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 Bold" panose="020B0604020202020204" charset="0"/>
      <p:regular r:id="rId10"/>
    </p:embeddedFont>
    <p:embeddedFont>
      <p:font typeface="Bakerie Bold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6D"/>
    <a:srgbClr val="DC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B07F-CB8E-4679-8737-112356FAEDB6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8F73-6E3F-4F7F-B70E-A21A8CF91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1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28F73-6E3F-4F7F-B70E-A21A8CF91C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1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2569" y="4763800"/>
            <a:ext cx="2003337" cy="1573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32037" y="7599131"/>
            <a:ext cx="1859197" cy="18591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2569" y="854433"/>
            <a:ext cx="1466344" cy="24218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18934" y="1654948"/>
            <a:ext cx="2305039" cy="192182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725303" y="2615861"/>
            <a:ext cx="4837395" cy="483739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315075" y="6195587"/>
            <a:ext cx="5657850" cy="1434190"/>
            <a:chOff x="0" y="0"/>
            <a:chExt cx="1913890" cy="4851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485146"/>
            </a:xfrm>
            <a:custGeom>
              <a:avLst/>
              <a:gdLst/>
              <a:ahLst/>
              <a:cxnLst/>
              <a:rect l="l" t="t" r="r" b="b"/>
              <a:pathLst>
                <a:path w="1913890" h="485146">
                  <a:moveTo>
                    <a:pt x="0" y="0"/>
                  </a:moveTo>
                  <a:lnTo>
                    <a:pt x="1913890" y="0"/>
                  </a:lnTo>
                  <a:lnTo>
                    <a:pt x="1913890" y="485146"/>
                  </a:lnTo>
                  <a:lnTo>
                    <a:pt x="0" y="485146"/>
                  </a:lnTo>
                  <a:close/>
                </a:path>
              </a:pathLst>
            </a:custGeom>
            <a:solidFill>
              <a:srgbClr val="E6B84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318934" y="327560"/>
            <a:ext cx="4685717" cy="1251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36678" y="1244442"/>
            <a:ext cx="3507322" cy="995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81922" y="7599131"/>
            <a:ext cx="1243380" cy="221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032037" y="971048"/>
            <a:ext cx="1989994" cy="19899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401680" y="7923297"/>
            <a:ext cx="2322035" cy="1634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936540" y="1742044"/>
            <a:ext cx="1895347" cy="18953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027034" y="4558199"/>
            <a:ext cx="1292505" cy="21232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343537" y="7553686"/>
            <a:ext cx="2661113" cy="22153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521638" y="1448904"/>
            <a:ext cx="2082119" cy="15121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3318934" y="7629777"/>
            <a:ext cx="1876061" cy="22501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13206" y="7385024"/>
            <a:ext cx="2552700" cy="2552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384113" y="4332015"/>
            <a:ext cx="2620538" cy="2437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2372248" y="4126414"/>
            <a:ext cx="2460114" cy="264270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525368" y="4346078"/>
            <a:ext cx="5237264" cy="112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rimo Bold"/>
              </a:rPr>
              <a:t>LTFT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39238" y="6586161"/>
            <a:ext cx="9525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6310312" y="6474401"/>
            <a:ext cx="5657850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mo Bold"/>
              </a:rPr>
              <a:t>Pay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567" y="1969391"/>
            <a:ext cx="6358177" cy="2168883"/>
            <a:chOff x="0" y="0"/>
            <a:chExt cx="2254483" cy="76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4484" cy="769043"/>
            </a:xfrm>
            <a:custGeom>
              <a:avLst/>
              <a:gdLst/>
              <a:ahLst/>
              <a:cxnLst/>
              <a:rect l="l" t="t" r="r" b="b"/>
              <a:pathLst>
                <a:path w="2254484" h="769043">
                  <a:moveTo>
                    <a:pt x="2130023" y="769043"/>
                  </a:moveTo>
                  <a:lnTo>
                    <a:pt x="124460" y="769043"/>
                  </a:lnTo>
                  <a:cubicBezTo>
                    <a:pt x="55880" y="769043"/>
                    <a:pt x="0" y="713163"/>
                    <a:pt x="0" y="644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023" y="0"/>
                  </a:lnTo>
                  <a:cubicBezTo>
                    <a:pt x="2198604" y="0"/>
                    <a:pt x="2254484" y="55880"/>
                    <a:pt x="2254484" y="124460"/>
                  </a:cubicBezTo>
                  <a:lnTo>
                    <a:pt x="2254484" y="644583"/>
                  </a:lnTo>
                  <a:cubicBezTo>
                    <a:pt x="2254484" y="713163"/>
                    <a:pt x="2198604" y="769043"/>
                    <a:pt x="2130023" y="769043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86634" y="4451255"/>
            <a:ext cx="6874044" cy="2698811"/>
            <a:chOff x="0" y="0"/>
            <a:chExt cx="2437400" cy="9569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400" cy="956945"/>
            </a:xfrm>
            <a:custGeom>
              <a:avLst/>
              <a:gdLst/>
              <a:ahLst/>
              <a:cxnLst/>
              <a:rect l="l" t="t" r="r" b="b"/>
              <a:pathLst>
                <a:path w="2437400" h="956945">
                  <a:moveTo>
                    <a:pt x="2312940" y="956945"/>
                  </a:moveTo>
                  <a:lnTo>
                    <a:pt x="124460" y="956945"/>
                  </a:lnTo>
                  <a:cubicBezTo>
                    <a:pt x="55880" y="956945"/>
                    <a:pt x="0" y="901065"/>
                    <a:pt x="0" y="832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2940" y="0"/>
                  </a:lnTo>
                  <a:cubicBezTo>
                    <a:pt x="2381520" y="0"/>
                    <a:pt x="2437400" y="55880"/>
                    <a:pt x="2437400" y="124460"/>
                  </a:cubicBezTo>
                  <a:lnTo>
                    <a:pt x="2437400" y="832485"/>
                  </a:lnTo>
                  <a:cubicBezTo>
                    <a:pt x="2437400" y="901065"/>
                    <a:pt x="2381520" y="956945"/>
                    <a:pt x="2312940" y="956945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387645" y="4755163"/>
            <a:ext cx="6598549" cy="1952277"/>
            <a:chOff x="0" y="0"/>
            <a:chExt cx="2232102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2102" cy="660400"/>
            </a:xfrm>
            <a:custGeom>
              <a:avLst/>
              <a:gdLst/>
              <a:ahLst/>
              <a:cxnLst/>
              <a:rect l="l" t="t" r="r" b="b"/>
              <a:pathLst>
                <a:path w="2232102" h="660400">
                  <a:moveTo>
                    <a:pt x="210764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7642" y="0"/>
                  </a:lnTo>
                  <a:cubicBezTo>
                    <a:pt x="2176222" y="0"/>
                    <a:pt x="2232102" y="55880"/>
                    <a:pt x="2232102" y="124460"/>
                  </a:cubicBezTo>
                  <a:lnTo>
                    <a:pt x="2232102" y="535940"/>
                  </a:lnTo>
                  <a:cubicBezTo>
                    <a:pt x="2232102" y="604520"/>
                    <a:pt x="2176222" y="660400"/>
                    <a:pt x="2107642" y="660400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6634" y="7803257"/>
            <a:ext cx="1758496" cy="18059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85319" y="8109100"/>
            <a:ext cx="2573981" cy="1544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80625" y="7376893"/>
            <a:ext cx="2307020" cy="23070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4567" y="4798630"/>
            <a:ext cx="6173717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Nights and weekend allowance are also pro-rata over the course of the rota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0593" y="2369302"/>
            <a:ext cx="5506124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Basic pay is calculated pro-rata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3848" y="5364272"/>
            <a:ext cx="7205452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LTFT pay premium = £1000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60631" y="614045"/>
            <a:ext cx="4703763" cy="99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mo Bold"/>
              </a:rPr>
              <a:t>2016 Contract</a:t>
            </a:r>
          </a:p>
        </p:txBody>
      </p:sp>
      <p:pic>
        <p:nvPicPr>
          <p:cNvPr id="16" name="Picture 15" descr="A picture containing green, holding, large, room&#10;&#10;Description automatically generated">
            <a:extLst>
              <a:ext uri="{FF2B5EF4-FFF2-40B4-BE49-F238E27FC236}">
                <a16:creationId xmlns:a16="http://schemas.microsoft.com/office/drawing/2014/main" id="{97B2362B-4BA2-4EC5-9640-309084752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37" y="539363"/>
            <a:ext cx="5334000" cy="37719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57F288A-BCF9-4F08-B6DE-894DA2972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3" y="7170954"/>
            <a:ext cx="3844905" cy="2718898"/>
          </a:xfrm>
          <a:prstGeom prst="rect">
            <a:avLst/>
          </a:prstGeom>
        </p:spPr>
      </p:pic>
      <p:pic>
        <p:nvPicPr>
          <p:cNvPr id="22" name="Picture 21" descr="A picture containing shirt&#10;&#10;Description automatically generated">
            <a:extLst>
              <a:ext uri="{FF2B5EF4-FFF2-40B4-BE49-F238E27FC236}">
                <a16:creationId xmlns:a16="http://schemas.microsoft.com/office/drawing/2014/main" id="{76398CE4-157C-4E85-B251-66B67A30C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72" y="7267363"/>
            <a:ext cx="3910645" cy="2765385"/>
          </a:xfrm>
          <a:prstGeom prst="rect">
            <a:avLst/>
          </a:prstGeom>
        </p:spPr>
      </p:pic>
      <p:sp>
        <p:nvSpPr>
          <p:cNvPr id="23" name="Minus Sign 22">
            <a:extLst>
              <a:ext uri="{FF2B5EF4-FFF2-40B4-BE49-F238E27FC236}">
                <a16:creationId xmlns:a16="http://schemas.microsoft.com/office/drawing/2014/main" id="{5F71108A-768B-4D21-8AEC-CC800D8499DA}"/>
              </a:ext>
            </a:extLst>
          </p:cNvPr>
          <p:cNvSpPr/>
          <p:nvPr/>
        </p:nvSpPr>
        <p:spPr>
          <a:xfrm>
            <a:off x="57919" y="8286108"/>
            <a:ext cx="986753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72E60520-9EE9-4D1D-A4AB-23B4658E64CD}"/>
              </a:ext>
            </a:extLst>
          </p:cNvPr>
          <p:cNvSpPr/>
          <p:nvPr/>
        </p:nvSpPr>
        <p:spPr>
          <a:xfrm>
            <a:off x="3012616" y="8286108"/>
            <a:ext cx="1475092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67F42CDD-6D78-4DFA-8456-C576ECE955A3}"/>
              </a:ext>
            </a:extLst>
          </p:cNvPr>
          <p:cNvSpPr/>
          <p:nvPr/>
        </p:nvSpPr>
        <p:spPr>
          <a:xfrm>
            <a:off x="6605533" y="8286106"/>
            <a:ext cx="1475092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609DD07D-589D-44AC-B762-9244EAD3B592}"/>
              </a:ext>
            </a:extLst>
          </p:cNvPr>
          <p:cNvSpPr/>
          <p:nvPr/>
        </p:nvSpPr>
        <p:spPr>
          <a:xfrm>
            <a:off x="10358005" y="8286105"/>
            <a:ext cx="1475092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8BF61292-9E34-4319-97C3-B7987DD1324D}"/>
              </a:ext>
            </a:extLst>
          </p:cNvPr>
          <p:cNvSpPr/>
          <p:nvPr/>
        </p:nvSpPr>
        <p:spPr>
          <a:xfrm>
            <a:off x="13062746" y="8286104"/>
            <a:ext cx="1475092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89AFA15E-7BB4-4F4B-BFE1-4A2E01C73F26}"/>
              </a:ext>
            </a:extLst>
          </p:cNvPr>
          <p:cNvSpPr/>
          <p:nvPr/>
        </p:nvSpPr>
        <p:spPr>
          <a:xfrm>
            <a:off x="17243328" y="8342258"/>
            <a:ext cx="986753" cy="7278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2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1901" y="335306"/>
            <a:ext cx="15155669" cy="9737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74" b="90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6152"/>
            <a:ext cx="8115300" cy="4035698"/>
            <a:chOff x="0" y="0"/>
            <a:chExt cx="2101266" cy="1044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1266" cy="1044949"/>
            </a:xfrm>
            <a:custGeom>
              <a:avLst/>
              <a:gdLst/>
              <a:ahLst/>
              <a:cxnLst/>
              <a:rect l="l" t="t" r="r" b="b"/>
              <a:pathLst>
                <a:path w="2101266" h="1044949">
                  <a:moveTo>
                    <a:pt x="1976806" y="1044949"/>
                  </a:moveTo>
                  <a:lnTo>
                    <a:pt x="124460" y="1044949"/>
                  </a:lnTo>
                  <a:cubicBezTo>
                    <a:pt x="55880" y="1044949"/>
                    <a:pt x="0" y="989069"/>
                    <a:pt x="0" y="9204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76806" y="0"/>
                  </a:lnTo>
                  <a:cubicBezTo>
                    <a:pt x="2045386" y="0"/>
                    <a:pt x="2101266" y="55880"/>
                    <a:pt x="2101266" y="124460"/>
                  </a:cubicBezTo>
                  <a:lnTo>
                    <a:pt x="2101266" y="920489"/>
                  </a:lnTo>
                  <a:cubicBezTo>
                    <a:pt x="2101266" y="989069"/>
                    <a:pt x="2045386" y="1044949"/>
                    <a:pt x="1976806" y="1044949"/>
                  </a:cubicBezTo>
                  <a:close/>
                </a:path>
              </a:pathLst>
            </a:custGeom>
            <a:solidFill>
              <a:srgbClr val="00C4C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554477" y="6048385"/>
            <a:ext cx="8115300" cy="4035698"/>
            <a:chOff x="0" y="0"/>
            <a:chExt cx="2101266" cy="1044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1266" cy="1044949"/>
            </a:xfrm>
            <a:custGeom>
              <a:avLst/>
              <a:gdLst/>
              <a:ahLst/>
              <a:cxnLst/>
              <a:rect l="l" t="t" r="r" b="b"/>
              <a:pathLst>
                <a:path w="2101266" h="1044949">
                  <a:moveTo>
                    <a:pt x="1976806" y="1044949"/>
                  </a:moveTo>
                  <a:lnTo>
                    <a:pt x="124460" y="1044949"/>
                  </a:lnTo>
                  <a:cubicBezTo>
                    <a:pt x="55880" y="1044949"/>
                    <a:pt x="0" y="989069"/>
                    <a:pt x="0" y="9204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76806" y="0"/>
                  </a:lnTo>
                  <a:cubicBezTo>
                    <a:pt x="2045386" y="0"/>
                    <a:pt x="2101266" y="55880"/>
                    <a:pt x="2101266" y="124460"/>
                  </a:cubicBezTo>
                  <a:lnTo>
                    <a:pt x="2101266" y="920489"/>
                  </a:lnTo>
                  <a:cubicBezTo>
                    <a:pt x="2101266" y="989069"/>
                    <a:pt x="2045386" y="1044949"/>
                    <a:pt x="1976806" y="1044949"/>
                  </a:cubicBezTo>
                  <a:close/>
                </a:path>
              </a:pathLst>
            </a:custGeom>
            <a:solidFill>
              <a:srgbClr val="66C66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864299" y="8001301"/>
            <a:ext cx="852246" cy="852246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367261" y="2256935"/>
            <a:ext cx="5713165" cy="25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May be eligible for 50% reduction in GMC fees if annual earnings below a given threshold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2493" y="2593320"/>
            <a:ext cx="1966291" cy="196629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8700" y="6048385"/>
            <a:ext cx="8115300" cy="4035698"/>
            <a:chOff x="0" y="0"/>
            <a:chExt cx="2101266" cy="10449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01266" cy="1044949"/>
            </a:xfrm>
            <a:custGeom>
              <a:avLst/>
              <a:gdLst/>
              <a:ahLst/>
              <a:cxnLst/>
              <a:rect l="l" t="t" r="r" b="b"/>
              <a:pathLst>
                <a:path w="2101266" h="1044949">
                  <a:moveTo>
                    <a:pt x="1976806" y="1044949"/>
                  </a:moveTo>
                  <a:lnTo>
                    <a:pt x="124460" y="1044949"/>
                  </a:lnTo>
                  <a:cubicBezTo>
                    <a:pt x="55880" y="1044949"/>
                    <a:pt x="0" y="989069"/>
                    <a:pt x="0" y="9204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76806" y="0"/>
                  </a:lnTo>
                  <a:cubicBezTo>
                    <a:pt x="2045386" y="0"/>
                    <a:pt x="2101266" y="55880"/>
                    <a:pt x="2101266" y="124460"/>
                  </a:cubicBezTo>
                  <a:lnTo>
                    <a:pt x="2101266" y="920489"/>
                  </a:lnTo>
                  <a:cubicBezTo>
                    <a:pt x="2101266" y="989069"/>
                    <a:pt x="2045386" y="1044949"/>
                    <a:pt x="1976806" y="1044949"/>
                  </a:cubicBezTo>
                  <a:close/>
                </a:path>
              </a:pathLst>
            </a:custGeom>
            <a:solidFill>
              <a:srgbClr val="AF617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5434" y="7417697"/>
            <a:ext cx="1780411" cy="137091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641919" y="7111829"/>
            <a:ext cx="5499515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Some Royal Colleges offer reduced fees to LTFT trainees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554477" y="1766152"/>
            <a:ext cx="8115300" cy="4035698"/>
            <a:chOff x="0" y="0"/>
            <a:chExt cx="2101266" cy="10449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1266" cy="1044949"/>
            </a:xfrm>
            <a:custGeom>
              <a:avLst/>
              <a:gdLst/>
              <a:ahLst/>
              <a:cxnLst/>
              <a:rect l="l" t="t" r="r" b="b"/>
              <a:pathLst>
                <a:path w="2101266" h="1044949">
                  <a:moveTo>
                    <a:pt x="1976806" y="1044949"/>
                  </a:moveTo>
                  <a:lnTo>
                    <a:pt x="124460" y="1044949"/>
                  </a:lnTo>
                  <a:cubicBezTo>
                    <a:pt x="55880" y="1044949"/>
                    <a:pt x="0" y="989069"/>
                    <a:pt x="0" y="9204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76806" y="0"/>
                  </a:lnTo>
                  <a:cubicBezTo>
                    <a:pt x="2045386" y="0"/>
                    <a:pt x="2101266" y="55880"/>
                    <a:pt x="2101266" y="124460"/>
                  </a:cubicBezTo>
                  <a:lnTo>
                    <a:pt x="2101266" y="920489"/>
                  </a:lnTo>
                  <a:cubicBezTo>
                    <a:pt x="2101266" y="989069"/>
                    <a:pt x="2045386" y="1044949"/>
                    <a:pt x="1976806" y="1044949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766804" y="2650801"/>
            <a:ext cx="5492496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Medical Indemnity Insurance quotes may be lower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19438" y="2631420"/>
            <a:ext cx="1642128" cy="182205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766804" y="6627237"/>
            <a:ext cx="5712377" cy="25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The BMA offer reduced subscriptions to LTFT trainees with earnings below a given threshold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80551" y="7019634"/>
            <a:ext cx="1290616" cy="183391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660934" y="461645"/>
            <a:ext cx="7787085" cy="99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mo Bold"/>
              </a:rPr>
              <a:t>Professional Expenses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9BF83E-26A2-46A7-88C5-563A73DF0002}"/>
              </a:ext>
            </a:extLst>
          </p:cNvPr>
          <p:cNvSpPr/>
          <p:nvPr/>
        </p:nvSpPr>
        <p:spPr>
          <a:xfrm>
            <a:off x="2743200" y="7417697"/>
            <a:ext cx="372645" cy="583604"/>
          </a:xfrm>
          <a:prstGeom prst="rect">
            <a:avLst/>
          </a:prstGeom>
          <a:solidFill>
            <a:srgbClr val="C04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>
          <a:xfrm>
            <a:off x="2693081" y="7417697"/>
            <a:ext cx="472881" cy="605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:zoom dir="in"/>
      </p:transition>
    </mc:Choice>
    <mc:Fallback>
      <p:transition spd="slow" advTm="1200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940" y="610298"/>
            <a:ext cx="3412668" cy="30159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1180" y="6583643"/>
            <a:ext cx="2288120" cy="3092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940" y="6418413"/>
            <a:ext cx="2686673" cy="342251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97818" y="3224929"/>
            <a:ext cx="8462932" cy="5371031"/>
            <a:chOff x="0" y="0"/>
            <a:chExt cx="2837731" cy="18009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7731" cy="1800976"/>
            </a:xfrm>
            <a:custGeom>
              <a:avLst/>
              <a:gdLst/>
              <a:ahLst/>
              <a:cxnLst/>
              <a:rect l="l" t="t" r="r" b="b"/>
              <a:pathLst>
                <a:path w="2837731" h="1800976">
                  <a:moveTo>
                    <a:pt x="2713271" y="1800976"/>
                  </a:moveTo>
                  <a:lnTo>
                    <a:pt x="124460" y="1800976"/>
                  </a:lnTo>
                  <a:cubicBezTo>
                    <a:pt x="55880" y="1800976"/>
                    <a:pt x="0" y="1745096"/>
                    <a:pt x="0" y="16765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13271" y="0"/>
                  </a:lnTo>
                  <a:cubicBezTo>
                    <a:pt x="2781851" y="0"/>
                    <a:pt x="2837731" y="55880"/>
                    <a:pt x="2837731" y="124460"/>
                  </a:cubicBezTo>
                  <a:lnTo>
                    <a:pt x="2837731" y="1676516"/>
                  </a:lnTo>
                  <a:cubicBezTo>
                    <a:pt x="2837731" y="1745096"/>
                    <a:pt x="2781851" y="1800976"/>
                    <a:pt x="2713271" y="1800976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214594" y="673735"/>
            <a:ext cx="5672606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Arimo Bold"/>
              </a:rPr>
              <a:t>Consultant jobs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06206" y="4039833"/>
            <a:ext cx="6790066" cy="370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Arimo Bold"/>
              </a:rPr>
              <a:t>Time spent as LTFT during training can affect which point on the </a:t>
            </a:r>
            <a:r>
              <a:rPr lang="en-US" sz="4200" dirty="0" err="1">
                <a:solidFill>
                  <a:srgbClr val="000000"/>
                </a:solidFill>
                <a:latin typeface="Arimo Bold"/>
              </a:rPr>
              <a:t>payscale</a:t>
            </a:r>
            <a:r>
              <a:rPr lang="en-US" sz="4200" dirty="0">
                <a:solidFill>
                  <a:srgbClr val="000000"/>
                </a:solidFill>
                <a:latin typeface="Arimo Bold"/>
              </a:rPr>
              <a:t> you start as a consultant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3052C-D295-4986-8FC3-E96BEA349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750" y="153855"/>
            <a:ext cx="4892324" cy="345957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825" y="3145273"/>
            <a:ext cx="11407792" cy="6113027"/>
            <a:chOff x="0" y="0"/>
            <a:chExt cx="3858932" cy="2067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58932" cy="2067864"/>
            </a:xfrm>
            <a:custGeom>
              <a:avLst/>
              <a:gdLst/>
              <a:ahLst/>
              <a:cxnLst/>
              <a:rect l="l" t="t" r="r" b="b"/>
              <a:pathLst>
                <a:path w="3858932" h="2067864">
                  <a:moveTo>
                    <a:pt x="3734472" y="2067864"/>
                  </a:moveTo>
                  <a:lnTo>
                    <a:pt x="124460" y="2067864"/>
                  </a:lnTo>
                  <a:cubicBezTo>
                    <a:pt x="55880" y="2067864"/>
                    <a:pt x="0" y="2011983"/>
                    <a:pt x="0" y="1943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34472" y="0"/>
                  </a:lnTo>
                  <a:cubicBezTo>
                    <a:pt x="3803052" y="0"/>
                    <a:pt x="3858932" y="55880"/>
                    <a:pt x="3858932" y="124460"/>
                  </a:cubicBezTo>
                  <a:lnTo>
                    <a:pt x="3858932" y="1943403"/>
                  </a:lnTo>
                  <a:cubicBezTo>
                    <a:pt x="3858932" y="2011984"/>
                    <a:pt x="3803052" y="2067864"/>
                    <a:pt x="3734472" y="2067864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11385" y="3436997"/>
            <a:ext cx="11006671" cy="545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Sarah finishes her 8 year </a:t>
            </a:r>
            <a:r>
              <a:rPr lang="en-US" sz="2800" dirty="0" err="1">
                <a:solidFill>
                  <a:srgbClr val="000000"/>
                </a:solidFill>
                <a:latin typeface="Arimo Bold"/>
              </a:rPr>
              <a:t>paediatric</a:t>
            </a:r>
            <a:r>
              <a:rPr lang="en-US" sz="2800" dirty="0">
                <a:solidFill>
                  <a:srgbClr val="000000"/>
                </a:solidFill>
                <a:latin typeface="Arimo Bold"/>
              </a:rPr>
              <a:t> run-through training and is successfully appointed to a consultant post.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During training she has: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•Completed ST1-4 full-time                               4 years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•Taken 2 years as OOPR to complete a MD    2 years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•Taken 12 months mat leave                            1 year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•Completed ST5, 6 and half of ST7 at 60%      4 years 2 months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•Taken 12 months mat leave                            1 year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•Finished ST7 and ST8 at 80%                         1 year 10 months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Total time = 14 years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436492" y="2432382"/>
            <a:ext cx="5657850" cy="2828925"/>
            <a:chOff x="0" y="0"/>
            <a:chExt cx="1913890" cy="9569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956945"/>
            </a:xfrm>
            <a:custGeom>
              <a:avLst/>
              <a:gdLst/>
              <a:ahLst/>
              <a:cxnLst/>
              <a:rect l="l" t="t" r="r" b="b"/>
              <a:pathLst>
                <a:path w="1913890" h="956945">
                  <a:moveTo>
                    <a:pt x="1789430" y="956945"/>
                  </a:moveTo>
                  <a:lnTo>
                    <a:pt x="124460" y="956945"/>
                  </a:lnTo>
                  <a:cubicBezTo>
                    <a:pt x="55880" y="956945"/>
                    <a:pt x="0" y="901065"/>
                    <a:pt x="0" y="832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832485"/>
                  </a:lnTo>
                  <a:cubicBezTo>
                    <a:pt x="1913890" y="901065"/>
                    <a:pt x="1858010" y="956945"/>
                    <a:pt x="1789430" y="956945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5445" y="5791576"/>
            <a:ext cx="3219588" cy="15454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98231" y="6756237"/>
            <a:ext cx="3219588" cy="154540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933629" y="5420768"/>
            <a:ext cx="4584156" cy="460288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358384" y="614045"/>
            <a:ext cx="5571232" cy="99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mo Bold"/>
              </a:rPr>
              <a:t>Consultant Jobs</a:t>
            </a:r>
          </a:p>
        </p:txBody>
      </p:sp>
      <p:sp>
        <p:nvSpPr>
          <p:cNvPr id="12" name="TextBox 12"/>
          <p:cNvSpPr txBox="1"/>
          <p:nvPr/>
        </p:nvSpPr>
        <p:spPr>
          <a:xfrm rot="-1224625">
            <a:off x="-3848" y="1974025"/>
            <a:ext cx="3950430" cy="8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5"/>
              </a:lnSpc>
              <a:spcBef>
                <a:spcPct val="0"/>
              </a:spcBef>
            </a:pPr>
            <a:r>
              <a:rPr lang="en-US" sz="5182" dirty="0">
                <a:solidFill>
                  <a:srgbClr val="000000"/>
                </a:solidFill>
                <a:latin typeface="Bakerie Bold Bold"/>
              </a:rPr>
              <a:t>For Example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13050" y="2844814"/>
            <a:ext cx="4504735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Additional time spent in training due to LTFT = 2 years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91963" y="6469028"/>
            <a:ext cx="3867487" cy="25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Starting point on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payscale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= Year 3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(or sometimes Year 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000">
        <p14:prism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74" b="90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9886" y="1380528"/>
            <a:ext cx="13828229" cy="3418652"/>
            <a:chOff x="0" y="0"/>
            <a:chExt cx="3827824" cy="946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7824" cy="946325"/>
            </a:xfrm>
            <a:custGeom>
              <a:avLst/>
              <a:gdLst/>
              <a:ahLst/>
              <a:cxnLst/>
              <a:rect l="l" t="t" r="r" b="b"/>
              <a:pathLst>
                <a:path w="3827824" h="946325">
                  <a:moveTo>
                    <a:pt x="3703364" y="946325"/>
                  </a:moveTo>
                  <a:lnTo>
                    <a:pt x="124460" y="946325"/>
                  </a:lnTo>
                  <a:cubicBezTo>
                    <a:pt x="55880" y="946325"/>
                    <a:pt x="0" y="890445"/>
                    <a:pt x="0" y="821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03365" y="0"/>
                  </a:lnTo>
                  <a:cubicBezTo>
                    <a:pt x="3771945" y="0"/>
                    <a:pt x="3827824" y="55880"/>
                    <a:pt x="3827824" y="124460"/>
                  </a:cubicBezTo>
                  <a:lnTo>
                    <a:pt x="3827824" y="821865"/>
                  </a:lnTo>
                  <a:cubicBezTo>
                    <a:pt x="3827824" y="890445"/>
                    <a:pt x="3771945" y="946325"/>
                    <a:pt x="3703365" y="946325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29886" y="5093768"/>
            <a:ext cx="13785770" cy="2137815"/>
            <a:chOff x="0" y="0"/>
            <a:chExt cx="4663334" cy="7231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3334" cy="723162"/>
            </a:xfrm>
            <a:custGeom>
              <a:avLst/>
              <a:gdLst/>
              <a:ahLst/>
              <a:cxnLst/>
              <a:rect l="l" t="t" r="r" b="b"/>
              <a:pathLst>
                <a:path w="4663334" h="723162">
                  <a:moveTo>
                    <a:pt x="4538875" y="723162"/>
                  </a:moveTo>
                  <a:lnTo>
                    <a:pt x="124460" y="723162"/>
                  </a:lnTo>
                  <a:cubicBezTo>
                    <a:pt x="55880" y="723162"/>
                    <a:pt x="0" y="667282"/>
                    <a:pt x="0" y="5987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8875" y="0"/>
                  </a:lnTo>
                  <a:cubicBezTo>
                    <a:pt x="4607454" y="0"/>
                    <a:pt x="4663334" y="55880"/>
                    <a:pt x="4663334" y="124460"/>
                  </a:cubicBezTo>
                  <a:lnTo>
                    <a:pt x="4663334" y="598702"/>
                  </a:lnTo>
                  <a:cubicBezTo>
                    <a:pt x="4663334" y="667282"/>
                    <a:pt x="4607454" y="723162"/>
                    <a:pt x="4538875" y="723162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229886" y="7558067"/>
            <a:ext cx="13785770" cy="2471611"/>
            <a:chOff x="0" y="0"/>
            <a:chExt cx="4663334" cy="8360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63334" cy="836076"/>
            </a:xfrm>
            <a:custGeom>
              <a:avLst/>
              <a:gdLst/>
              <a:ahLst/>
              <a:cxnLst/>
              <a:rect l="l" t="t" r="r" b="b"/>
              <a:pathLst>
                <a:path w="4663334" h="836076">
                  <a:moveTo>
                    <a:pt x="4538875" y="836076"/>
                  </a:moveTo>
                  <a:lnTo>
                    <a:pt x="124460" y="836076"/>
                  </a:lnTo>
                  <a:cubicBezTo>
                    <a:pt x="55880" y="836076"/>
                    <a:pt x="0" y="780196"/>
                    <a:pt x="0" y="711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8875" y="0"/>
                  </a:lnTo>
                  <a:cubicBezTo>
                    <a:pt x="4607454" y="0"/>
                    <a:pt x="4663334" y="55880"/>
                    <a:pt x="4663334" y="124460"/>
                  </a:cubicBezTo>
                  <a:lnTo>
                    <a:pt x="4663334" y="711616"/>
                  </a:lnTo>
                  <a:cubicBezTo>
                    <a:pt x="4663334" y="780196"/>
                    <a:pt x="4607454" y="836076"/>
                    <a:pt x="4538875" y="836076"/>
                  </a:cubicBezTo>
                  <a:close/>
                </a:path>
              </a:pathLst>
            </a:custGeom>
            <a:solidFill>
              <a:srgbClr val="00C4C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54862" y="1611894"/>
            <a:ext cx="9450991" cy="28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NHS pension - tiered system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% you pay is determined by your basic income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Bands applying to trainees: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£26,824 - £47,845.99 - 9.3%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£47,846 - £70630.99 - 12.5%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79467" y="5429893"/>
            <a:ext cx="1437850" cy="15398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106525" y="5298007"/>
            <a:ext cx="501983" cy="50198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14016138" y="5429893"/>
            <a:ext cx="427982" cy="4279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54862" y="5269865"/>
            <a:ext cx="9450991" cy="169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E"/>
                </a:solidFill>
                <a:latin typeface="Arimo Bold"/>
              </a:rPr>
              <a:t>LTFT trainees pay pension contributions according to their salary.  However the rate is determined by their full-time equivalent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54862" y="7589136"/>
            <a:ext cx="9975968" cy="22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Eg.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A trainee who is earning £50,000 basic salary while working full time will earn £30,000 basic salary if they become LTFT at 60% but they will pay pension contributions at 12.5%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3048" y="248577"/>
            <a:ext cx="3562152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Arimo Bold"/>
              </a:rPr>
              <a:t>Pensions</a:t>
            </a:r>
          </a:p>
        </p:txBody>
      </p:sp>
      <p:pic>
        <p:nvPicPr>
          <p:cNvPr id="20" name="Picture 19" descr="A picture containing room, building, scene&#10;&#10;Description automatically generated">
            <a:extLst>
              <a:ext uri="{FF2B5EF4-FFF2-40B4-BE49-F238E27FC236}">
                <a16:creationId xmlns:a16="http://schemas.microsoft.com/office/drawing/2014/main" id="{4FAE54E7-2348-4A80-97F4-D8CBAA2A4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43" y="7850897"/>
            <a:ext cx="2667000" cy="1885950"/>
          </a:xfrm>
          <a:prstGeom prst="rect">
            <a:avLst/>
          </a:prstGeom>
        </p:spPr>
      </p:pic>
      <p:pic>
        <p:nvPicPr>
          <p:cNvPr id="24" name="Picture 23" descr="A picture containing computer, computer, person, room&#10;&#10;Description automatically generated">
            <a:extLst>
              <a:ext uri="{FF2B5EF4-FFF2-40B4-BE49-F238E27FC236}">
                <a16:creationId xmlns:a16="http://schemas.microsoft.com/office/drawing/2014/main" id="{AA2A9E2A-D575-4E62-8967-712FD657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046" y="1743780"/>
            <a:ext cx="4002297" cy="283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flip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307</Words>
  <Application>Microsoft Office PowerPoint</Application>
  <PresentationFormat>Custom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Bakerie Bold Bold</vt:lpstr>
      <vt:lpstr>Arial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LTFT pay</dc:title>
  <cp:lastModifiedBy>Jenny Barber</cp:lastModifiedBy>
  <cp:revision>14</cp:revision>
  <dcterms:created xsi:type="dcterms:W3CDTF">2006-08-16T00:00:00Z</dcterms:created>
  <dcterms:modified xsi:type="dcterms:W3CDTF">2020-07-31T12:45:08Z</dcterms:modified>
  <dc:identifier>DAECnn4Ouck</dc:identifier>
</cp:coreProperties>
</file>