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18288000" cy="10287000"/>
  <p:notesSz cx="6858000" cy="9144000"/>
  <p:embeddedFontLst>
    <p:embeddedFont>
      <p:font typeface="Ananias Bold" panose="020B0604020202020204" charset="0"/>
      <p:regular r:id="rId8"/>
    </p:embeddedFont>
    <p:embeddedFont>
      <p:font typeface="Arimo Bold" panose="020B0604020202020204" charset="0"/>
      <p:regular r:id="rId9"/>
    </p:embeddedFont>
    <p:embeddedFont>
      <p:font typeface="Bakerie Bold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heque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8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2569" y="4763800"/>
            <a:ext cx="2003337" cy="15735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32037" y="7599131"/>
            <a:ext cx="1859197" cy="18591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2569" y="854433"/>
            <a:ext cx="1466344" cy="24218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318934" y="1654948"/>
            <a:ext cx="2305039" cy="192182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725303" y="2615861"/>
            <a:ext cx="4837395" cy="483739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228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315075" y="6195587"/>
            <a:ext cx="5657850" cy="1434190"/>
            <a:chOff x="0" y="0"/>
            <a:chExt cx="1913890" cy="4851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485146"/>
            </a:xfrm>
            <a:custGeom>
              <a:avLst/>
              <a:gdLst/>
              <a:ahLst/>
              <a:cxnLst/>
              <a:rect l="l" t="t" r="r" b="b"/>
              <a:pathLst>
                <a:path w="1913890" h="485146">
                  <a:moveTo>
                    <a:pt x="0" y="0"/>
                  </a:moveTo>
                  <a:lnTo>
                    <a:pt x="1913890" y="0"/>
                  </a:lnTo>
                  <a:lnTo>
                    <a:pt x="1913890" y="485146"/>
                  </a:lnTo>
                  <a:lnTo>
                    <a:pt x="0" y="485146"/>
                  </a:lnTo>
                  <a:close/>
                </a:path>
              </a:pathLst>
            </a:custGeom>
            <a:solidFill>
              <a:srgbClr val="E6B84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318934" y="327560"/>
            <a:ext cx="4685717" cy="12516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636678" y="1244442"/>
            <a:ext cx="3507322" cy="995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481922" y="7599131"/>
            <a:ext cx="1243380" cy="221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032037" y="971048"/>
            <a:ext cx="1989994" cy="198999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401680" y="7923297"/>
            <a:ext cx="2322035" cy="16341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936540" y="1742044"/>
            <a:ext cx="1895347" cy="18953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027034" y="4558199"/>
            <a:ext cx="1292505" cy="212321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343537" y="7553686"/>
            <a:ext cx="2661113" cy="221537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521638" y="1448904"/>
            <a:ext cx="2082119" cy="151213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3318934" y="7629777"/>
            <a:ext cx="1876061" cy="225014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413206" y="7385024"/>
            <a:ext cx="2552700" cy="2552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5384113" y="4332015"/>
            <a:ext cx="2620538" cy="2437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2372248" y="4126414"/>
            <a:ext cx="2460114" cy="264270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6525368" y="4346078"/>
            <a:ext cx="5237264" cy="1126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 Bold"/>
                <a:ea typeface="+mn-ea"/>
                <a:cs typeface="+mn-cs"/>
              </a:rPr>
              <a:t>LTFT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270577" y="6567651"/>
            <a:ext cx="1746845" cy="690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 Bold"/>
                <a:ea typeface="+mn-ea"/>
                <a:cs typeface="+mn-cs"/>
              </a:rPr>
              <a:t>Leave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1709" y="4010632"/>
            <a:ext cx="9522227" cy="1286485"/>
            <a:chOff x="0" y="0"/>
            <a:chExt cx="12696302" cy="171531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2696302" cy="1715314"/>
            </a:xfrm>
            <a:prstGeom prst="rect">
              <a:avLst/>
            </a:prstGeom>
            <a:solidFill>
              <a:srgbClr val="AB1D7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91709" y="5520690"/>
            <a:ext cx="3044857" cy="4106182"/>
            <a:chOff x="0" y="0"/>
            <a:chExt cx="4059810" cy="5474909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059810" cy="5474909"/>
            </a:xfrm>
            <a:prstGeom prst="rect">
              <a:avLst/>
            </a:prstGeom>
            <a:solidFill>
              <a:srgbClr val="E6B84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91709" y="5520690"/>
            <a:ext cx="3044857" cy="736307"/>
            <a:chOff x="0" y="0"/>
            <a:chExt cx="4059810" cy="981742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4059810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993515" y="5520690"/>
            <a:ext cx="2970578" cy="4106182"/>
            <a:chOff x="0" y="0"/>
            <a:chExt cx="3960770" cy="5474909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3960770" cy="5474909"/>
            </a:xfrm>
            <a:prstGeom prst="rect">
              <a:avLst/>
            </a:prstGeom>
            <a:solidFill>
              <a:srgbClr val="E6B84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205617" y="5520690"/>
            <a:ext cx="3008319" cy="4106182"/>
            <a:chOff x="0" y="0"/>
            <a:chExt cx="4011091" cy="5474909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4011091" cy="5474909"/>
            </a:xfrm>
            <a:prstGeom prst="rect">
              <a:avLst/>
            </a:prstGeom>
            <a:solidFill>
              <a:srgbClr val="E6B84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91709" y="6837474"/>
            <a:ext cx="3044857" cy="736307"/>
            <a:chOff x="0" y="0"/>
            <a:chExt cx="4059810" cy="981742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4059810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16298" y="8250434"/>
            <a:ext cx="3020267" cy="736307"/>
            <a:chOff x="0" y="0"/>
            <a:chExt cx="4027023" cy="981742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4027023" cy="981742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993515" y="5520690"/>
            <a:ext cx="2995677" cy="736307"/>
            <a:chOff x="0" y="0"/>
            <a:chExt cx="3994236" cy="981742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3994236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968415" y="6837474"/>
            <a:ext cx="2995677" cy="736307"/>
            <a:chOff x="0" y="0"/>
            <a:chExt cx="3994236" cy="981742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3994236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3980965" y="8250434"/>
            <a:ext cx="2995677" cy="736307"/>
            <a:chOff x="0" y="0"/>
            <a:chExt cx="3994236" cy="981742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3994236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7205617" y="5520690"/>
            <a:ext cx="3008319" cy="736307"/>
            <a:chOff x="0" y="0"/>
            <a:chExt cx="4011091" cy="981742"/>
          </a:xfrm>
        </p:grpSpPr>
        <p:sp>
          <p:nvSpPr>
            <p:cNvPr id="23" name="AutoShape 23"/>
            <p:cNvSpPr/>
            <p:nvPr/>
          </p:nvSpPr>
          <p:spPr>
            <a:xfrm>
              <a:off x="0" y="0"/>
              <a:ext cx="4011091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7205617" y="6850321"/>
            <a:ext cx="3008319" cy="736307"/>
            <a:chOff x="0" y="0"/>
            <a:chExt cx="4011091" cy="981742"/>
          </a:xfrm>
        </p:grpSpPr>
        <p:sp>
          <p:nvSpPr>
            <p:cNvPr id="25" name="AutoShape 25"/>
            <p:cNvSpPr/>
            <p:nvPr/>
          </p:nvSpPr>
          <p:spPr>
            <a:xfrm>
              <a:off x="0" y="0"/>
              <a:ext cx="4011091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7205617" y="8250434"/>
            <a:ext cx="3008319" cy="736307"/>
            <a:chOff x="0" y="0"/>
            <a:chExt cx="4011091" cy="981742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4011091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1214605" y="1285042"/>
            <a:ext cx="6172687" cy="1433181"/>
            <a:chOff x="0" y="0"/>
            <a:chExt cx="8230249" cy="1910908"/>
          </a:xfrm>
        </p:grpSpPr>
        <p:sp>
          <p:nvSpPr>
            <p:cNvPr id="29" name="AutoShape 29"/>
            <p:cNvSpPr/>
            <p:nvPr/>
          </p:nvSpPr>
          <p:spPr>
            <a:xfrm>
              <a:off x="0" y="0"/>
              <a:ext cx="8230249" cy="1910908"/>
            </a:xfrm>
            <a:prstGeom prst="rect">
              <a:avLst/>
            </a:prstGeom>
            <a:solidFill>
              <a:srgbClr val="AB1D79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1305270" y="2915578"/>
            <a:ext cx="3094037" cy="3826378"/>
            <a:chOff x="0" y="0"/>
            <a:chExt cx="4125383" cy="5101838"/>
          </a:xfrm>
        </p:grpSpPr>
        <p:sp>
          <p:nvSpPr>
            <p:cNvPr id="31" name="AutoShape 31"/>
            <p:cNvSpPr/>
            <p:nvPr/>
          </p:nvSpPr>
          <p:spPr>
            <a:xfrm>
              <a:off x="0" y="0"/>
              <a:ext cx="4125383" cy="5101838"/>
            </a:xfrm>
            <a:prstGeom prst="rect">
              <a:avLst/>
            </a:prstGeom>
            <a:solidFill>
              <a:srgbClr val="E6B843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1214605" y="5382881"/>
            <a:ext cx="3213894" cy="644190"/>
            <a:chOff x="0" y="0"/>
            <a:chExt cx="4285192" cy="858920"/>
          </a:xfrm>
        </p:grpSpPr>
        <p:sp>
          <p:nvSpPr>
            <p:cNvPr id="33" name="AutoShape 33"/>
            <p:cNvSpPr/>
            <p:nvPr/>
          </p:nvSpPr>
          <p:spPr>
            <a:xfrm>
              <a:off x="0" y="0"/>
              <a:ext cx="4285192" cy="858920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1305270" y="2915578"/>
            <a:ext cx="3123228" cy="586683"/>
            <a:chOff x="0" y="0"/>
            <a:chExt cx="4164304" cy="782244"/>
          </a:xfrm>
        </p:grpSpPr>
        <p:sp>
          <p:nvSpPr>
            <p:cNvPr id="35" name="AutoShape 35"/>
            <p:cNvSpPr/>
            <p:nvPr/>
          </p:nvSpPr>
          <p:spPr>
            <a:xfrm>
              <a:off x="0" y="0"/>
              <a:ext cx="4164304" cy="782244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4506870" y="3004347"/>
            <a:ext cx="3044857" cy="3737610"/>
            <a:chOff x="0" y="0"/>
            <a:chExt cx="4059810" cy="4983480"/>
          </a:xfrm>
        </p:grpSpPr>
        <p:sp>
          <p:nvSpPr>
            <p:cNvPr id="37" name="AutoShape 37"/>
            <p:cNvSpPr/>
            <p:nvPr/>
          </p:nvSpPr>
          <p:spPr>
            <a:xfrm>
              <a:off x="0" y="0"/>
              <a:ext cx="4059810" cy="4983480"/>
            </a:xfrm>
            <a:prstGeom prst="rect">
              <a:avLst/>
            </a:prstGeom>
            <a:solidFill>
              <a:srgbClr val="E6B843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4531459" y="4112207"/>
            <a:ext cx="2995677" cy="682948"/>
            <a:chOff x="0" y="0"/>
            <a:chExt cx="3994236" cy="910597"/>
          </a:xfrm>
        </p:grpSpPr>
        <p:sp>
          <p:nvSpPr>
            <p:cNvPr id="39" name="AutoShape 39"/>
            <p:cNvSpPr/>
            <p:nvPr/>
          </p:nvSpPr>
          <p:spPr>
            <a:xfrm>
              <a:off x="0" y="0"/>
              <a:ext cx="3994236" cy="910597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4531459" y="2915578"/>
            <a:ext cx="2995677" cy="700072"/>
            <a:chOff x="0" y="0"/>
            <a:chExt cx="3994236" cy="933429"/>
          </a:xfrm>
        </p:grpSpPr>
        <p:sp>
          <p:nvSpPr>
            <p:cNvPr id="41" name="AutoShape 41"/>
            <p:cNvSpPr/>
            <p:nvPr/>
          </p:nvSpPr>
          <p:spPr>
            <a:xfrm>
              <a:off x="0" y="0"/>
              <a:ext cx="3994236" cy="933429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1305270" y="4112207"/>
            <a:ext cx="3094037" cy="682948"/>
            <a:chOff x="0" y="0"/>
            <a:chExt cx="4125383" cy="910597"/>
          </a:xfrm>
        </p:grpSpPr>
        <p:sp>
          <p:nvSpPr>
            <p:cNvPr id="43" name="AutoShape 43"/>
            <p:cNvSpPr/>
            <p:nvPr/>
          </p:nvSpPr>
          <p:spPr>
            <a:xfrm>
              <a:off x="0" y="0"/>
              <a:ext cx="4125383" cy="91059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4556049" y="5382881"/>
            <a:ext cx="2995677" cy="644190"/>
            <a:chOff x="0" y="0"/>
            <a:chExt cx="3994236" cy="858920"/>
          </a:xfrm>
        </p:grpSpPr>
        <p:sp>
          <p:nvSpPr>
            <p:cNvPr id="45" name="AutoShape 45"/>
            <p:cNvSpPr/>
            <p:nvPr/>
          </p:nvSpPr>
          <p:spPr>
            <a:xfrm>
              <a:off x="0" y="0"/>
              <a:ext cx="3994236" cy="858920"/>
            </a:xfrm>
            <a:prstGeom prst="rect">
              <a:avLst/>
            </a:prstGeom>
            <a:solidFill>
              <a:srgbClr val="FFFFFE"/>
            </a:solidFill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15197" y="7218474"/>
            <a:ext cx="3411939" cy="1543903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28167" y="6987145"/>
            <a:ext cx="3827882" cy="3014457"/>
          </a:xfrm>
          <a:prstGeom prst="rect">
            <a:avLst/>
          </a:prstGeom>
        </p:spPr>
      </p:pic>
      <p:sp>
        <p:nvSpPr>
          <p:cNvPr id="48" name="TextBox 48"/>
          <p:cNvSpPr txBox="1"/>
          <p:nvPr/>
        </p:nvSpPr>
        <p:spPr>
          <a:xfrm>
            <a:off x="691709" y="461900"/>
            <a:ext cx="7542632" cy="1980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rimo Bold"/>
              </a:rPr>
              <a:t>Annual leave and bank holidays...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058687" y="2517813"/>
            <a:ext cx="523140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 dirty="0">
                <a:solidFill>
                  <a:srgbClr val="000000"/>
                </a:solidFill>
                <a:latin typeface="Bakerie Bold Bold"/>
              </a:rPr>
              <a:t>calculated pro-rata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43568" y="4016957"/>
            <a:ext cx="2650228" cy="127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E"/>
                </a:solidFill>
                <a:latin typeface="Arimo Bold"/>
              </a:rPr>
              <a:t>Annual leave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74288" y="5609726"/>
            <a:ext cx="1879699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Full time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90%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80%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70%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60%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50%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114520" y="4016957"/>
            <a:ext cx="2911936" cy="127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E"/>
                </a:solidFill>
                <a:latin typeface="Arimo Bold"/>
              </a:rPr>
              <a:t>&lt;5yrs NHS Service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470027" y="4016957"/>
            <a:ext cx="2911936" cy="127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E"/>
                </a:solidFill>
                <a:latin typeface="Arimo Bold"/>
              </a:rPr>
              <a:t>&gt;5yrs NHS Service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007875" y="5609726"/>
            <a:ext cx="889893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27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24.5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21.5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19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16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13.5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481048" y="5609726"/>
            <a:ext cx="889893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32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29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25.5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22.5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19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16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2431787" y="1619392"/>
            <a:ext cx="4248524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E"/>
                </a:solidFill>
                <a:latin typeface="Arimo Bold"/>
              </a:rPr>
              <a:t>Bank Holidays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2052144" y="2820328"/>
            <a:ext cx="1879745" cy="380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Full time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90%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80%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70%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60%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50%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4947063" y="2874238"/>
            <a:ext cx="2312237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8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7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6.5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5.5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5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ferris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1709" y="1093576"/>
            <a:ext cx="9522227" cy="3024981"/>
            <a:chOff x="0" y="0"/>
            <a:chExt cx="12696302" cy="4033309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2696302" cy="4033309"/>
            </a:xfrm>
            <a:prstGeom prst="rect">
              <a:avLst/>
            </a:prstGeom>
            <a:solidFill>
              <a:srgbClr val="AB1D7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16298" y="4408425"/>
            <a:ext cx="3044857" cy="4106182"/>
            <a:chOff x="0" y="0"/>
            <a:chExt cx="4059810" cy="5474909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059810" cy="5474909"/>
            </a:xfrm>
            <a:prstGeom prst="rect">
              <a:avLst/>
            </a:prstGeom>
            <a:solidFill>
              <a:srgbClr val="E6B84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91709" y="4408425"/>
            <a:ext cx="3044857" cy="736307"/>
            <a:chOff x="0" y="0"/>
            <a:chExt cx="4059810" cy="981742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4059810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967533" y="4408425"/>
            <a:ext cx="2970578" cy="4106182"/>
            <a:chOff x="0" y="0"/>
            <a:chExt cx="3960770" cy="5474909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3960770" cy="5474909"/>
            </a:xfrm>
            <a:prstGeom prst="rect">
              <a:avLst/>
            </a:prstGeom>
            <a:solidFill>
              <a:srgbClr val="E6B84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167538" y="4408425"/>
            <a:ext cx="3008319" cy="4106182"/>
            <a:chOff x="0" y="0"/>
            <a:chExt cx="4011091" cy="5474909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4011091" cy="5474909"/>
            </a:xfrm>
            <a:prstGeom prst="rect">
              <a:avLst/>
            </a:prstGeom>
            <a:solidFill>
              <a:srgbClr val="E6B84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16298" y="5725209"/>
            <a:ext cx="3044857" cy="736307"/>
            <a:chOff x="0" y="0"/>
            <a:chExt cx="4059810" cy="981742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4059810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16298" y="7116081"/>
            <a:ext cx="3020267" cy="736307"/>
            <a:chOff x="0" y="0"/>
            <a:chExt cx="4027023" cy="981742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4027023" cy="981742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942433" y="4408425"/>
            <a:ext cx="2995677" cy="736307"/>
            <a:chOff x="0" y="0"/>
            <a:chExt cx="3994236" cy="981742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3994236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980965" y="5725209"/>
            <a:ext cx="2995677" cy="736307"/>
            <a:chOff x="0" y="0"/>
            <a:chExt cx="3994236" cy="981742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3994236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3942433" y="7116081"/>
            <a:ext cx="2995677" cy="736307"/>
            <a:chOff x="0" y="0"/>
            <a:chExt cx="3994236" cy="981742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3994236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7167538" y="4408425"/>
            <a:ext cx="3008319" cy="736307"/>
            <a:chOff x="0" y="0"/>
            <a:chExt cx="4011091" cy="981742"/>
          </a:xfrm>
        </p:grpSpPr>
        <p:sp>
          <p:nvSpPr>
            <p:cNvPr id="23" name="AutoShape 23"/>
            <p:cNvSpPr/>
            <p:nvPr/>
          </p:nvSpPr>
          <p:spPr>
            <a:xfrm>
              <a:off x="0" y="0"/>
              <a:ext cx="4011091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7167538" y="5725209"/>
            <a:ext cx="3046398" cy="736307"/>
            <a:chOff x="0" y="0"/>
            <a:chExt cx="4061863" cy="981742"/>
          </a:xfrm>
        </p:grpSpPr>
        <p:sp>
          <p:nvSpPr>
            <p:cNvPr id="25" name="AutoShape 25"/>
            <p:cNvSpPr/>
            <p:nvPr/>
          </p:nvSpPr>
          <p:spPr>
            <a:xfrm>
              <a:off x="0" y="0"/>
              <a:ext cx="4061863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7167538" y="7116081"/>
            <a:ext cx="3046398" cy="736307"/>
            <a:chOff x="0" y="0"/>
            <a:chExt cx="4061863" cy="981742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4061863" cy="981742"/>
            </a:xfrm>
            <a:prstGeom prst="rect">
              <a:avLst/>
            </a:prstGeom>
            <a:solidFill>
              <a:srgbClr val="FFFFFE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784629" y="3264438"/>
            <a:ext cx="7021590" cy="4219796"/>
            <a:chOff x="0" y="0"/>
            <a:chExt cx="2375205" cy="142743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375205" cy="1427437"/>
            </a:xfrm>
            <a:custGeom>
              <a:avLst/>
              <a:gdLst/>
              <a:ahLst/>
              <a:cxnLst/>
              <a:rect l="l" t="t" r="r" b="b"/>
              <a:pathLst>
                <a:path w="2375205" h="1427437">
                  <a:moveTo>
                    <a:pt x="2250745" y="1427437"/>
                  </a:moveTo>
                  <a:lnTo>
                    <a:pt x="124460" y="1427437"/>
                  </a:lnTo>
                  <a:cubicBezTo>
                    <a:pt x="55880" y="1427437"/>
                    <a:pt x="0" y="1371557"/>
                    <a:pt x="0" y="13029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50745" y="0"/>
                  </a:lnTo>
                  <a:cubicBezTo>
                    <a:pt x="2319325" y="0"/>
                    <a:pt x="2375205" y="55880"/>
                    <a:pt x="2375205" y="124460"/>
                  </a:cubicBezTo>
                  <a:lnTo>
                    <a:pt x="2375205" y="1302977"/>
                  </a:lnTo>
                  <a:cubicBezTo>
                    <a:pt x="2375205" y="1371557"/>
                    <a:pt x="2319325" y="1427437"/>
                    <a:pt x="2250745" y="1427437"/>
                  </a:cubicBezTo>
                  <a:close/>
                </a:path>
              </a:pathLst>
            </a:custGeom>
            <a:solidFill>
              <a:srgbClr val="AB1D79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5368" y="8608796"/>
            <a:ext cx="2870738" cy="129900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2934" y="8345018"/>
            <a:ext cx="1625642" cy="182656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72867" y="8399189"/>
            <a:ext cx="1211874" cy="1772393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11565027" y="3689377"/>
            <a:ext cx="5460794" cy="317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E"/>
                </a:solidFill>
                <a:latin typeface="Arimo Bold"/>
              </a:rPr>
              <a:t>You do not count a bank holiday towards this total if it falls on a fixed  non-working day a zero day on the </a:t>
            </a:r>
            <a:r>
              <a:rPr lang="en-US" sz="3600" dirty="0" err="1">
                <a:solidFill>
                  <a:srgbClr val="FFFFFE"/>
                </a:solidFill>
                <a:latin typeface="Arimo Bold"/>
              </a:rPr>
              <a:t>rota</a:t>
            </a:r>
            <a:endParaRPr lang="en-US" sz="3600" dirty="0">
              <a:solidFill>
                <a:srgbClr val="FFFFFE"/>
              </a:solidFill>
              <a:latin typeface="Arimo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10962" y="1296141"/>
            <a:ext cx="8883719" cy="127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E"/>
                </a:solidFill>
                <a:latin typeface="Arimo Bold"/>
              </a:rPr>
              <a:t>Combined allowance of annual leave and bank holidays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98877" y="4436624"/>
            <a:ext cx="1879699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Full time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90%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80%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70%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60%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50%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293681" y="2510817"/>
            <a:ext cx="2911936" cy="127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E"/>
                </a:solidFill>
                <a:latin typeface="Arimo Bold"/>
              </a:rPr>
              <a:t>&lt;5yrs NHS Service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470027" y="2510817"/>
            <a:ext cx="2911936" cy="127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E"/>
                </a:solidFill>
                <a:latin typeface="Arimo Bold"/>
              </a:rPr>
              <a:t>&gt;5yrs NHS Service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033857" y="4436624"/>
            <a:ext cx="889893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35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31.5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28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24.5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21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17.5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635405" y="4436624"/>
            <a:ext cx="508595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40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36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32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28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24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20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591261" y="1866371"/>
            <a:ext cx="3668039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dirty="0">
                <a:solidFill>
                  <a:srgbClr val="000000"/>
                </a:solidFill>
                <a:latin typeface="Bakerie Bold Bold"/>
              </a:rPr>
              <a:t>Did you know?</a:t>
            </a:r>
          </a:p>
        </p:txBody>
      </p:sp>
      <p:pic>
        <p:nvPicPr>
          <p:cNvPr id="42" name="Picture 41" descr="A close up of a sign&#10;&#10;Description automatically generated">
            <a:extLst>
              <a:ext uri="{FF2B5EF4-FFF2-40B4-BE49-F238E27FC236}">
                <a16:creationId xmlns:a16="http://schemas.microsoft.com/office/drawing/2014/main" id="{28817E41-29DE-4109-ADB0-E27917382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63" y="768973"/>
            <a:ext cx="3127775" cy="221178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61111E-6 0 L 0.62066 0.025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33" y="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24200" y="8231732"/>
            <a:ext cx="2870738" cy="12990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606041" y="971623"/>
            <a:ext cx="11085165" cy="5657850"/>
            <a:chOff x="0" y="0"/>
            <a:chExt cx="3749797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49797" cy="1913890"/>
            </a:xfrm>
            <a:custGeom>
              <a:avLst/>
              <a:gdLst/>
              <a:ahLst/>
              <a:cxnLst/>
              <a:rect l="l" t="t" r="r" b="b"/>
              <a:pathLst>
                <a:path w="3749797" h="1913890">
                  <a:moveTo>
                    <a:pt x="3625336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25337" y="0"/>
                  </a:lnTo>
                  <a:cubicBezTo>
                    <a:pt x="3693917" y="0"/>
                    <a:pt x="3749797" y="55880"/>
                    <a:pt x="3749797" y="124460"/>
                  </a:cubicBezTo>
                  <a:lnTo>
                    <a:pt x="3749797" y="1789430"/>
                  </a:lnTo>
                  <a:cubicBezTo>
                    <a:pt x="3749797" y="1858010"/>
                    <a:pt x="3693917" y="1913890"/>
                    <a:pt x="3625337" y="1913890"/>
                  </a:cubicBezTo>
                  <a:close/>
                </a:path>
              </a:pathLst>
            </a:custGeom>
            <a:solidFill>
              <a:srgbClr val="E6B84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012104" y="1211018"/>
            <a:ext cx="10273039" cy="508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Arimo Bold"/>
              </a:rPr>
              <a:t>Mohammed is a trainee working 60% LTFT 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Arimo Bold"/>
              </a:rPr>
              <a:t>He normally works Wednesdays, Thursdays and Fridays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Arimo Bold"/>
              </a:rPr>
              <a:t>He is not </a:t>
            </a:r>
            <a:r>
              <a:rPr lang="en-US" sz="3600" dirty="0" err="1">
                <a:solidFill>
                  <a:srgbClr val="000000"/>
                </a:solidFill>
                <a:latin typeface="Arimo Bold"/>
              </a:rPr>
              <a:t>rota'ed</a:t>
            </a:r>
            <a:r>
              <a:rPr lang="en-US" sz="3600" dirty="0">
                <a:solidFill>
                  <a:srgbClr val="000000"/>
                </a:solidFill>
                <a:latin typeface="Arimo Bold"/>
              </a:rPr>
              <a:t> to work over Christmas or New Year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Arimo Bold"/>
              </a:rPr>
              <a:t>He is </a:t>
            </a:r>
            <a:r>
              <a:rPr lang="en-US" sz="3600" dirty="0" err="1">
                <a:solidFill>
                  <a:srgbClr val="000000"/>
                </a:solidFill>
                <a:latin typeface="Arimo Bold"/>
              </a:rPr>
              <a:t>rota'ed</a:t>
            </a:r>
            <a:r>
              <a:rPr lang="en-US" sz="3600" dirty="0">
                <a:solidFill>
                  <a:srgbClr val="000000"/>
                </a:solidFill>
                <a:latin typeface="Arimo Bold"/>
              </a:rPr>
              <a:t> to work over the Easter Weekend including Good Friday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Arimo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36857" y="5415941"/>
            <a:ext cx="2031683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1500925">
            <a:off x="760941" y="1219994"/>
            <a:ext cx="3494140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dirty="0">
                <a:solidFill>
                  <a:srgbClr val="000000"/>
                </a:solidFill>
                <a:latin typeface="Bakerie Bold Bold"/>
              </a:rPr>
              <a:t>For Example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818877" y="7341830"/>
            <a:ext cx="8630546" cy="2121152"/>
            <a:chOff x="0" y="0"/>
            <a:chExt cx="2687037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87037" cy="660400"/>
            </a:xfrm>
            <a:custGeom>
              <a:avLst/>
              <a:gdLst/>
              <a:ahLst/>
              <a:cxnLst/>
              <a:rect l="l" t="t" r="r" b="b"/>
              <a:pathLst>
                <a:path w="2687037" h="660400">
                  <a:moveTo>
                    <a:pt x="256257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2577" y="0"/>
                  </a:lnTo>
                  <a:cubicBezTo>
                    <a:pt x="2631157" y="0"/>
                    <a:pt x="2687037" y="55880"/>
                    <a:pt x="2687037" y="124460"/>
                  </a:cubicBezTo>
                  <a:lnTo>
                    <a:pt x="2687037" y="535940"/>
                  </a:lnTo>
                  <a:cubicBezTo>
                    <a:pt x="2687037" y="604520"/>
                    <a:pt x="2631157" y="660400"/>
                    <a:pt x="2562577" y="660400"/>
                  </a:cubicBezTo>
                  <a:close/>
                </a:path>
              </a:pathLst>
            </a:custGeom>
            <a:solidFill>
              <a:srgbClr val="AB1D7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5079675" y="8136482"/>
            <a:ext cx="8108950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E"/>
                </a:solidFill>
                <a:latin typeface="Arimo Bold"/>
              </a:rPr>
              <a:t>&gt;5years NHS service = 24 days leave </a:t>
            </a:r>
          </a:p>
        </p:txBody>
      </p:sp>
      <p:pic>
        <p:nvPicPr>
          <p:cNvPr id="14" name="Picture 13" descr="A picture containing bird&#10;&#10;Description automatically generated">
            <a:extLst>
              <a:ext uri="{FF2B5EF4-FFF2-40B4-BE49-F238E27FC236}">
                <a16:creationId xmlns:a16="http://schemas.microsoft.com/office/drawing/2014/main" id="{E9832685-D784-4B40-86AD-120CA6491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810">
            <a:off x="2077844" y="2125837"/>
            <a:ext cx="2414721" cy="1707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000">
        <p14:prism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24 -0.00339 L 1.17986 0.007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51" y="5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8000" y="8258738"/>
            <a:ext cx="2870738" cy="12990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816337" y="1028700"/>
            <a:ext cx="11404419" cy="5657850"/>
            <a:chOff x="0" y="0"/>
            <a:chExt cx="3857791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57791" cy="1913890"/>
            </a:xfrm>
            <a:custGeom>
              <a:avLst/>
              <a:gdLst/>
              <a:ahLst/>
              <a:cxnLst/>
              <a:rect l="l" t="t" r="r" b="b"/>
              <a:pathLst>
                <a:path w="3857791" h="1913890">
                  <a:moveTo>
                    <a:pt x="3733331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33331" y="0"/>
                  </a:lnTo>
                  <a:cubicBezTo>
                    <a:pt x="3801911" y="0"/>
                    <a:pt x="3857791" y="55880"/>
                    <a:pt x="3857791" y="124460"/>
                  </a:cubicBezTo>
                  <a:lnTo>
                    <a:pt x="3857791" y="1789430"/>
                  </a:lnTo>
                  <a:cubicBezTo>
                    <a:pt x="3857791" y="1858010"/>
                    <a:pt x="3801911" y="1913890"/>
                    <a:pt x="3733331" y="1913890"/>
                  </a:cubicBezTo>
                  <a:close/>
                </a:path>
              </a:pathLst>
            </a:custGeom>
            <a:solidFill>
              <a:srgbClr val="E6B843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27618" y="5429078"/>
            <a:ext cx="2031683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1500925">
            <a:off x="760941" y="1219994"/>
            <a:ext cx="3494140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Bakerie Bold Bold"/>
              </a:rPr>
              <a:t>For Example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266385">
            <a:off x="1482027" y="2079420"/>
            <a:ext cx="2749210" cy="86475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050263" y="6955966"/>
            <a:ext cx="7943429" cy="1952277"/>
            <a:chOff x="0" y="0"/>
            <a:chExt cx="2687037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87037" cy="660400"/>
            </a:xfrm>
            <a:custGeom>
              <a:avLst/>
              <a:gdLst/>
              <a:ahLst/>
              <a:cxnLst/>
              <a:rect l="l" t="t" r="r" b="b"/>
              <a:pathLst>
                <a:path w="2687037" h="660400">
                  <a:moveTo>
                    <a:pt x="256257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2577" y="0"/>
                  </a:lnTo>
                  <a:cubicBezTo>
                    <a:pt x="2631157" y="0"/>
                    <a:pt x="2687037" y="55880"/>
                    <a:pt x="2687037" y="124460"/>
                  </a:cubicBezTo>
                  <a:lnTo>
                    <a:pt x="2687037" y="535940"/>
                  </a:lnTo>
                  <a:cubicBezTo>
                    <a:pt x="2687037" y="604520"/>
                    <a:pt x="2631157" y="660400"/>
                    <a:pt x="2562577" y="660400"/>
                  </a:cubicBezTo>
                  <a:close/>
                </a:path>
              </a:pathLst>
            </a:custGeom>
            <a:solidFill>
              <a:srgbClr val="AB1D7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5528330" y="1527704"/>
            <a:ext cx="3281182" cy="5142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August BH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Christmas Day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Boxing Day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New Year's Day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Good Friday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Easter Monday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Early May BH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Late May BH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472141" y="1527704"/>
            <a:ext cx="2749093" cy="4525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Monday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Wednesday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Thursday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Wednesday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Friday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Monday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Monday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Monday</a:t>
            </a:r>
          </a:p>
        </p:txBody>
      </p:sp>
      <p:pic>
        <p:nvPicPr>
          <p:cNvPr id="15" name="Picture 1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DBA44E6-F7B0-440F-9521-AE98ACBBD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488" y="1831648"/>
            <a:ext cx="4125965" cy="216885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471759" y="1527704"/>
            <a:ext cx="1755859" cy="509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NWD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Off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Off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Off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Working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NWD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NWD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Arimo Bold"/>
              </a:rPr>
              <a:t>NWD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66592" y="7612699"/>
            <a:ext cx="7943429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FFFFFE"/>
                </a:solidFill>
                <a:latin typeface="Arimo Bold"/>
              </a:rPr>
              <a:t>21 days leave remaining to take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000">
        <p14:prism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3827E-6 L 1.18819 0.0262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410" y="13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9074" b="907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0057" y="3768678"/>
            <a:ext cx="10832635" cy="5057502"/>
            <a:chOff x="0" y="0"/>
            <a:chExt cx="14443514" cy="6743336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443514" cy="6743336"/>
            </a:xfrm>
            <a:prstGeom prst="rect">
              <a:avLst/>
            </a:prstGeom>
            <a:solidFill>
              <a:srgbClr val="E6B84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4058617"/>
            <a:ext cx="10265241" cy="4477624"/>
            <a:chOff x="0" y="0"/>
            <a:chExt cx="13686988" cy="5970166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3686988" cy="5970166"/>
            </a:xfrm>
            <a:prstGeom prst="rect">
              <a:avLst/>
            </a:prstGeom>
            <a:solidFill>
              <a:srgbClr val="FFFF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352403">
            <a:off x="9561529" y="1498726"/>
            <a:ext cx="4042328" cy="298397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408427" y="3716538"/>
            <a:ext cx="4863273" cy="4863254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E6B84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451960" y="885825"/>
            <a:ext cx="6770251" cy="1981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rimo Bold"/>
              </a:rPr>
              <a:t>Study Leave on Non-Working Days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2288" y="5367486"/>
            <a:ext cx="9738339" cy="116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1"/>
              </a:lnSpc>
              <a:spcBef>
                <a:spcPct val="0"/>
              </a:spcBef>
            </a:pPr>
            <a:r>
              <a:rPr lang="en-US" sz="6786">
                <a:solidFill>
                  <a:srgbClr val="AB1D79"/>
                </a:solidFill>
                <a:latin typeface="Cheque Bold"/>
              </a:rPr>
              <a:t>Regional teaching</a:t>
            </a:r>
          </a:p>
        </p:txBody>
      </p:sp>
      <p:sp>
        <p:nvSpPr>
          <p:cNvPr id="11" name="TextBox 11"/>
          <p:cNvSpPr txBox="1"/>
          <p:nvPr/>
        </p:nvSpPr>
        <p:spPr>
          <a:xfrm rot="-5400000">
            <a:off x="8541980" y="5828134"/>
            <a:ext cx="4305575" cy="938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55"/>
              </a:lnSpc>
              <a:spcBef>
                <a:spcPct val="0"/>
              </a:spcBef>
            </a:pPr>
            <a:r>
              <a:rPr lang="en-US" sz="5396" dirty="0">
                <a:solidFill>
                  <a:srgbClr val="8691BA"/>
                </a:solidFill>
                <a:latin typeface="Horizon Bold"/>
              </a:rPr>
              <a:t>Course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8106" y="6885795"/>
            <a:ext cx="6124654" cy="110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33"/>
              </a:lnSpc>
              <a:spcBef>
                <a:spcPct val="0"/>
              </a:spcBef>
            </a:pPr>
            <a:r>
              <a:rPr lang="en-US" sz="6452">
                <a:solidFill>
                  <a:srgbClr val="E6B843"/>
                </a:solidFill>
                <a:latin typeface="Ananias Bold"/>
              </a:rPr>
              <a:t>Induction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844434"/>
            <a:ext cx="3563058" cy="166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9"/>
              </a:lnSpc>
              <a:spcBef>
                <a:spcPct val="0"/>
              </a:spcBef>
            </a:pPr>
            <a:r>
              <a:rPr lang="en-US" sz="8335">
                <a:solidFill>
                  <a:srgbClr val="66C66B"/>
                </a:solidFill>
                <a:latin typeface="Agrandir Black Bold"/>
              </a:rPr>
              <a:t>Exam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00363" y="4201989"/>
            <a:ext cx="5479157" cy="1212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21"/>
              </a:lnSpc>
              <a:spcBef>
                <a:spcPct val="0"/>
              </a:spcBef>
            </a:pPr>
            <a:r>
              <a:rPr lang="en-US" sz="7015" dirty="0">
                <a:solidFill>
                  <a:srgbClr val="3D9BDF"/>
                </a:solidFill>
                <a:latin typeface="Aloja Bold"/>
              </a:rPr>
              <a:t>Conference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48829" y="6613903"/>
            <a:ext cx="4111798" cy="1571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41"/>
              </a:lnSpc>
              <a:spcBef>
                <a:spcPct val="0"/>
              </a:spcBef>
            </a:pPr>
            <a:r>
              <a:rPr lang="en-US" sz="9029" dirty="0">
                <a:solidFill>
                  <a:srgbClr val="000000"/>
                </a:solidFill>
                <a:latin typeface="Amazone Bold"/>
              </a:rPr>
              <a:t>Meeting</a:t>
            </a:r>
          </a:p>
        </p:txBody>
      </p:sp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B588018B-72A7-4181-AADA-AA26712FF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536" y="5645218"/>
            <a:ext cx="3257165" cy="230328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2634164" y="4691098"/>
            <a:ext cx="4411797" cy="1446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AB1D79"/>
                </a:solidFill>
                <a:latin typeface="Arimo Bold"/>
              </a:rPr>
              <a:t>Time Off in Lieu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AB1D79"/>
                </a:solidFill>
                <a:latin typeface="Arimo Bold"/>
              </a:rPr>
              <a:t>(TOIL)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243</Words>
  <Application>Microsoft Office PowerPoint</Application>
  <PresentationFormat>Custom</PresentationFormat>
  <Paragraphs>102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Bakerie Bold Bold</vt:lpstr>
      <vt:lpstr>Calibri</vt:lpstr>
      <vt:lpstr>Aloja Bold</vt:lpstr>
      <vt:lpstr>Amazone Bold</vt:lpstr>
      <vt:lpstr>Cheque Bold</vt:lpstr>
      <vt:lpstr>Horizon Bold</vt:lpstr>
      <vt:lpstr>Arial</vt:lpstr>
      <vt:lpstr>Ananias Bold</vt:lpstr>
      <vt:lpstr>Arimo Bold</vt:lpstr>
      <vt:lpstr>Agrandir Black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LTFT - leave</dc:title>
  <cp:lastModifiedBy>Jenny Barber</cp:lastModifiedBy>
  <cp:revision>13</cp:revision>
  <dcterms:created xsi:type="dcterms:W3CDTF">2006-08-16T00:00:00Z</dcterms:created>
  <dcterms:modified xsi:type="dcterms:W3CDTF">2020-07-31T13:17:38Z</dcterms:modified>
  <dc:identifier>DAECCCp3z4o</dc:identifier>
</cp:coreProperties>
</file>