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1"/>
  </p:notesMasterIdLst>
  <p:handoutMasterIdLst>
    <p:handoutMasterId r:id="rId62"/>
  </p:handout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318" r:id="rId20"/>
    <p:sldId id="280" r:id="rId21"/>
    <p:sldId id="281" r:id="rId22"/>
    <p:sldId id="282" r:id="rId23"/>
    <p:sldId id="319" r:id="rId24"/>
    <p:sldId id="283" r:id="rId25"/>
    <p:sldId id="320"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10" r:id="rId52"/>
    <p:sldId id="311" r:id="rId53"/>
    <p:sldId id="309" r:id="rId54"/>
    <p:sldId id="312" r:id="rId55"/>
    <p:sldId id="313" r:id="rId56"/>
    <p:sldId id="314" r:id="rId57"/>
    <p:sldId id="315" r:id="rId58"/>
    <p:sldId id="316" r:id="rId59"/>
    <p:sldId id="31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63"/>
            <p14:sldId id="264"/>
            <p14:sldId id="265"/>
            <p14:sldId id="266"/>
            <p14:sldId id="267"/>
            <p14:sldId id="268"/>
            <p14:sldId id="269"/>
            <p14:sldId id="270"/>
            <p14:sldId id="271"/>
            <p14:sldId id="272"/>
            <p14:sldId id="273"/>
            <p14:sldId id="274"/>
            <p14:sldId id="275"/>
            <p14:sldId id="276"/>
            <p14:sldId id="277"/>
            <p14:sldId id="278"/>
            <p14:sldId id="279"/>
            <p14:sldId id="318"/>
            <p14:sldId id="280"/>
            <p14:sldId id="281"/>
            <p14:sldId id="282"/>
            <p14:sldId id="319"/>
            <p14:sldId id="283"/>
            <p14:sldId id="320"/>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10"/>
            <p14:sldId id="311"/>
            <p14:sldId id="309"/>
            <p14:sldId id="312"/>
            <p14:sldId id="313"/>
            <p14:sldId id="314"/>
            <p14:sldId id="315"/>
            <p14:sldId id="316"/>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76" autoAdjust="0"/>
  </p:normalViewPr>
  <p:slideViewPr>
    <p:cSldViewPr snapToGrid="0" snapToObjects="1">
      <p:cViewPr varScale="1">
        <p:scale>
          <a:sx n="74" d="100"/>
          <a:sy n="74" d="100"/>
        </p:scale>
        <p:origin x="136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Copy_of_Copy_of_run_data_(4)(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939754058520502E-2"/>
          <c:y val="1.6812869367976602E-2"/>
          <c:w val="0.93938210848643799"/>
          <c:h val="0.89755350590631799"/>
        </c:manualLayout>
      </c:layout>
      <c:lineChart>
        <c:grouping val="standard"/>
        <c:varyColors val="0"/>
        <c:ser>
          <c:idx val="0"/>
          <c:order val="0"/>
          <c:marker>
            <c:symbol val="none"/>
          </c:marker>
          <c:val>
            <c:numRef>
              <c:f>Sheet1!$W$3:$W$93</c:f>
              <c:numCache>
                <c:formatCode>General</c:formatCode>
                <c:ptCount val="91"/>
                <c:pt idx="0">
                  <c:v>0</c:v>
                </c:pt>
                <c:pt idx="1">
                  <c:v>3</c:v>
                </c:pt>
                <c:pt idx="2">
                  <c:v>2</c:v>
                </c:pt>
                <c:pt idx="3">
                  <c:v>1</c:v>
                </c:pt>
                <c:pt idx="4">
                  <c:v>1</c:v>
                </c:pt>
                <c:pt idx="5">
                  <c:v>0</c:v>
                </c:pt>
                <c:pt idx="6">
                  <c:v>0</c:v>
                </c:pt>
                <c:pt idx="7">
                  <c:v>0</c:v>
                </c:pt>
                <c:pt idx="8">
                  <c:v>2</c:v>
                </c:pt>
                <c:pt idx="9">
                  <c:v>0</c:v>
                </c:pt>
                <c:pt idx="10">
                  <c:v>0</c:v>
                </c:pt>
                <c:pt idx="11">
                  <c:v>0</c:v>
                </c:pt>
                <c:pt idx="12">
                  <c:v>0</c:v>
                </c:pt>
                <c:pt idx="13">
                  <c:v>0</c:v>
                </c:pt>
                <c:pt idx="14">
                  <c:v>2</c:v>
                </c:pt>
                <c:pt idx="15">
                  <c:v>4</c:v>
                </c:pt>
                <c:pt idx="16">
                  <c:v>3</c:v>
                </c:pt>
                <c:pt idx="17">
                  <c:v>5</c:v>
                </c:pt>
                <c:pt idx="18">
                  <c:v>6</c:v>
                </c:pt>
                <c:pt idx="19">
                  <c:v>8</c:v>
                </c:pt>
                <c:pt idx="20">
                  <c:v>6</c:v>
                </c:pt>
                <c:pt idx="21">
                  <c:v>6</c:v>
                </c:pt>
                <c:pt idx="22">
                  <c:v>5</c:v>
                </c:pt>
                <c:pt idx="23">
                  <c:v>4</c:v>
                </c:pt>
                <c:pt idx="24">
                  <c:v>4</c:v>
                </c:pt>
                <c:pt idx="25">
                  <c:v>2</c:v>
                </c:pt>
                <c:pt idx="26">
                  <c:v>6</c:v>
                </c:pt>
                <c:pt idx="27">
                  <c:v>2</c:v>
                </c:pt>
                <c:pt idx="28">
                  <c:v>5</c:v>
                </c:pt>
                <c:pt idx="29">
                  <c:v>4</c:v>
                </c:pt>
                <c:pt idx="30">
                  <c:v>4</c:v>
                </c:pt>
                <c:pt idx="31">
                  <c:v>1</c:v>
                </c:pt>
                <c:pt idx="32">
                  <c:v>8</c:v>
                </c:pt>
                <c:pt idx="33">
                  <c:v>6</c:v>
                </c:pt>
                <c:pt idx="34">
                  <c:v>2</c:v>
                </c:pt>
                <c:pt idx="35">
                  <c:v>5</c:v>
                </c:pt>
                <c:pt idx="36">
                  <c:v>11</c:v>
                </c:pt>
                <c:pt idx="37">
                  <c:v>7</c:v>
                </c:pt>
                <c:pt idx="38">
                  <c:v>6</c:v>
                </c:pt>
                <c:pt idx="39">
                  <c:v>5</c:v>
                </c:pt>
                <c:pt idx="40">
                  <c:v>2</c:v>
                </c:pt>
                <c:pt idx="41">
                  <c:v>3</c:v>
                </c:pt>
                <c:pt idx="42">
                  <c:v>6</c:v>
                </c:pt>
                <c:pt idx="43">
                  <c:v>3</c:v>
                </c:pt>
                <c:pt idx="44">
                  <c:v>7</c:v>
                </c:pt>
                <c:pt idx="45">
                  <c:v>5</c:v>
                </c:pt>
                <c:pt idx="46">
                  <c:v>5</c:v>
                </c:pt>
                <c:pt idx="47">
                  <c:v>5</c:v>
                </c:pt>
                <c:pt idx="48">
                  <c:v>5</c:v>
                </c:pt>
                <c:pt idx="49">
                  <c:v>5</c:v>
                </c:pt>
                <c:pt idx="50">
                  <c:v>1</c:v>
                </c:pt>
                <c:pt idx="51">
                  <c:v>4</c:v>
                </c:pt>
                <c:pt idx="52">
                  <c:v>1</c:v>
                </c:pt>
                <c:pt idx="53">
                  <c:v>4</c:v>
                </c:pt>
                <c:pt idx="54">
                  <c:v>2</c:v>
                </c:pt>
                <c:pt idx="55">
                  <c:v>2</c:v>
                </c:pt>
                <c:pt idx="56">
                  <c:v>3</c:v>
                </c:pt>
                <c:pt idx="57">
                  <c:v>2</c:v>
                </c:pt>
                <c:pt idx="58">
                  <c:v>5</c:v>
                </c:pt>
                <c:pt idx="59">
                  <c:v>0</c:v>
                </c:pt>
                <c:pt idx="60">
                  <c:v>2</c:v>
                </c:pt>
                <c:pt idx="61">
                  <c:v>2</c:v>
                </c:pt>
                <c:pt idx="62">
                  <c:v>2</c:v>
                </c:pt>
                <c:pt idx="63">
                  <c:v>4</c:v>
                </c:pt>
                <c:pt idx="64">
                  <c:v>5</c:v>
                </c:pt>
                <c:pt idx="65">
                  <c:v>5</c:v>
                </c:pt>
                <c:pt idx="66">
                  <c:v>6</c:v>
                </c:pt>
                <c:pt idx="67">
                  <c:v>2</c:v>
                </c:pt>
                <c:pt idx="68">
                  <c:v>4</c:v>
                </c:pt>
                <c:pt idx="69">
                  <c:v>2</c:v>
                </c:pt>
                <c:pt idx="70">
                  <c:v>7</c:v>
                </c:pt>
                <c:pt idx="71">
                  <c:v>7</c:v>
                </c:pt>
                <c:pt idx="72">
                  <c:v>12</c:v>
                </c:pt>
                <c:pt idx="73">
                  <c:v>6</c:v>
                </c:pt>
                <c:pt idx="74">
                  <c:v>10</c:v>
                </c:pt>
                <c:pt idx="75">
                  <c:v>2</c:v>
                </c:pt>
                <c:pt idx="76">
                  <c:v>7</c:v>
                </c:pt>
                <c:pt idx="77">
                  <c:v>5</c:v>
                </c:pt>
                <c:pt idx="78">
                  <c:v>3</c:v>
                </c:pt>
                <c:pt idx="79">
                  <c:v>3</c:v>
                </c:pt>
                <c:pt idx="80">
                  <c:v>2</c:v>
                </c:pt>
                <c:pt idx="81">
                  <c:v>4</c:v>
                </c:pt>
                <c:pt idx="82">
                  <c:v>7</c:v>
                </c:pt>
                <c:pt idx="83">
                  <c:v>8</c:v>
                </c:pt>
                <c:pt idx="84">
                  <c:v>9</c:v>
                </c:pt>
                <c:pt idx="85">
                  <c:v>8</c:v>
                </c:pt>
                <c:pt idx="86">
                  <c:v>4</c:v>
                </c:pt>
                <c:pt idx="87">
                  <c:v>6</c:v>
                </c:pt>
                <c:pt idx="88">
                  <c:v>3</c:v>
                </c:pt>
                <c:pt idx="89">
                  <c:v>6</c:v>
                </c:pt>
                <c:pt idx="90">
                  <c:v>6</c:v>
                </c:pt>
              </c:numCache>
            </c:numRef>
          </c:val>
          <c:smooth val="0"/>
          <c:extLst>
            <c:ext xmlns:c16="http://schemas.microsoft.com/office/drawing/2014/chart" uri="{C3380CC4-5D6E-409C-BE32-E72D297353CC}">
              <c16:uniqueId val="{00000000-A9BB-4656-866E-62AA378F484F}"/>
            </c:ext>
          </c:extLst>
        </c:ser>
        <c:ser>
          <c:idx val="1"/>
          <c:order val="1"/>
          <c:marker>
            <c:symbol val="none"/>
          </c:marker>
          <c:val>
            <c:numRef>
              <c:f>Sheet1!$X$3:$X$93</c:f>
              <c:numCache>
                <c:formatCode>General</c:formatCode>
                <c:ptCount val="91"/>
                <c:pt idx="0">
                  <c:v>0.60000000000000098</c:v>
                </c:pt>
                <c:pt idx="1">
                  <c:v>0.60000000000000098</c:v>
                </c:pt>
                <c:pt idx="2">
                  <c:v>0.60000000000000098</c:v>
                </c:pt>
                <c:pt idx="3">
                  <c:v>0.60000000000000098</c:v>
                </c:pt>
                <c:pt idx="4">
                  <c:v>0.60000000000000098</c:v>
                </c:pt>
                <c:pt idx="5">
                  <c:v>0.60000000000000098</c:v>
                </c:pt>
                <c:pt idx="6">
                  <c:v>0.60000000000000098</c:v>
                </c:pt>
                <c:pt idx="7">
                  <c:v>0.60000000000000098</c:v>
                </c:pt>
                <c:pt idx="8">
                  <c:v>0.60000000000000098</c:v>
                </c:pt>
                <c:pt idx="9">
                  <c:v>0.60000000000000098</c:v>
                </c:pt>
                <c:pt idx="10">
                  <c:v>0.60000000000000098</c:v>
                </c:pt>
                <c:pt idx="11">
                  <c:v>0.60000000000000098</c:v>
                </c:pt>
                <c:pt idx="12">
                  <c:v>0.60000000000000098</c:v>
                </c:pt>
                <c:pt idx="13">
                  <c:v>0.60000000000000098</c:v>
                </c:pt>
                <c:pt idx="14">
                  <c:v>4.0999999999999996</c:v>
                </c:pt>
                <c:pt idx="15">
                  <c:v>4.0999999999999996</c:v>
                </c:pt>
                <c:pt idx="16">
                  <c:v>4.0999999999999996</c:v>
                </c:pt>
                <c:pt idx="17">
                  <c:v>4.0999999999999996</c:v>
                </c:pt>
                <c:pt idx="18">
                  <c:v>4.0999999999999996</c:v>
                </c:pt>
                <c:pt idx="19">
                  <c:v>4.0999999999999996</c:v>
                </c:pt>
                <c:pt idx="20">
                  <c:v>4.0999999999999996</c:v>
                </c:pt>
                <c:pt idx="21">
                  <c:v>4.0999999999999996</c:v>
                </c:pt>
                <c:pt idx="22">
                  <c:v>4.0999999999999996</c:v>
                </c:pt>
                <c:pt idx="23">
                  <c:v>4.0999999999999996</c:v>
                </c:pt>
                <c:pt idx="24">
                  <c:v>4.0999999999999996</c:v>
                </c:pt>
                <c:pt idx="25">
                  <c:v>4.0999999999999996</c:v>
                </c:pt>
                <c:pt idx="26">
                  <c:v>4.0999999999999996</c:v>
                </c:pt>
                <c:pt idx="27">
                  <c:v>4.0999999999999996</c:v>
                </c:pt>
                <c:pt idx="28">
                  <c:v>4.0999999999999996</c:v>
                </c:pt>
                <c:pt idx="29">
                  <c:v>4.0999999999999996</c:v>
                </c:pt>
                <c:pt idx="30">
                  <c:v>4.0999999999999996</c:v>
                </c:pt>
                <c:pt idx="31">
                  <c:v>4.0999999999999996</c:v>
                </c:pt>
                <c:pt idx="32">
                  <c:v>4.0999999999999996</c:v>
                </c:pt>
                <c:pt idx="33">
                  <c:v>4.0999999999999996</c:v>
                </c:pt>
                <c:pt idx="34">
                  <c:v>4.0999999999999996</c:v>
                </c:pt>
                <c:pt idx="35">
                  <c:v>4.0999999999999996</c:v>
                </c:pt>
                <c:pt idx="36">
                  <c:v>4.0999999999999996</c:v>
                </c:pt>
                <c:pt idx="37">
                  <c:v>4.0999999999999996</c:v>
                </c:pt>
                <c:pt idx="38">
                  <c:v>4.0999999999999996</c:v>
                </c:pt>
                <c:pt idx="39">
                  <c:v>4.0999999999999996</c:v>
                </c:pt>
                <c:pt idx="40">
                  <c:v>4.0999999999999996</c:v>
                </c:pt>
                <c:pt idx="41">
                  <c:v>4.0999999999999996</c:v>
                </c:pt>
                <c:pt idx="42">
                  <c:v>4.0999999999999996</c:v>
                </c:pt>
                <c:pt idx="43">
                  <c:v>4.0999999999999996</c:v>
                </c:pt>
                <c:pt idx="44">
                  <c:v>4.0999999999999996</c:v>
                </c:pt>
                <c:pt idx="45">
                  <c:v>4.0999999999999996</c:v>
                </c:pt>
                <c:pt idx="46">
                  <c:v>4.0999999999999996</c:v>
                </c:pt>
                <c:pt idx="47">
                  <c:v>4.0999999999999996</c:v>
                </c:pt>
                <c:pt idx="48">
                  <c:v>4.0999999999999996</c:v>
                </c:pt>
                <c:pt idx="49">
                  <c:v>4.0999999999999996</c:v>
                </c:pt>
                <c:pt idx="50">
                  <c:v>4.0999999999999996</c:v>
                </c:pt>
                <c:pt idx="51">
                  <c:v>4.0999999999999996</c:v>
                </c:pt>
                <c:pt idx="52">
                  <c:v>4.0999999999999996</c:v>
                </c:pt>
                <c:pt idx="53">
                  <c:v>4.0999999999999996</c:v>
                </c:pt>
                <c:pt idx="54">
                  <c:v>4.0999999999999996</c:v>
                </c:pt>
                <c:pt idx="55">
                  <c:v>4.0999999999999996</c:v>
                </c:pt>
                <c:pt idx="56">
                  <c:v>4.0999999999999996</c:v>
                </c:pt>
                <c:pt idx="57">
                  <c:v>4.0999999999999996</c:v>
                </c:pt>
                <c:pt idx="58">
                  <c:v>4.0999999999999996</c:v>
                </c:pt>
                <c:pt idx="59">
                  <c:v>4.0999999999999996</c:v>
                </c:pt>
                <c:pt idx="60">
                  <c:v>4.0999999999999996</c:v>
                </c:pt>
                <c:pt idx="61">
                  <c:v>4.0999999999999996</c:v>
                </c:pt>
                <c:pt idx="62">
                  <c:v>4.0999999999999996</c:v>
                </c:pt>
                <c:pt idx="63">
                  <c:v>4.0999999999999996</c:v>
                </c:pt>
                <c:pt idx="64">
                  <c:v>4.0999999999999996</c:v>
                </c:pt>
                <c:pt idx="65">
                  <c:v>4.0999999999999996</c:v>
                </c:pt>
                <c:pt idx="66">
                  <c:v>4.0999999999999996</c:v>
                </c:pt>
                <c:pt idx="67">
                  <c:v>4.0999999999999996</c:v>
                </c:pt>
                <c:pt idx="68">
                  <c:v>4.0999999999999996</c:v>
                </c:pt>
                <c:pt idx="69">
                  <c:v>4.0999999999999996</c:v>
                </c:pt>
                <c:pt idx="70">
                  <c:v>5.9</c:v>
                </c:pt>
                <c:pt idx="71">
                  <c:v>5.9</c:v>
                </c:pt>
                <c:pt idx="72">
                  <c:v>5.9</c:v>
                </c:pt>
                <c:pt idx="73">
                  <c:v>5.9</c:v>
                </c:pt>
                <c:pt idx="74">
                  <c:v>5.9</c:v>
                </c:pt>
                <c:pt idx="75">
                  <c:v>5.9</c:v>
                </c:pt>
                <c:pt idx="76">
                  <c:v>5.9</c:v>
                </c:pt>
                <c:pt idx="77">
                  <c:v>5.9</c:v>
                </c:pt>
                <c:pt idx="78">
                  <c:v>5.9</c:v>
                </c:pt>
                <c:pt idx="79">
                  <c:v>5.9</c:v>
                </c:pt>
                <c:pt idx="80">
                  <c:v>5.9</c:v>
                </c:pt>
                <c:pt idx="81">
                  <c:v>5.9</c:v>
                </c:pt>
                <c:pt idx="82">
                  <c:v>5.9</c:v>
                </c:pt>
                <c:pt idx="83">
                  <c:v>5.9</c:v>
                </c:pt>
                <c:pt idx="84">
                  <c:v>5.9</c:v>
                </c:pt>
                <c:pt idx="85">
                  <c:v>5.9</c:v>
                </c:pt>
                <c:pt idx="86">
                  <c:v>5.9</c:v>
                </c:pt>
                <c:pt idx="87">
                  <c:v>5.9</c:v>
                </c:pt>
                <c:pt idx="88">
                  <c:v>5.9</c:v>
                </c:pt>
                <c:pt idx="89">
                  <c:v>5.9</c:v>
                </c:pt>
                <c:pt idx="90">
                  <c:v>5.9</c:v>
                </c:pt>
              </c:numCache>
            </c:numRef>
          </c:val>
          <c:smooth val="0"/>
          <c:extLst>
            <c:ext xmlns:c16="http://schemas.microsoft.com/office/drawing/2014/chart" uri="{C3380CC4-5D6E-409C-BE32-E72D297353CC}">
              <c16:uniqueId val="{00000001-A9BB-4656-866E-62AA378F484F}"/>
            </c:ext>
          </c:extLst>
        </c:ser>
        <c:dLbls>
          <c:showLegendKey val="0"/>
          <c:showVal val="0"/>
          <c:showCatName val="0"/>
          <c:showSerName val="0"/>
          <c:showPercent val="0"/>
          <c:showBubbleSize val="0"/>
        </c:dLbls>
        <c:smooth val="0"/>
        <c:axId val="-2096738568"/>
        <c:axId val="-2096735592"/>
      </c:lineChart>
      <c:catAx>
        <c:axId val="-2096738568"/>
        <c:scaling>
          <c:orientation val="minMax"/>
        </c:scaling>
        <c:delete val="0"/>
        <c:axPos val="b"/>
        <c:majorTickMark val="out"/>
        <c:minorTickMark val="none"/>
        <c:tickLblPos val="nextTo"/>
        <c:crossAx val="-2096735592"/>
        <c:crosses val="autoZero"/>
        <c:auto val="1"/>
        <c:lblAlgn val="ctr"/>
        <c:lblOffset val="100"/>
        <c:noMultiLvlLbl val="0"/>
      </c:catAx>
      <c:valAx>
        <c:axId val="-2096735592"/>
        <c:scaling>
          <c:orientation val="minMax"/>
        </c:scaling>
        <c:delete val="0"/>
        <c:axPos val="l"/>
        <c:numFmt formatCode="General" sourceLinked="1"/>
        <c:majorTickMark val="out"/>
        <c:minorTickMark val="none"/>
        <c:tickLblPos val="nextTo"/>
        <c:crossAx val="-2096738568"/>
        <c:crosses val="autoZero"/>
        <c:crossBetween val="between"/>
      </c:valAx>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650E3-493F-4DF6-9F11-ACBB026990EF}"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GB"/>
        </a:p>
      </dgm:t>
    </dgm:pt>
    <dgm:pt modelId="{F6CFAB3A-F848-453D-A1EE-371AF6D1A63A}">
      <dgm:prSet phldrT="[Text]"/>
      <dgm:spPr/>
      <dgm:t>
        <a:bodyPr/>
        <a:lstStyle/>
        <a:p>
          <a:r>
            <a:rPr lang="en-GB" dirty="0"/>
            <a:t>Quality</a:t>
          </a:r>
        </a:p>
      </dgm:t>
    </dgm:pt>
    <dgm:pt modelId="{3899BAFA-5244-46F9-9B86-ABB6B993B376}" type="parTrans" cxnId="{5F5E30C3-847D-4338-B71E-1A6BACA3B9C4}">
      <dgm:prSet/>
      <dgm:spPr/>
      <dgm:t>
        <a:bodyPr/>
        <a:lstStyle/>
        <a:p>
          <a:endParaRPr lang="en-GB"/>
        </a:p>
      </dgm:t>
    </dgm:pt>
    <dgm:pt modelId="{37725753-CE9C-4741-A15F-83B89825C3C8}" type="sibTrans" cxnId="{5F5E30C3-847D-4338-B71E-1A6BACA3B9C4}">
      <dgm:prSet/>
      <dgm:spPr/>
      <dgm:t>
        <a:bodyPr/>
        <a:lstStyle/>
        <a:p>
          <a:endParaRPr lang="en-GB"/>
        </a:p>
      </dgm:t>
    </dgm:pt>
    <dgm:pt modelId="{0A30E1A2-BE6B-4120-83ED-83654F5DC233}">
      <dgm:prSet phldrT="[Text]" custT="1"/>
      <dgm:spPr/>
      <dgm:t>
        <a:bodyPr/>
        <a:lstStyle/>
        <a:p>
          <a:r>
            <a:rPr lang="en-GB" sz="1200" b="1" dirty="0"/>
            <a:t>Effectiveness</a:t>
          </a:r>
        </a:p>
      </dgm:t>
    </dgm:pt>
    <dgm:pt modelId="{B7BCF962-6382-4BE6-9B32-C12C119F58D4}" type="parTrans" cxnId="{5CC69BA6-0E05-4678-9CDE-6031C6ECBAA1}">
      <dgm:prSet/>
      <dgm:spPr/>
      <dgm:t>
        <a:bodyPr/>
        <a:lstStyle/>
        <a:p>
          <a:endParaRPr lang="en-GB"/>
        </a:p>
      </dgm:t>
    </dgm:pt>
    <dgm:pt modelId="{0818C496-9795-4A22-8033-228084D3DA43}" type="sibTrans" cxnId="{5CC69BA6-0E05-4678-9CDE-6031C6ECBAA1}">
      <dgm:prSet/>
      <dgm:spPr/>
      <dgm:t>
        <a:bodyPr/>
        <a:lstStyle/>
        <a:p>
          <a:endParaRPr lang="en-GB"/>
        </a:p>
      </dgm:t>
    </dgm:pt>
    <dgm:pt modelId="{740289A2-F981-43EE-95A2-2AF7C3991728}">
      <dgm:prSet phldrT="[Text]"/>
      <dgm:spPr/>
      <dgm:t>
        <a:bodyPr/>
        <a:lstStyle/>
        <a:p>
          <a:r>
            <a:rPr lang="en-GB" dirty="0"/>
            <a:t>Patient Centred</a:t>
          </a:r>
        </a:p>
      </dgm:t>
    </dgm:pt>
    <dgm:pt modelId="{B287E5B8-2285-4511-B4CC-30F3FE084D17}" type="parTrans" cxnId="{992BD7E4-66AA-46CA-81CC-CD50C9EE6D00}">
      <dgm:prSet/>
      <dgm:spPr/>
      <dgm:t>
        <a:bodyPr/>
        <a:lstStyle/>
        <a:p>
          <a:endParaRPr lang="en-GB"/>
        </a:p>
      </dgm:t>
    </dgm:pt>
    <dgm:pt modelId="{725BB006-FA94-4CFF-99A7-39A67975715C}" type="sibTrans" cxnId="{992BD7E4-66AA-46CA-81CC-CD50C9EE6D00}">
      <dgm:prSet/>
      <dgm:spPr/>
      <dgm:t>
        <a:bodyPr/>
        <a:lstStyle/>
        <a:p>
          <a:endParaRPr lang="en-GB"/>
        </a:p>
      </dgm:t>
    </dgm:pt>
    <dgm:pt modelId="{D24109D9-F71E-4058-BEEA-269827404840}">
      <dgm:prSet phldrT="[Text]"/>
      <dgm:spPr/>
      <dgm:t>
        <a:bodyPr/>
        <a:lstStyle/>
        <a:p>
          <a:r>
            <a:rPr lang="en-GB" dirty="0"/>
            <a:t>Safety</a:t>
          </a:r>
        </a:p>
      </dgm:t>
    </dgm:pt>
    <dgm:pt modelId="{6BE390A1-5A23-492E-97ED-163C119A8D76}" type="parTrans" cxnId="{8CA13125-439F-49C3-BC77-CFB564B59283}">
      <dgm:prSet/>
      <dgm:spPr/>
      <dgm:t>
        <a:bodyPr/>
        <a:lstStyle/>
        <a:p>
          <a:endParaRPr lang="en-GB"/>
        </a:p>
      </dgm:t>
    </dgm:pt>
    <dgm:pt modelId="{DA126710-4612-4620-9D4A-185C05C52365}" type="sibTrans" cxnId="{8CA13125-439F-49C3-BC77-CFB564B59283}">
      <dgm:prSet/>
      <dgm:spPr/>
      <dgm:t>
        <a:bodyPr/>
        <a:lstStyle/>
        <a:p>
          <a:endParaRPr lang="en-GB"/>
        </a:p>
      </dgm:t>
    </dgm:pt>
    <dgm:pt modelId="{69572A5A-BC2C-49D9-9E22-D8E9EA431BE4}">
      <dgm:prSet phldrT="[Text]"/>
      <dgm:spPr/>
      <dgm:t>
        <a:bodyPr/>
        <a:lstStyle/>
        <a:p>
          <a:r>
            <a:rPr lang="en-GB" dirty="0"/>
            <a:t>Equity</a:t>
          </a:r>
        </a:p>
      </dgm:t>
    </dgm:pt>
    <dgm:pt modelId="{29D76840-B809-4EAC-A255-406BE5AC8C62}" type="parTrans" cxnId="{30C3A441-A047-4E96-AE7E-002B6EE98DDB}">
      <dgm:prSet/>
      <dgm:spPr/>
      <dgm:t>
        <a:bodyPr/>
        <a:lstStyle/>
        <a:p>
          <a:endParaRPr lang="en-GB"/>
        </a:p>
      </dgm:t>
    </dgm:pt>
    <dgm:pt modelId="{F0CAB5F5-2F45-42BA-A7C9-87A114F7678A}" type="sibTrans" cxnId="{30C3A441-A047-4E96-AE7E-002B6EE98DDB}">
      <dgm:prSet/>
      <dgm:spPr/>
      <dgm:t>
        <a:bodyPr/>
        <a:lstStyle/>
        <a:p>
          <a:endParaRPr lang="en-GB"/>
        </a:p>
      </dgm:t>
    </dgm:pt>
    <dgm:pt modelId="{46682428-D5C7-40CC-95A2-60425DA13005}">
      <dgm:prSet phldrT="[Text]"/>
      <dgm:spPr/>
      <dgm:t>
        <a:bodyPr/>
        <a:lstStyle/>
        <a:p>
          <a:r>
            <a:rPr lang="en-GB" dirty="0"/>
            <a:t>Timeliness</a:t>
          </a:r>
        </a:p>
      </dgm:t>
    </dgm:pt>
    <dgm:pt modelId="{7BA92016-DE7E-4B1B-A1F0-84EBE35EAC2F}" type="parTrans" cxnId="{8EB3FEC2-6EC4-49E6-8303-5EBAA981C78C}">
      <dgm:prSet/>
      <dgm:spPr/>
      <dgm:t>
        <a:bodyPr/>
        <a:lstStyle/>
        <a:p>
          <a:endParaRPr lang="en-GB"/>
        </a:p>
      </dgm:t>
    </dgm:pt>
    <dgm:pt modelId="{9D7C368E-965A-4225-BAE5-94F991B70B97}" type="sibTrans" cxnId="{8EB3FEC2-6EC4-49E6-8303-5EBAA981C78C}">
      <dgm:prSet/>
      <dgm:spPr/>
      <dgm:t>
        <a:bodyPr/>
        <a:lstStyle/>
        <a:p>
          <a:endParaRPr lang="en-GB"/>
        </a:p>
      </dgm:t>
    </dgm:pt>
    <dgm:pt modelId="{FC55CD45-2C7A-4217-9882-5C8F8A227B59}">
      <dgm:prSet phldrT="[Text]"/>
      <dgm:spPr/>
      <dgm:t>
        <a:bodyPr/>
        <a:lstStyle/>
        <a:p>
          <a:r>
            <a:rPr lang="en-GB" dirty="0"/>
            <a:t>Efficiency</a:t>
          </a:r>
        </a:p>
      </dgm:t>
    </dgm:pt>
    <dgm:pt modelId="{11FAAF42-CA30-453C-AD1A-7DC77E3A6736}" type="parTrans" cxnId="{F9278CE3-AECB-45CF-988F-CD674EA0BF9C}">
      <dgm:prSet/>
      <dgm:spPr/>
      <dgm:t>
        <a:bodyPr/>
        <a:lstStyle/>
        <a:p>
          <a:endParaRPr lang="en-GB"/>
        </a:p>
      </dgm:t>
    </dgm:pt>
    <dgm:pt modelId="{2CA3CD92-0D8D-456F-BA25-F4FC2E6CD6B0}" type="sibTrans" cxnId="{F9278CE3-AECB-45CF-988F-CD674EA0BF9C}">
      <dgm:prSet/>
      <dgm:spPr/>
      <dgm:t>
        <a:bodyPr/>
        <a:lstStyle/>
        <a:p>
          <a:endParaRPr lang="en-GB"/>
        </a:p>
      </dgm:t>
    </dgm:pt>
    <dgm:pt modelId="{2B00DC74-C158-4638-BD8C-3D216CD41B7C}" type="pres">
      <dgm:prSet presAssocID="{53C650E3-493F-4DF6-9F11-ACBB026990EF}" presName="Name0" presStyleCnt="0">
        <dgm:presLayoutVars>
          <dgm:chMax val="1"/>
          <dgm:dir/>
          <dgm:animLvl val="ctr"/>
          <dgm:resizeHandles val="exact"/>
        </dgm:presLayoutVars>
      </dgm:prSet>
      <dgm:spPr/>
    </dgm:pt>
    <dgm:pt modelId="{7BAEA82B-82DB-463C-B7CA-26E7115489B9}" type="pres">
      <dgm:prSet presAssocID="{F6CFAB3A-F848-453D-A1EE-371AF6D1A63A}" presName="centerShape" presStyleLbl="node0" presStyleIdx="0" presStyleCnt="1"/>
      <dgm:spPr/>
    </dgm:pt>
    <dgm:pt modelId="{CD2AE4A3-3666-4651-9D8B-FE6DF4F7ECAC}" type="pres">
      <dgm:prSet presAssocID="{0A30E1A2-BE6B-4120-83ED-83654F5DC233}" presName="node" presStyleLbl="node1" presStyleIdx="0" presStyleCnt="6" custScaleX="104299" custScaleY="102277">
        <dgm:presLayoutVars>
          <dgm:bulletEnabled val="1"/>
        </dgm:presLayoutVars>
      </dgm:prSet>
      <dgm:spPr/>
    </dgm:pt>
    <dgm:pt modelId="{34DED16A-F67E-4F28-BEDC-FA738FA6D1E6}" type="pres">
      <dgm:prSet presAssocID="{0A30E1A2-BE6B-4120-83ED-83654F5DC233}" presName="dummy" presStyleCnt="0"/>
      <dgm:spPr/>
    </dgm:pt>
    <dgm:pt modelId="{E54F9A5B-893F-4398-8EE7-EC3A540EF6AD}" type="pres">
      <dgm:prSet presAssocID="{0818C496-9795-4A22-8033-228084D3DA43}" presName="sibTrans" presStyleLbl="sibTrans2D1" presStyleIdx="0" presStyleCnt="6"/>
      <dgm:spPr/>
    </dgm:pt>
    <dgm:pt modelId="{C1139637-2855-45D5-9CE7-0653BC34CEC1}" type="pres">
      <dgm:prSet presAssocID="{740289A2-F981-43EE-95A2-2AF7C3991728}" presName="node" presStyleLbl="node1" presStyleIdx="1" presStyleCnt="6" custRadScaleRad="92725" custRadScaleInc="4735">
        <dgm:presLayoutVars>
          <dgm:bulletEnabled val="1"/>
        </dgm:presLayoutVars>
      </dgm:prSet>
      <dgm:spPr/>
    </dgm:pt>
    <dgm:pt modelId="{73DCD6BC-1D88-4B57-A5EF-9D7E8976970A}" type="pres">
      <dgm:prSet presAssocID="{740289A2-F981-43EE-95A2-2AF7C3991728}" presName="dummy" presStyleCnt="0"/>
      <dgm:spPr/>
    </dgm:pt>
    <dgm:pt modelId="{564F1E83-8326-4C72-A798-DB50F6D53B25}" type="pres">
      <dgm:prSet presAssocID="{725BB006-FA94-4CFF-99A7-39A67975715C}" presName="sibTrans" presStyleLbl="sibTrans2D1" presStyleIdx="1" presStyleCnt="6"/>
      <dgm:spPr/>
    </dgm:pt>
    <dgm:pt modelId="{B891C595-4218-4C97-B507-52736356AA35}" type="pres">
      <dgm:prSet presAssocID="{46682428-D5C7-40CC-95A2-60425DA13005}" presName="node" presStyleLbl="node1" presStyleIdx="2" presStyleCnt="6" custRadScaleRad="92818" custRadScaleInc="-11477">
        <dgm:presLayoutVars>
          <dgm:bulletEnabled val="1"/>
        </dgm:presLayoutVars>
      </dgm:prSet>
      <dgm:spPr/>
    </dgm:pt>
    <dgm:pt modelId="{C518D664-6BBC-46F2-A6BD-F73AF0024BD3}" type="pres">
      <dgm:prSet presAssocID="{46682428-D5C7-40CC-95A2-60425DA13005}" presName="dummy" presStyleCnt="0"/>
      <dgm:spPr/>
    </dgm:pt>
    <dgm:pt modelId="{152E5A72-B19A-46ED-9359-922C418230E0}" type="pres">
      <dgm:prSet presAssocID="{9D7C368E-965A-4225-BAE5-94F991B70B97}" presName="sibTrans" presStyleLbl="sibTrans2D1" presStyleIdx="2" presStyleCnt="6"/>
      <dgm:spPr/>
    </dgm:pt>
    <dgm:pt modelId="{51D1B367-CD76-4DBA-9C3A-B07D811DA1F2}" type="pres">
      <dgm:prSet presAssocID="{D24109D9-F71E-4058-BEEA-269827404840}" presName="node" presStyleLbl="node1" presStyleIdx="3" presStyleCnt="6" custRadScaleRad="100066" custRadScaleInc="-3999">
        <dgm:presLayoutVars>
          <dgm:bulletEnabled val="1"/>
        </dgm:presLayoutVars>
      </dgm:prSet>
      <dgm:spPr/>
    </dgm:pt>
    <dgm:pt modelId="{8E481E49-8C5F-4706-8C3D-BA95867ABBFC}" type="pres">
      <dgm:prSet presAssocID="{D24109D9-F71E-4058-BEEA-269827404840}" presName="dummy" presStyleCnt="0"/>
      <dgm:spPr/>
    </dgm:pt>
    <dgm:pt modelId="{AE4F7E93-D381-449D-A174-850B6CE95FFE}" type="pres">
      <dgm:prSet presAssocID="{DA126710-4612-4620-9D4A-185C05C52365}" presName="sibTrans" presStyleLbl="sibTrans2D1" presStyleIdx="3" presStyleCnt="6"/>
      <dgm:spPr/>
    </dgm:pt>
    <dgm:pt modelId="{C150A319-2CD3-4BCC-8F4D-7C739D249A08}" type="pres">
      <dgm:prSet presAssocID="{FC55CD45-2C7A-4217-9882-5C8F8A227B59}" presName="node" presStyleLbl="node1" presStyleIdx="4" presStyleCnt="6" custRadScaleRad="103413" custRadScaleInc="-2914">
        <dgm:presLayoutVars>
          <dgm:bulletEnabled val="1"/>
        </dgm:presLayoutVars>
      </dgm:prSet>
      <dgm:spPr/>
    </dgm:pt>
    <dgm:pt modelId="{22F3E9E7-8BA2-4C44-A611-4B419693F44F}" type="pres">
      <dgm:prSet presAssocID="{FC55CD45-2C7A-4217-9882-5C8F8A227B59}" presName="dummy" presStyleCnt="0"/>
      <dgm:spPr/>
    </dgm:pt>
    <dgm:pt modelId="{3871020D-9B06-4E75-8D45-23680C35ADD0}" type="pres">
      <dgm:prSet presAssocID="{2CA3CD92-0D8D-456F-BA25-F4FC2E6CD6B0}" presName="sibTrans" presStyleLbl="sibTrans2D1" presStyleIdx="4" presStyleCnt="6"/>
      <dgm:spPr/>
    </dgm:pt>
    <dgm:pt modelId="{3B1F3075-2524-43E4-9B1A-EB005EDB6FCA}" type="pres">
      <dgm:prSet presAssocID="{69572A5A-BC2C-49D9-9E22-D8E9EA431BE4}" presName="node" presStyleLbl="node1" presStyleIdx="5" presStyleCnt="6">
        <dgm:presLayoutVars>
          <dgm:bulletEnabled val="1"/>
        </dgm:presLayoutVars>
      </dgm:prSet>
      <dgm:spPr/>
    </dgm:pt>
    <dgm:pt modelId="{E109BF19-B133-4047-AE4D-C208909E4C48}" type="pres">
      <dgm:prSet presAssocID="{69572A5A-BC2C-49D9-9E22-D8E9EA431BE4}" presName="dummy" presStyleCnt="0"/>
      <dgm:spPr/>
    </dgm:pt>
    <dgm:pt modelId="{1E92C78A-EE09-494F-9AA1-6A4678F3A264}" type="pres">
      <dgm:prSet presAssocID="{F0CAB5F5-2F45-42BA-A7C9-87A114F7678A}" presName="sibTrans" presStyleLbl="sibTrans2D1" presStyleIdx="5" presStyleCnt="6"/>
      <dgm:spPr/>
    </dgm:pt>
  </dgm:ptLst>
  <dgm:cxnLst>
    <dgm:cxn modelId="{8CA13125-439F-49C3-BC77-CFB564B59283}" srcId="{F6CFAB3A-F848-453D-A1EE-371AF6D1A63A}" destId="{D24109D9-F71E-4058-BEEA-269827404840}" srcOrd="3" destOrd="0" parTransId="{6BE390A1-5A23-492E-97ED-163C119A8D76}" sibTransId="{DA126710-4612-4620-9D4A-185C05C52365}"/>
    <dgm:cxn modelId="{30C3A441-A047-4E96-AE7E-002B6EE98DDB}" srcId="{F6CFAB3A-F848-453D-A1EE-371AF6D1A63A}" destId="{69572A5A-BC2C-49D9-9E22-D8E9EA431BE4}" srcOrd="5" destOrd="0" parTransId="{29D76840-B809-4EAC-A255-406BE5AC8C62}" sibTransId="{F0CAB5F5-2F45-42BA-A7C9-87A114F7678A}"/>
    <dgm:cxn modelId="{D7C8C461-01C4-4920-A6F0-C4404882E1E6}" type="presOf" srcId="{0A30E1A2-BE6B-4120-83ED-83654F5DC233}" destId="{CD2AE4A3-3666-4651-9D8B-FE6DF4F7ECAC}" srcOrd="0" destOrd="0" presId="urn:microsoft.com/office/officeart/2005/8/layout/radial6"/>
    <dgm:cxn modelId="{AB8D1263-0989-4A8B-B08C-6CD24E8E610E}" type="presOf" srcId="{69572A5A-BC2C-49D9-9E22-D8E9EA431BE4}" destId="{3B1F3075-2524-43E4-9B1A-EB005EDB6FCA}" srcOrd="0" destOrd="0" presId="urn:microsoft.com/office/officeart/2005/8/layout/radial6"/>
    <dgm:cxn modelId="{7D068648-801C-412E-B1B0-B55C44126DF0}" type="presOf" srcId="{0818C496-9795-4A22-8033-228084D3DA43}" destId="{E54F9A5B-893F-4398-8EE7-EC3A540EF6AD}" srcOrd="0" destOrd="0" presId="urn:microsoft.com/office/officeart/2005/8/layout/radial6"/>
    <dgm:cxn modelId="{3111A149-849A-4389-9058-A40DCBBE06F0}" type="presOf" srcId="{2CA3CD92-0D8D-456F-BA25-F4FC2E6CD6B0}" destId="{3871020D-9B06-4E75-8D45-23680C35ADD0}" srcOrd="0" destOrd="0" presId="urn:microsoft.com/office/officeart/2005/8/layout/radial6"/>
    <dgm:cxn modelId="{007B6B4E-FC83-4E20-AA1E-D1155332EC0D}" type="presOf" srcId="{53C650E3-493F-4DF6-9F11-ACBB026990EF}" destId="{2B00DC74-C158-4638-BD8C-3D216CD41B7C}" srcOrd="0" destOrd="0" presId="urn:microsoft.com/office/officeart/2005/8/layout/radial6"/>
    <dgm:cxn modelId="{05EDCB94-BDCC-4CB9-8488-93166AC7CB71}" type="presOf" srcId="{F6CFAB3A-F848-453D-A1EE-371AF6D1A63A}" destId="{7BAEA82B-82DB-463C-B7CA-26E7115489B9}" srcOrd="0" destOrd="0" presId="urn:microsoft.com/office/officeart/2005/8/layout/radial6"/>
    <dgm:cxn modelId="{E8BCB69E-4242-4E51-9658-A11CF4B28AF7}" type="presOf" srcId="{725BB006-FA94-4CFF-99A7-39A67975715C}" destId="{564F1E83-8326-4C72-A798-DB50F6D53B25}" srcOrd="0" destOrd="0" presId="urn:microsoft.com/office/officeart/2005/8/layout/radial6"/>
    <dgm:cxn modelId="{5CC69BA6-0E05-4678-9CDE-6031C6ECBAA1}" srcId="{F6CFAB3A-F848-453D-A1EE-371AF6D1A63A}" destId="{0A30E1A2-BE6B-4120-83ED-83654F5DC233}" srcOrd="0" destOrd="0" parTransId="{B7BCF962-6382-4BE6-9B32-C12C119F58D4}" sibTransId="{0818C496-9795-4A22-8033-228084D3DA43}"/>
    <dgm:cxn modelId="{35BB7CB3-393A-49F7-A94B-B68172A39835}" type="presOf" srcId="{DA126710-4612-4620-9D4A-185C05C52365}" destId="{AE4F7E93-D381-449D-A174-850B6CE95FFE}" srcOrd="0" destOrd="0" presId="urn:microsoft.com/office/officeart/2005/8/layout/radial6"/>
    <dgm:cxn modelId="{8EB3FEC2-6EC4-49E6-8303-5EBAA981C78C}" srcId="{F6CFAB3A-F848-453D-A1EE-371AF6D1A63A}" destId="{46682428-D5C7-40CC-95A2-60425DA13005}" srcOrd="2" destOrd="0" parTransId="{7BA92016-DE7E-4B1B-A1F0-84EBE35EAC2F}" sibTransId="{9D7C368E-965A-4225-BAE5-94F991B70B97}"/>
    <dgm:cxn modelId="{5F5E30C3-847D-4338-B71E-1A6BACA3B9C4}" srcId="{53C650E3-493F-4DF6-9F11-ACBB026990EF}" destId="{F6CFAB3A-F848-453D-A1EE-371AF6D1A63A}" srcOrd="0" destOrd="0" parTransId="{3899BAFA-5244-46F9-9B86-ABB6B993B376}" sibTransId="{37725753-CE9C-4741-A15F-83B89825C3C8}"/>
    <dgm:cxn modelId="{53FEBBC7-4533-4F52-BE33-D57AFD5278C3}" type="presOf" srcId="{FC55CD45-2C7A-4217-9882-5C8F8A227B59}" destId="{C150A319-2CD3-4BCC-8F4D-7C739D249A08}" srcOrd="0" destOrd="0" presId="urn:microsoft.com/office/officeart/2005/8/layout/radial6"/>
    <dgm:cxn modelId="{F0ABECCD-4119-4A75-9FAB-549A56A29F75}" type="presOf" srcId="{F0CAB5F5-2F45-42BA-A7C9-87A114F7678A}" destId="{1E92C78A-EE09-494F-9AA1-6A4678F3A264}" srcOrd="0" destOrd="0" presId="urn:microsoft.com/office/officeart/2005/8/layout/radial6"/>
    <dgm:cxn modelId="{2D66E2D2-183C-48F1-9F41-14A51EA6F3D6}" type="presOf" srcId="{9D7C368E-965A-4225-BAE5-94F991B70B97}" destId="{152E5A72-B19A-46ED-9359-922C418230E0}" srcOrd="0" destOrd="0" presId="urn:microsoft.com/office/officeart/2005/8/layout/radial6"/>
    <dgm:cxn modelId="{F9278CE3-AECB-45CF-988F-CD674EA0BF9C}" srcId="{F6CFAB3A-F848-453D-A1EE-371AF6D1A63A}" destId="{FC55CD45-2C7A-4217-9882-5C8F8A227B59}" srcOrd="4" destOrd="0" parTransId="{11FAAF42-CA30-453C-AD1A-7DC77E3A6736}" sibTransId="{2CA3CD92-0D8D-456F-BA25-F4FC2E6CD6B0}"/>
    <dgm:cxn modelId="{992BD7E4-66AA-46CA-81CC-CD50C9EE6D00}" srcId="{F6CFAB3A-F848-453D-A1EE-371AF6D1A63A}" destId="{740289A2-F981-43EE-95A2-2AF7C3991728}" srcOrd="1" destOrd="0" parTransId="{B287E5B8-2285-4511-B4CC-30F3FE084D17}" sibTransId="{725BB006-FA94-4CFF-99A7-39A67975715C}"/>
    <dgm:cxn modelId="{2D0CF2E9-4C67-4D60-A502-F83F2A093BBD}" type="presOf" srcId="{D24109D9-F71E-4058-BEEA-269827404840}" destId="{51D1B367-CD76-4DBA-9C3A-B07D811DA1F2}" srcOrd="0" destOrd="0" presId="urn:microsoft.com/office/officeart/2005/8/layout/radial6"/>
    <dgm:cxn modelId="{D2AED0F0-8BF2-4369-ADA2-E3BDF68E916C}" type="presOf" srcId="{46682428-D5C7-40CC-95A2-60425DA13005}" destId="{B891C595-4218-4C97-B507-52736356AA35}" srcOrd="0" destOrd="0" presId="urn:microsoft.com/office/officeart/2005/8/layout/radial6"/>
    <dgm:cxn modelId="{8EAA97FA-AB5E-4BAB-B9FD-163EAC3596C3}" type="presOf" srcId="{740289A2-F981-43EE-95A2-2AF7C3991728}" destId="{C1139637-2855-45D5-9CE7-0653BC34CEC1}" srcOrd="0" destOrd="0" presId="urn:microsoft.com/office/officeart/2005/8/layout/radial6"/>
    <dgm:cxn modelId="{87355E47-BAA8-40C6-8678-C9C02612C3A7}" type="presParOf" srcId="{2B00DC74-C158-4638-BD8C-3D216CD41B7C}" destId="{7BAEA82B-82DB-463C-B7CA-26E7115489B9}" srcOrd="0" destOrd="0" presId="urn:microsoft.com/office/officeart/2005/8/layout/radial6"/>
    <dgm:cxn modelId="{4694B7CC-D1C8-4CC0-A282-03E49E2B4D3D}" type="presParOf" srcId="{2B00DC74-C158-4638-BD8C-3D216CD41B7C}" destId="{CD2AE4A3-3666-4651-9D8B-FE6DF4F7ECAC}" srcOrd="1" destOrd="0" presId="urn:microsoft.com/office/officeart/2005/8/layout/radial6"/>
    <dgm:cxn modelId="{4A31A5BE-A075-45BE-A75E-AD18AACEBD9D}" type="presParOf" srcId="{2B00DC74-C158-4638-BD8C-3D216CD41B7C}" destId="{34DED16A-F67E-4F28-BEDC-FA738FA6D1E6}" srcOrd="2" destOrd="0" presId="urn:microsoft.com/office/officeart/2005/8/layout/radial6"/>
    <dgm:cxn modelId="{C8279E90-1F2E-4714-8BB2-A4E772D1AB96}" type="presParOf" srcId="{2B00DC74-C158-4638-BD8C-3D216CD41B7C}" destId="{E54F9A5B-893F-4398-8EE7-EC3A540EF6AD}" srcOrd="3" destOrd="0" presId="urn:microsoft.com/office/officeart/2005/8/layout/radial6"/>
    <dgm:cxn modelId="{99FE68BD-95D6-489A-A3B7-4D06693B5B9B}" type="presParOf" srcId="{2B00DC74-C158-4638-BD8C-3D216CD41B7C}" destId="{C1139637-2855-45D5-9CE7-0653BC34CEC1}" srcOrd="4" destOrd="0" presId="urn:microsoft.com/office/officeart/2005/8/layout/radial6"/>
    <dgm:cxn modelId="{C24EC1DD-2482-4599-A3A5-BBD795211AB0}" type="presParOf" srcId="{2B00DC74-C158-4638-BD8C-3D216CD41B7C}" destId="{73DCD6BC-1D88-4B57-A5EF-9D7E8976970A}" srcOrd="5" destOrd="0" presId="urn:microsoft.com/office/officeart/2005/8/layout/radial6"/>
    <dgm:cxn modelId="{57D716A7-9C65-4EF6-A770-958808D10DC2}" type="presParOf" srcId="{2B00DC74-C158-4638-BD8C-3D216CD41B7C}" destId="{564F1E83-8326-4C72-A798-DB50F6D53B25}" srcOrd="6" destOrd="0" presId="urn:microsoft.com/office/officeart/2005/8/layout/radial6"/>
    <dgm:cxn modelId="{1C332AE1-CA9E-43B4-98F5-80EB679644EA}" type="presParOf" srcId="{2B00DC74-C158-4638-BD8C-3D216CD41B7C}" destId="{B891C595-4218-4C97-B507-52736356AA35}" srcOrd="7" destOrd="0" presId="urn:microsoft.com/office/officeart/2005/8/layout/radial6"/>
    <dgm:cxn modelId="{C4DC708E-A0AB-46EC-9178-0F5525F5C363}" type="presParOf" srcId="{2B00DC74-C158-4638-BD8C-3D216CD41B7C}" destId="{C518D664-6BBC-46F2-A6BD-F73AF0024BD3}" srcOrd="8" destOrd="0" presId="urn:microsoft.com/office/officeart/2005/8/layout/radial6"/>
    <dgm:cxn modelId="{3773100E-D365-44AB-9B35-E0814FB69A3B}" type="presParOf" srcId="{2B00DC74-C158-4638-BD8C-3D216CD41B7C}" destId="{152E5A72-B19A-46ED-9359-922C418230E0}" srcOrd="9" destOrd="0" presId="urn:microsoft.com/office/officeart/2005/8/layout/radial6"/>
    <dgm:cxn modelId="{AF5FF454-8701-4717-9B4D-228082735764}" type="presParOf" srcId="{2B00DC74-C158-4638-BD8C-3D216CD41B7C}" destId="{51D1B367-CD76-4DBA-9C3A-B07D811DA1F2}" srcOrd="10" destOrd="0" presId="urn:microsoft.com/office/officeart/2005/8/layout/radial6"/>
    <dgm:cxn modelId="{21F50DA3-E6B8-4A8C-AC98-D387BB8138F4}" type="presParOf" srcId="{2B00DC74-C158-4638-BD8C-3D216CD41B7C}" destId="{8E481E49-8C5F-4706-8C3D-BA95867ABBFC}" srcOrd="11" destOrd="0" presId="urn:microsoft.com/office/officeart/2005/8/layout/radial6"/>
    <dgm:cxn modelId="{AA01D9DD-09CE-4810-84E6-AE1E62E18C4E}" type="presParOf" srcId="{2B00DC74-C158-4638-BD8C-3D216CD41B7C}" destId="{AE4F7E93-D381-449D-A174-850B6CE95FFE}" srcOrd="12" destOrd="0" presId="urn:microsoft.com/office/officeart/2005/8/layout/radial6"/>
    <dgm:cxn modelId="{03CB25D2-1B0F-4EB0-A8C2-B1210A84CABE}" type="presParOf" srcId="{2B00DC74-C158-4638-BD8C-3D216CD41B7C}" destId="{C150A319-2CD3-4BCC-8F4D-7C739D249A08}" srcOrd="13" destOrd="0" presId="urn:microsoft.com/office/officeart/2005/8/layout/radial6"/>
    <dgm:cxn modelId="{0DD900F3-00CB-4416-911C-B7BB89764709}" type="presParOf" srcId="{2B00DC74-C158-4638-BD8C-3D216CD41B7C}" destId="{22F3E9E7-8BA2-4C44-A611-4B419693F44F}" srcOrd="14" destOrd="0" presId="urn:microsoft.com/office/officeart/2005/8/layout/radial6"/>
    <dgm:cxn modelId="{C572580F-72F2-4129-9F0A-68AB0281B5D7}" type="presParOf" srcId="{2B00DC74-C158-4638-BD8C-3D216CD41B7C}" destId="{3871020D-9B06-4E75-8D45-23680C35ADD0}" srcOrd="15" destOrd="0" presId="urn:microsoft.com/office/officeart/2005/8/layout/radial6"/>
    <dgm:cxn modelId="{199B077F-5E6F-45AE-BAEF-40A1C2950CB1}" type="presParOf" srcId="{2B00DC74-C158-4638-BD8C-3D216CD41B7C}" destId="{3B1F3075-2524-43E4-9B1A-EB005EDB6FCA}" srcOrd="16" destOrd="0" presId="urn:microsoft.com/office/officeart/2005/8/layout/radial6"/>
    <dgm:cxn modelId="{37006810-CBC1-419C-AA56-8D2E2FD48C61}" type="presParOf" srcId="{2B00DC74-C158-4638-BD8C-3D216CD41B7C}" destId="{E109BF19-B133-4047-AE4D-C208909E4C48}" srcOrd="17" destOrd="0" presId="urn:microsoft.com/office/officeart/2005/8/layout/radial6"/>
    <dgm:cxn modelId="{B8441909-30FC-481C-8188-4234913C4368}" type="presParOf" srcId="{2B00DC74-C158-4638-BD8C-3D216CD41B7C}" destId="{1E92C78A-EE09-494F-9AA1-6A4678F3A264}"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2C78A-EE09-494F-9AA1-6A4678F3A264}">
      <dsp:nvSpPr>
        <dsp:cNvPr id="0" name=""/>
        <dsp:cNvSpPr/>
      </dsp:nvSpPr>
      <dsp:spPr>
        <a:xfrm>
          <a:off x="2284746" y="678471"/>
          <a:ext cx="4574507" cy="4574507"/>
        </a:xfrm>
        <a:prstGeom prst="blockArc">
          <a:avLst>
            <a:gd name="adj1" fmla="val 12600000"/>
            <a:gd name="adj2" fmla="val 16200000"/>
            <a:gd name="adj3" fmla="val 453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1020D-9B06-4E75-8D45-23680C35ADD0}">
      <dsp:nvSpPr>
        <dsp:cNvPr id="0" name=""/>
        <dsp:cNvSpPr/>
      </dsp:nvSpPr>
      <dsp:spPr>
        <a:xfrm>
          <a:off x="2239742" y="753028"/>
          <a:ext cx="4574507" cy="4574507"/>
        </a:xfrm>
        <a:prstGeom prst="blockArc">
          <a:avLst>
            <a:gd name="adj1" fmla="val 9028530"/>
            <a:gd name="adj2" fmla="val 12733933"/>
            <a:gd name="adj3" fmla="val 4531"/>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4F7E93-D381-449D-A174-850B6CE95FFE}">
      <dsp:nvSpPr>
        <dsp:cNvPr id="0" name=""/>
        <dsp:cNvSpPr/>
      </dsp:nvSpPr>
      <dsp:spPr>
        <a:xfrm>
          <a:off x="2197527" y="681611"/>
          <a:ext cx="4574507" cy="4574507"/>
        </a:xfrm>
        <a:prstGeom prst="blockArc">
          <a:avLst>
            <a:gd name="adj1" fmla="val 5217768"/>
            <a:gd name="adj2" fmla="val 8900943"/>
            <a:gd name="adj3" fmla="val 4531"/>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2E5A72-B19A-46ED-9359-922C418230E0}">
      <dsp:nvSpPr>
        <dsp:cNvPr id="0" name=""/>
        <dsp:cNvSpPr/>
      </dsp:nvSpPr>
      <dsp:spPr>
        <a:xfrm>
          <a:off x="2100209" y="688908"/>
          <a:ext cx="4574507" cy="4574507"/>
        </a:xfrm>
        <a:prstGeom prst="blockArc">
          <a:avLst>
            <a:gd name="adj1" fmla="val 1516085"/>
            <a:gd name="adj2" fmla="val 5067677"/>
            <a:gd name="adj3" fmla="val 4531"/>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4F1E83-8326-4C72-A798-DB50F6D53B25}">
      <dsp:nvSpPr>
        <dsp:cNvPr id="0" name=""/>
        <dsp:cNvSpPr/>
      </dsp:nvSpPr>
      <dsp:spPr>
        <a:xfrm>
          <a:off x="2103025" y="682965"/>
          <a:ext cx="4574507" cy="4574507"/>
        </a:xfrm>
        <a:prstGeom prst="blockArc">
          <a:avLst>
            <a:gd name="adj1" fmla="val 19986519"/>
            <a:gd name="adj2" fmla="val 1526198"/>
            <a:gd name="adj3" fmla="val 4531"/>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4F9A5B-893F-4398-8EE7-EC3A540EF6AD}">
      <dsp:nvSpPr>
        <dsp:cNvPr id="0" name=""/>
        <dsp:cNvSpPr/>
      </dsp:nvSpPr>
      <dsp:spPr>
        <a:xfrm>
          <a:off x="2096779" y="670555"/>
          <a:ext cx="4574507" cy="4574507"/>
        </a:xfrm>
        <a:prstGeom prst="blockArc">
          <a:avLst>
            <a:gd name="adj1" fmla="val 16489404"/>
            <a:gd name="adj2" fmla="val 20007885"/>
            <a:gd name="adj3" fmla="val 453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AEA82B-82DB-463C-B7CA-26E7115489B9}">
      <dsp:nvSpPr>
        <dsp:cNvPr id="0" name=""/>
        <dsp:cNvSpPr/>
      </dsp:nvSpPr>
      <dsp:spPr>
        <a:xfrm>
          <a:off x="3543969" y="1937695"/>
          <a:ext cx="2056060" cy="20560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Quality</a:t>
          </a:r>
        </a:p>
      </dsp:txBody>
      <dsp:txXfrm>
        <a:off x="3845072" y="2238798"/>
        <a:ext cx="1453854" cy="1453854"/>
      </dsp:txXfrm>
    </dsp:sp>
    <dsp:sp modelId="{CD2AE4A3-3666-4651-9D8B-FE6DF4F7ECAC}">
      <dsp:nvSpPr>
        <dsp:cNvPr id="0" name=""/>
        <dsp:cNvSpPr/>
      </dsp:nvSpPr>
      <dsp:spPr>
        <a:xfrm>
          <a:off x="3821442" y="-5722"/>
          <a:ext cx="1501115" cy="147201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Effectiveness</a:t>
          </a:r>
        </a:p>
      </dsp:txBody>
      <dsp:txXfrm>
        <a:off x="4041275" y="209849"/>
        <a:ext cx="1061449" cy="1040871"/>
      </dsp:txXfrm>
    </dsp:sp>
    <dsp:sp modelId="{C1139637-2855-45D5-9CE7-0653BC34CEC1}">
      <dsp:nvSpPr>
        <dsp:cNvPr id="0" name=""/>
        <dsp:cNvSpPr/>
      </dsp:nvSpPr>
      <dsp:spPr>
        <a:xfrm>
          <a:off x="5664371" y="1239508"/>
          <a:ext cx="1439242" cy="1439242"/>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Patient Centred</a:t>
          </a:r>
        </a:p>
      </dsp:txBody>
      <dsp:txXfrm>
        <a:off x="5875143" y="1450280"/>
        <a:ext cx="1017698" cy="1017698"/>
      </dsp:txXfrm>
    </dsp:sp>
    <dsp:sp modelId="{B891C595-4218-4C97-B507-52736356AA35}">
      <dsp:nvSpPr>
        <dsp:cNvPr id="0" name=""/>
        <dsp:cNvSpPr/>
      </dsp:nvSpPr>
      <dsp:spPr>
        <a:xfrm>
          <a:off x="5689397" y="3210748"/>
          <a:ext cx="1439242" cy="1439242"/>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Timeliness</a:t>
          </a:r>
        </a:p>
      </dsp:txBody>
      <dsp:txXfrm>
        <a:off x="5900169" y="3421520"/>
        <a:ext cx="1017698" cy="1017698"/>
      </dsp:txXfrm>
    </dsp:sp>
    <dsp:sp modelId="{51D1B367-CD76-4DBA-9C3A-B07D811DA1F2}">
      <dsp:nvSpPr>
        <dsp:cNvPr id="0" name=""/>
        <dsp:cNvSpPr/>
      </dsp:nvSpPr>
      <dsp:spPr>
        <a:xfrm>
          <a:off x="3883603" y="4481545"/>
          <a:ext cx="1439242" cy="1439242"/>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Safety</a:t>
          </a:r>
        </a:p>
      </dsp:txBody>
      <dsp:txXfrm>
        <a:off x="4094375" y="4692317"/>
        <a:ext cx="1017698" cy="1017698"/>
      </dsp:txXfrm>
    </dsp:sp>
    <dsp:sp modelId="{C150A319-2CD3-4BCC-8F4D-7C739D249A08}">
      <dsp:nvSpPr>
        <dsp:cNvPr id="0" name=""/>
        <dsp:cNvSpPr/>
      </dsp:nvSpPr>
      <dsp:spPr>
        <a:xfrm>
          <a:off x="1862216" y="3422276"/>
          <a:ext cx="1439242" cy="1439242"/>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Efficiency</a:t>
          </a:r>
        </a:p>
      </dsp:txBody>
      <dsp:txXfrm>
        <a:off x="2072988" y="3633048"/>
        <a:ext cx="1017698" cy="1017698"/>
      </dsp:txXfrm>
    </dsp:sp>
    <dsp:sp modelId="{3B1F3075-2524-43E4-9B1A-EB005EDB6FCA}">
      <dsp:nvSpPr>
        <dsp:cNvPr id="0" name=""/>
        <dsp:cNvSpPr/>
      </dsp:nvSpPr>
      <dsp:spPr>
        <a:xfrm>
          <a:off x="1916430" y="1128383"/>
          <a:ext cx="1439242" cy="143924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Equity</a:t>
          </a:r>
        </a:p>
      </dsp:txBody>
      <dsp:txXfrm>
        <a:off x="2127202" y="1339155"/>
        <a:ext cx="1017698" cy="101769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0.27698</cdr:x>
      <cdr:y>0.05842</cdr:y>
    </cdr:from>
    <cdr:to>
      <cdr:x>0.69771</cdr:x>
      <cdr:y>0.17734</cdr:y>
    </cdr:to>
    <cdr:sp macro="" textlink="">
      <cdr:nvSpPr>
        <cdr:cNvPr id="3" name="Rectangle 2"/>
        <cdr:cNvSpPr/>
      </cdr:nvSpPr>
      <cdr:spPr>
        <a:xfrm xmlns:a="http://schemas.openxmlformats.org/drawingml/2006/main">
          <a:off x="2339976" y="295275"/>
          <a:ext cx="3554413" cy="60109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pPr/>
              <a:t>1/22/2018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pPr/>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pPr/>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p:txBody>
          <a:bodyPr/>
          <a:lstStyle/>
          <a:p>
            <a:r>
              <a:rPr lang="en-GB" dirty="0"/>
              <a:t>Nobody involved in Nadia’s care did anything deliberately wrong, everyone was working hard at their jobs but the systems within which we work allow the bad outcome.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p:txBody>
          <a:bodyPr/>
          <a:lstStyle/>
          <a:p>
            <a:r>
              <a:rPr lang="en-GB"/>
              <a:t>If I gave you a piece of paper and said design the NHS...can anyone honestly say they would design it the way it is today? Since its creation we have been growing incrementaly and bolting bits on and the form we now have isn’t necessarily the best for the function we need.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p:txBody>
          <a:bodyPr/>
          <a:lstStyle/>
          <a:p>
            <a:r>
              <a:rPr lang="en-GB"/>
              <a:t>This sounds really simplistic but actually makes a lot of sense. If we keep doing the same things will just keep getting the same results!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GB" dirty="0"/>
              <a:t>The example I give here is that when I was a house office there was a top down instruction in the trust to reduce the number of hospital acquired infections such as c </a:t>
            </a:r>
            <a:r>
              <a:rPr lang="en-GB" dirty="0" err="1"/>
              <a:t>difficile</a:t>
            </a:r>
            <a:r>
              <a:rPr lang="en-GB" dirty="0"/>
              <a:t> but ensuring that the </a:t>
            </a:r>
            <a:r>
              <a:rPr lang="en-GB" dirty="0" err="1"/>
              <a:t>comodes</a:t>
            </a:r>
            <a:r>
              <a:rPr lang="en-GB" dirty="0"/>
              <a:t> were cleaned – so they had to be signed off as clean hourly by the nursing staff. This lasted 4 days before being abandoned due to the unforeseen consequences of taking staff away from patient care and the increased number of falls on our ward.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p:txBody>
          <a:bodyPr/>
          <a:lstStyle/>
          <a:p>
            <a:r>
              <a:rPr lang="en-GB"/>
              <a:t>Therefore to know if a change is an improvement we need measurements. These measurements need to be objective for example unless you’re really good you’d use weighing scales if you want to win the great British bake off!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p:txBody>
          <a:bodyPr/>
          <a:lstStyle/>
          <a:p>
            <a:r>
              <a:rPr lang="en-GB"/>
              <a:t>3. Sometimes you need to change things radically within the system, to be a true healthcare radical need to rock the boar but stay in (Helen Bevan)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p:txBody>
          <a:bodyPr/>
          <a:lstStyle/>
          <a:p>
            <a:r>
              <a:rPr lang="en-GB"/>
              <a:t>This is just for reflection/to highlight the point can easily be removed if prefered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a:solidFill>
              <a:srgbClr val="000000"/>
            </a:solidFill>
          </a:ln>
        </p:spPr>
      </p:sp>
      <p:sp>
        <p:nvSpPr>
          <p:cNvPr id="81923" name="Notes Placeholder 2"/>
          <p:cNvSpPr>
            <a:spLocks noGrp="1"/>
          </p:cNvSpPr>
          <p:nvPr>
            <p:ph type="body" idx="1"/>
          </p:nvPr>
        </p:nvSpPr>
        <p:spPr/>
        <p:txBody>
          <a:bodyPr/>
          <a:lstStyle/>
          <a:p>
            <a:r>
              <a:rPr lang="en-GB" altLang="en-US"/>
              <a:t>Encourage groups to think over 2-3 mins about what quality is in the health care setting, what to them makes a quality healthcare then go round the tables to see if can find the 6 aspects as per the institute of medicine (patient centred, safe, effective, equity, efficient, timely) and as </a:t>
            </a:r>
            <a:r>
              <a:rPr lang="en-GB" altLang="en-US">
                <a:latin typeface="Arial" pitchFamily="34" charset="0"/>
              </a:rPr>
              <a:t>“the extent to which health services provided improve desired health outcomes”. </a:t>
            </a:r>
          </a:p>
          <a:p>
            <a:r>
              <a:rPr lang="en-GB" altLang="en-US">
                <a:latin typeface="Arial" pitchFamily="34" charset="0"/>
              </a:rPr>
              <a:t>Tip: if the group is struggling get them to think abut quality in general e.g what would be a good quality holiday location/weather/people etc then move them onto healthcare. </a:t>
            </a:r>
            <a:endParaRPr lang="en-GB" altLang="en-US"/>
          </a:p>
        </p:txBody>
      </p:sp>
      <p:sp>
        <p:nvSpPr>
          <p:cNvPr id="81924"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643D5AFC-945F-4EA2-A1D7-DC8663F53C65}" type="slidenum">
              <a:rPr lang="en-GB" altLang="en-US">
                <a:solidFill>
                  <a:srgbClr val="000000"/>
                </a:solidFill>
                <a:ea typeface="MS PGothic"/>
                <a:cs typeface="MS PGothic"/>
              </a:rPr>
              <a:pPr/>
              <a:t>17</a:t>
            </a:fld>
            <a:endParaRPr lang="en-GB" altLang="en-US">
              <a:solidFill>
                <a:srgbClr val="000000"/>
              </a:solidFill>
              <a:ea typeface="MS PGothic"/>
              <a:cs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dirty="0"/>
              <a:t>To reiterate the different aspects of quality in healthcare.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order to understand the healthcare system we work in we need to appreciate that we work within a very complex system and what a system and process is. The system is the collection of the processes if things break down at the process level or the processes work in a way that allow errors to occur, a bit like the holes in the </a:t>
            </a:r>
            <a:r>
              <a:rPr lang="en-GB" baseline="0" dirty="0" err="1"/>
              <a:t>swiss</a:t>
            </a:r>
            <a:r>
              <a:rPr lang="en-GB" baseline="0" dirty="0"/>
              <a:t> cheese. There is often a culture of looking for who to blame when something goes wrong rather than looking at the system, the processes and human factors involved in it to see how we can stop errors fro happening and reoccurring. In this instance we are years behind the safety and improvement culture in for example the aviation field. The system can often in healthcare be thought of to analyse as in the 5 P’s – Purpose (aim of the system), Patients, professionals (anyone involved in patients care), processes (all steps in patients care, sequential or overlapping), performance patterns (cost, safety, satisfaction, communication etc). If we understand the system in can help us develop a theme to improve it by.</a:t>
            </a:r>
          </a:p>
        </p:txBody>
      </p:sp>
      <p:sp>
        <p:nvSpPr>
          <p:cNvPr id="4" name="Slide Number Placeholder 3"/>
          <p:cNvSpPr>
            <a:spLocks noGrp="1"/>
          </p:cNvSpPr>
          <p:nvPr>
            <p:ph type="sldNum" sz="quarter" idx="10"/>
          </p:nvPr>
        </p:nvSpPr>
        <p:spPr/>
        <p:txBody>
          <a:bodyPr/>
          <a:lstStyle/>
          <a:p>
            <a:fld id="{DB0B3131-83C0-9847-95A8-B83A12FBB63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p:txBody>
          <a:bodyPr/>
          <a:lstStyle/>
          <a:p>
            <a:r>
              <a:rPr lang="en-GB" altLang="en-US" dirty="0"/>
              <a:t>Introduce facilitators for the day.</a:t>
            </a:r>
          </a:p>
          <a:p>
            <a:r>
              <a:rPr lang="en-GB" altLang="en-US" dirty="0"/>
              <a:t>Housekeeping notices: phones to silent, fire alarms and exits, toilets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solidFill>
              <a:srgbClr val="000000"/>
            </a:solidFill>
          </a:ln>
        </p:spPr>
      </p:sp>
      <p:sp>
        <p:nvSpPr>
          <p:cNvPr id="83971" name="Notes Placeholder 2"/>
          <p:cNvSpPr>
            <a:spLocks noGrp="1"/>
          </p:cNvSpPr>
          <p:nvPr>
            <p:ph type="body" idx="1"/>
          </p:nvPr>
        </p:nvSpPr>
        <p:spPr/>
        <p:txBody>
          <a:bodyPr/>
          <a:lstStyle/>
          <a:p>
            <a:r>
              <a:rPr lang="en-GB" altLang="en-US"/>
              <a:t>In groups give them 2-3 mins to think about what we mean then when we say quality improvement</a:t>
            </a:r>
          </a:p>
          <a:p>
            <a:endParaRPr lang="en-GB" altLang="en-US"/>
          </a:p>
        </p:txBody>
      </p:sp>
      <p:sp>
        <p:nvSpPr>
          <p:cNvPr id="83972"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AB73BFE6-C320-4E45-BB8F-C6CE109EF9E6}" type="slidenum">
              <a:rPr lang="en-GB" altLang="en-US">
                <a:ea typeface="MS PGothic"/>
                <a:cs typeface="MS PGothic"/>
              </a:rPr>
              <a:pPr/>
              <a:t>20</a:t>
            </a:fld>
            <a:endParaRPr lang="en-GB" altLang="en-US">
              <a:ea typeface="MS PGothic"/>
              <a:cs typeface="MS P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a:solidFill>
              <a:srgbClr val="000000"/>
            </a:solidFill>
          </a:ln>
        </p:spPr>
      </p:sp>
      <p:sp>
        <p:nvSpPr>
          <p:cNvPr id="84995" name="Notes Placeholder 2"/>
          <p:cNvSpPr>
            <a:spLocks noGrp="1"/>
          </p:cNvSpPr>
          <p:nvPr>
            <p:ph type="body" idx="1"/>
          </p:nvPr>
        </p:nvSpPr>
        <p:spPr/>
        <p:txBody>
          <a:bodyPr/>
          <a:lstStyle/>
          <a:p>
            <a:r>
              <a:rPr lang="en-GB" altLang="en-US"/>
              <a:t>Quote is from Chief Quality Officer and Executive Director, Institute for Health Care Delivery Research</a:t>
            </a:r>
            <a:br>
              <a:rPr lang="en-GB" altLang="en-US"/>
            </a:br>
            <a:endParaRPr lang="en-GB" altLang="en-US"/>
          </a:p>
        </p:txBody>
      </p:sp>
      <p:sp>
        <p:nvSpPr>
          <p:cNvPr id="84996"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4D9BBF07-3DA4-4510-B5A8-A71980E818EC}" type="slidenum">
              <a:rPr lang="en-GB" altLang="en-US">
                <a:ea typeface="MS PGothic"/>
                <a:cs typeface="MS PGothic"/>
              </a:rPr>
              <a:pPr/>
              <a:t>21</a:t>
            </a:fld>
            <a:endParaRPr lang="en-GB" altLang="en-US">
              <a:ea typeface="MS PGothic"/>
              <a:cs typeface="MS P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a:solidFill>
              <a:srgbClr val="000000"/>
            </a:solidFill>
          </a:ln>
        </p:spPr>
      </p:sp>
      <p:sp>
        <p:nvSpPr>
          <p:cNvPr id="86019" name="Notes Placeholder 2"/>
          <p:cNvSpPr>
            <a:spLocks noGrp="1"/>
          </p:cNvSpPr>
          <p:nvPr>
            <p:ph type="body" idx="1"/>
          </p:nvPr>
        </p:nvSpPr>
        <p:spPr/>
        <p:txBody>
          <a:bodyPr/>
          <a:lstStyle/>
          <a:p>
            <a:endParaRPr lang="en-GB" altLang="en-US" dirty="0"/>
          </a:p>
        </p:txBody>
      </p:sp>
      <p:sp>
        <p:nvSpPr>
          <p:cNvPr id="86020"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05F39B31-F849-4B3C-84DF-EC7D8D03C1B2}" type="slidenum">
              <a:rPr lang="en-GB" altLang="en-US">
                <a:ea typeface="MS PGothic"/>
                <a:cs typeface="MS PGothic"/>
              </a:rPr>
              <a:pPr/>
              <a:t>22</a:t>
            </a:fld>
            <a:endParaRPr lang="en-GB" altLang="en-US">
              <a:ea typeface="MS PGothic"/>
              <a:cs typeface="MS PGothic"/>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aim should be to have continued improvement, rather than settling and stopping</a:t>
            </a:r>
            <a:r>
              <a:rPr lang="en-GB" baseline="0" dirty="0"/>
              <a:t> we keep improving the system and keep shifting the goal posts, by this way you shift the bell curve so more behaviour overall will be high quality. In this theory we should seek at positive deviants </a:t>
            </a:r>
            <a:r>
              <a:rPr lang="en-GB" baseline="0" dirty="0" err="1"/>
              <a:t>ie</a:t>
            </a:r>
            <a:r>
              <a:rPr lang="en-GB" baseline="0" dirty="0"/>
              <a:t> those performing far greater, achieving better quality care than others and aim to learn from them – share the knowledge and excellence. For example if one ward is consistent having less fall than others why? </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4294967295"/>
          </p:nvPr>
        </p:nvSpPr>
        <p:spPr bwMode="auto">
          <a:xfrm>
            <a:off x="3849688" y="8666808"/>
            <a:ext cx="2946400" cy="456762"/>
          </a:xfrm>
          <a:prstGeom prst="rect">
            <a:avLst/>
          </a:prstGeom>
          <a:noFill/>
          <a:ln>
            <a:miter lim="800000"/>
            <a:headEnd/>
            <a:tailEnd/>
          </a:ln>
        </p:spPr>
        <p:txBody>
          <a:bodyPr/>
          <a:lstStyle/>
          <a:p>
            <a:fld id="{FB35070E-56B7-4225-A0A5-CB086772629E}" type="slidenum">
              <a:rPr lang="en-GB" altLang="en-US">
                <a:latin typeface="Times New Roman" pitchFamily="18" charset="0"/>
                <a:ea typeface="MS PGothic"/>
                <a:cs typeface="MS PGothic"/>
              </a:rPr>
              <a:pPr/>
              <a:t>24</a:t>
            </a:fld>
            <a:endParaRPr lang="en-GB" altLang="en-US">
              <a:latin typeface="Times New Roman" pitchFamily="18" charset="0"/>
              <a:ea typeface="MS PGothic"/>
              <a:cs typeface="MS PGothic"/>
            </a:endParaRPr>
          </a:p>
        </p:txBody>
      </p:sp>
      <p:sp>
        <p:nvSpPr>
          <p:cNvPr id="87043" name="Rectangle 2"/>
          <p:cNvSpPr>
            <a:spLocks noGrp="1" noRot="1" noChangeAspect="1" noChangeArrowheads="1" noTextEdit="1"/>
          </p:cNvSpPr>
          <p:nvPr>
            <p:ph type="sldImg"/>
          </p:nvPr>
        </p:nvSpPr>
        <p:spPr>
          <a:solidFill>
            <a:srgbClr val="FFFFFF"/>
          </a:solidFill>
          <a:ln>
            <a:solidFill>
              <a:srgbClr val="000000"/>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altLang="en-US" sz="1300">
                <a:latin typeface="Times New Roman" pitchFamily="18" charset="0"/>
              </a:rPr>
              <a:t>Introducing change can be difficult and time-consuming.  We want a means of introducing new ideas that provides a balance between just going ahead and doing it and spending too much time thinking, which often means things don</a:t>
            </a:r>
            <a:r>
              <a:rPr lang="ja-JP" altLang="en-US" sz="1300">
                <a:latin typeface="Times New Roman" pitchFamily="18" charset="0"/>
              </a:rPr>
              <a:t>’</a:t>
            </a:r>
            <a:r>
              <a:rPr lang="en-US" altLang="ja-JP" sz="1300">
                <a:latin typeface="Times New Roman" pitchFamily="18" charset="0"/>
              </a:rPr>
              <a:t>t get off the ground. Traditionally as medics we tend to lean towards the safe approach of sitting in a darkened room and thinking or all possible scenarios but not starting anything as we’re looking for the perfect solution. </a:t>
            </a:r>
          </a:p>
          <a:p>
            <a:pPr eaLnBrk="1" hangingPunct="1">
              <a:spcBef>
                <a:spcPct val="0"/>
              </a:spcBef>
            </a:pPr>
            <a:endParaRPr lang="en-US" altLang="en-US" sz="1300">
              <a:latin typeface="Times New Roman" pitchFamily="18" charset="0"/>
            </a:endParaRPr>
          </a:p>
          <a:p>
            <a:pPr eaLnBrk="1" hangingPunct="1">
              <a:spcBef>
                <a:spcPct val="0"/>
              </a:spcBef>
            </a:pPr>
            <a:r>
              <a:rPr lang="en-US" altLang="en-US" sz="1300">
                <a:latin typeface="Times New Roman" pitchFamily="18" charset="0"/>
              </a:rPr>
              <a:t>Trial &amp; learning approach is a mix of both and means that you can apply ideas in your own setting. There is also little risk involved.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n-lt"/>
                <a:ea typeface="+mn-ea"/>
                <a:cs typeface="+mn-cs"/>
              </a:rPr>
              <a:t>I would start by asking who here has done an audit hands up (expect 100%) as a mandatory art of Foundation year. Now  keep hand up if who</a:t>
            </a:r>
            <a:r>
              <a:rPr lang="en-GB" sz="1200" b="0" i="0" kern="1200" baseline="0" dirty="0">
                <a:solidFill>
                  <a:schemeClr val="tx1"/>
                </a:solidFill>
                <a:latin typeface="+mn-lt"/>
                <a:ea typeface="+mn-ea"/>
                <a:cs typeface="+mn-cs"/>
              </a:rPr>
              <a:t> has completed the audit cycle? (expect very few).  Some studies looking at audits in hospitals have shown that </a:t>
            </a:r>
            <a:r>
              <a:rPr lang="en-GB" sz="1200" b="0" i="0" kern="1200" dirty="0">
                <a:solidFill>
                  <a:schemeClr val="tx1"/>
                </a:solidFill>
                <a:latin typeface="+mn-lt"/>
                <a:ea typeface="+mn-ea"/>
                <a:cs typeface="+mn-cs"/>
              </a:rPr>
              <a:t>27% on audits started are completed,</a:t>
            </a:r>
            <a:r>
              <a:rPr lang="en-GB" sz="1200" b="0" i="0" kern="1200" baseline="0" dirty="0">
                <a:solidFill>
                  <a:schemeClr val="tx1"/>
                </a:solidFill>
                <a:latin typeface="+mn-lt"/>
                <a:ea typeface="+mn-ea"/>
                <a:cs typeface="+mn-cs"/>
              </a:rPr>
              <a:t> only 22% re-audited and only 5% led to change. This is why we have seen a shift towards QIPs especially for junior doctors as they should remove many of the barriers – such as short time in department due to rotation, often handed a “tick Box” audit, not able to complete cycle to see if change effected or works, not very satisfying process. </a:t>
            </a:r>
          </a:p>
          <a:p>
            <a:r>
              <a:rPr lang="en-GB" sz="1200" b="0" i="0" kern="1200" baseline="0" dirty="0">
                <a:solidFill>
                  <a:schemeClr val="tx1"/>
                </a:solidFill>
                <a:latin typeface="+mn-lt"/>
                <a:ea typeface="+mn-ea"/>
                <a:cs typeface="+mn-cs"/>
              </a:rPr>
              <a:t>As a junior doctor a QIP should be something that you can chose to tackle (that you see as a local problem), to effect change in a timely manner </a:t>
            </a:r>
            <a:r>
              <a:rPr lang="en-GB" sz="1200" b="0" i="0" kern="1200" baseline="0" dirty="0" err="1">
                <a:solidFill>
                  <a:schemeClr val="tx1"/>
                </a:solidFill>
                <a:latin typeface="+mn-lt"/>
                <a:ea typeface="+mn-ea"/>
                <a:cs typeface="+mn-cs"/>
              </a:rPr>
              <a:t>ie</a:t>
            </a:r>
            <a:r>
              <a:rPr lang="en-GB" sz="1200" b="0" i="0" kern="1200" baseline="0" dirty="0">
                <a:solidFill>
                  <a:schemeClr val="tx1"/>
                </a:solidFill>
                <a:latin typeface="+mn-lt"/>
                <a:ea typeface="+mn-ea"/>
                <a:cs typeface="+mn-cs"/>
              </a:rPr>
              <a:t> within a 4-6 month rotational job. It should help you feel part of the bigger team as you need to work collaboratively with the MDT and this style of work is more likely to  tackle some of the human factors towards making change. It should also be very locally applicable. </a:t>
            </a:r>
          </a:p>
          <a:p>
            <a:r>
              <a:rPr lang="en-GB" sz="1200" b="0" i="0" kern="1200" dirty="0">
                <a:solidFill>
                  <a:schemeClr val="tx1"/>
                </a:solidFill>
                <a:latin typeface="+mn-lt"/>
                <a:ea typeface="+mn-ea"/>
                <a:cs typeface="+mn-cs"/>
              </a:rPr>
              <a:t>References for figures</a:t>
            </a:r>
            <a:r>
              <a:rPr lang="en-GB" sz="1200" b="0" i="0" kern="1200" baseline="0" dirty="0">
                <a:solidFill>
                  <a:schemeClr val="tx1"/>
                </a:solidFill>
                <a:latin typeface="+mn-lt"/>
                <a:ea typeface="+mn-ea"/>
                <a:cs typeface="+mn-cs"/>
              </a:rPr>
              <a:t> on audits (</a:t>
            </a:r>
            <a:r>
              <a:rPr lang="en-GB" sz="1200" b="0" i="0" kern="1200" dirty="0">
                <a:solidFill>
                  <a:schemeClr val="tx1"/>
                </a:solidFill>
                <a:latin typeface="+mn-lt"/>
                <a:ea typeface="+mn-ea"/>
                <a:cs typeface="+mn-cs"/>
              </a:rPr>
              <a:t>John CM, Mathew DE, </a:t>
            </a:r>
            <a:r>
              <a:rPr lang="en-GB" sz="1200" b="0" i="0" kern="1200" dirty="0" err="1">
                <a:solidFill>
                  <a:schemeClr val="tx1"/>
                </a:solidFill>
                <a:latin typeface="+mn-lt"/>
                <a:ea typeface="+mn-ea"/>
                <a:cs typeface="+mn-cs"/>
              </a:rPr>
              <a:t>Gnanalingham</a:t>
            </a:r>
            <a:r>
              <a:rPr lang="en-GB" sz="1200" b="0" i="0" kern="1200" dirty="0">
                <a:solidFill>
                  <a:schemeClr val="tx1"/>
                </a:solidFill>
                <a:latin typeface="+mn-lt"/>
                <a:ea typeface="+mn-ea"/>
                <a:cs typeface="+mn-cs"/>
              </a:rPr>
              <a:t> MG. An audit of paediatric audits. </a:t>
            </a:r>
            <a:r>
              <a:rPr lang="en-GB" sz="1200" b="0" i="1" kern="1200" dirty="0">
                <a:solidFill>
                  <a:schemeClr val="tx1"/>
                </a:solidFill>
                <a:latin typeface="+mn-lt"/>
                <a:ea typeface="+mn-ea"/>
                <a:cs typeface="+mn-cs"/>
              </a:rPr>
              <a:t>Arch </a:t>
            </a:r>
            <a:r>
              <a:rPr lang="en-GB" sz="1200" b="0" i="1" kern="1200" dirty="0" err="1">
                <a:solidFill>
                  <a:schemeClr val="tx1"/>
                </a:solidFill>
                <a:latin typeface="+mn-lt"/>
                <a:ea typeface="+mn-ea"/>
                <a:cs typeface="+mn-cs"/>
              </a:rPr>
              <a:t>Dis</a:t>
            </a:r>
            <a:r>
              <a:rPr lang="en-GB" sz="1200" b="0" i="1" kern="1200" dirty="0">
                <a:solidFill>
                  <a:schemeClr val="tx1"/>
                </a:solidFill>
                <a:latin typeface="+mn-lt"/>
                <a:ea typeface="+mn-ea"/>
                <a:cs typeface="+mn-cs"/>
              </a:rPr>
              <a:t> Child</a:t>
            </a:r>
            <a:r>
              <a:rPr lang="en-GB" sz="1200" b="0" i="0" kern="1200" dirty="0">
                <a:solidFill>
                  <a:schemeClr val="tx1"/>
                </a:solidFill>
                <a:latin typeface="+mn-lt"/>
                <a:ea typeface="+mn-ea"/>
                <a:cs typeface="+mn-cs"/>
              </a:rPr>
              <a:t>  2004;89:1128-9.</a:t>
            </a:r>
          </a:p>
          <a:p>
            <a:r>
              <a:rPr lang="en-GB" sz="1200" b="0" i="0" kern="1200" dirty="0" err="1">
                <a:solidFill>
                  <a:schemeClr val="tx1"/>
                </a:solidFill>
                <a:latin typeface="+mn-lt"/>
                <a:ea typeface="+mn-ea"/>
                <a:cs typeface="+mn-cs"/>
              </a:rPr>
              <a:t>Guryel</a:t>
            </a:r>
            <a:r>
              <a:rPr lang="en-GB" sz="1200" b="0" i="0" kern="1200" dirty="0">
                <a:solidFill>
                  <a:schemeClr val="tx1"/>
                </a:solidFill>
                <a:latin typeface="+mn-lt"/>
                <a:ea typeface="+mn-ea"/>
                <a:cs typeface="+mn-cs"/>
              </a:rPr>
              <a:t> E , Acton K, Patel S. Auditing orthopaedic audit. </a:t>
            </a:r>
            <a:r>
              <a:rPr lang="en-GB" sz="1200" b="0" i="1" kern="1200" dirty="0">
                <a:solidFill>
                  <a:schemeClr val="tx1"/>
                </a:solidFill>
                <a:latin typeface="+mn-lt"/>
                <a:ea typeface="+mn-ea"/>
                <a:cs typeface="+mn-cs"/>
              </a:rPr>
              <a:t>Ann R </a:t>
            </a:r>
            <a:r>
              <a:rPr lang="en-GB" sz="1200" b="0" i="1" kern="1200" dirty="0" err="1">
                <a:solidFill>
                  <a:schemeClr val="tx1"/>
                </a:solidFill>
                <a:latin typeface="+mn-lt"/>
                <a:ea typeface="+mn-ea"/>
                <a:cs typeface="+mn-cs"/>
              </a:rPr>
              <a:t>Coll</a:t>
            </a:r>
            <a:r>
              <a:rPr lang="en-GB" sz="1200" b="0" i="1" kern="1200" dirty="0">
                <a:solidFill>
                  <a:schemeClr val="tx1"/>
                </a:solidFill>
                <a:latin typeface="+mn-lt"/>
                <a:ea typeface="+mn-ea"/>
                <a:cs typeface="+mn-cs"/>
              </a:rPr>
              <a:t> </a:t>
            </a:r>
            <a:r>
              <a:rPr lang="en-GB" sz="1200" b="0" i="1" kern="1200" dirty="0" err="1">
                <a:solidFill>
                  <a:schemeClr val="tx1"/>
                </a:solidFill>
                <a:latin typeface="+mn-lt"/>
                <a:ea typeface="+mn-ea"/>
                <a:cs typeface="+mn-cs"/>
              </a:rPr>
              <a:t>Surg</a:t>
            </a:r>
            <a:r>
              <a:rPr lang="en-GB" sz="1200" b="0" i="1" kern="1200" dirty="0">
                <a:solidFill>
                  <a:schemeClr val="tx1"/>
                </a:solidFill>
                <a:latin typeface="+mn-lt"/>
                <a:ea typeface="+mn-ea"/>
                <a:cs typeface="+mn-cs"/>
              </a:rPr>
              <a:t> </a:t>
            </a:r>
            <a:r>
              <a:rPr lang="en-GB" sz="1200" b="0" i="1" kern="1200" dirty="0" err="1">
                <a:solidFill>
                  <a:schemeClr val="tx1"/>
                </a:solidFill>
                <a:latin typeface="+mn-lt"/>
                <a:ea typeface="+mn-ea"/>
                <a:cs typeface="+mn-cs"/>
              </a:rPr>
              <a:t>Engl</a:t>
            </a:r>
            <a:r>
              <a:rPr lang="en-GB" sz="1200" b="0" i="1" kern="1200" dirty="0">
                <a:solidFill>
                  <a:schemeClr val="tx1"/>
                </a:solidFill>
                <a:latin typeface="+mn-lt"/>
                <a:ea typeface="+mn-ea"/>
                <a:cs typeface="+mn-cs"/>
              </a:rPr>
              <a:t> </a:t>
            </a:r>
            <a:r>
              <a:rPr lang="en-GB" sz="1200" b="0" i="0" kern="1200" dirty="0">
                <a:solidFill>
                  <a:schemeClr val="tx1"/>
                </a:solidFill>
                <a:latin typeface="+mn-lt"/>
                <a:ea typeface="+mn-ea"/>
                <a:cs typeface="+mn-cs"/>
              </a:rPr>
              <a:t>  2008;90:675-8.</a:t>
            </a:r>
          </a:p>
          <a:p>
            <a:r>
              <a:rPr lang="en-GB" sz="1200" b="0" i="0" kern="1200" dirty="0">
                <a:solidFill>
                  <a:schemeClr val="tx1"/>
                </a:solidFill>
                <a:latin typeface="+mn-lt"/>
                <a:ea typeface="+mn-ea"/>
                <a:cs typeface="+mn-cs"/>
              </a:rPr>
              <a:t>Stanton E. An audit of audits. London Deanery, 2009 (unpublished data).</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p:txBody>
          <a:bodyPr/>
          <a:lstStyle/>
          <a:p>
            <a:r>
              <a:rPr lang="en-GB"/>
              <a:t>Next  to discuss the model for improvement, this isn’t the only one but is an easy one to use and one that people are most familiar with.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a:solidFill>
              <a:srgbClr val="000000"/>
            </a:solidFill>
          </a:ln>
        </p:spPr>
      </p:sp>
      <p:sp>
        <p:nvSpPr>
          <p:cNvPr id="89091" name="Notes Placeholder 2"/>
          <p:cNvSpPr>
            <a:spLocks noGrp="1"/>
          </p:cNvSpPr>
          <p:nvPr>
            <p:ph type="body" idx="1"/>
          </p:nvPr>
        </p:nvSpPr>
        <p:spPr/>
        <p:txBody>
          <a:bodyPr/>
          <a:lstStyle/>
          <a:p>
            <a:pPr marL="223838" indent="-223838" eaLnBrk="1" hangingPunct="1"/>
            <a:r>
              <a:rPr lang="en-US" altLang="en-US" dirty="0">
                <a:latin typeface="Times New Roman" pitchFamily="18" charset="0"/>
              </a:rPr>
              <a:t>It was developed in the 1980s, not specific to </a:t>
            </a:r>
            <a:r>
              <a:rPr lang="en-US" altLang="en-US" dirty="0" err="1">
                <a:latin typeface="Times New Roman" pitchFamily="18" charset="0"/>
              </a:rPr>
              <a:t>collaboratives</a:t>
            </a:r>
            <a:r>
              <a:rPr lang="en-US" altLang="en-US" dirty="0">
                <a:latin typeface="Times New Roman" pitchFamily="18" charset="0"/>
              </a:rPr>
              <a:t>. </a:t>
            </a:r>
          </a:p>
          <a:p>
            <a:pPr marL="223838" indent="-223838" eaLnBrk="1" hangingPunct="1"/>
            <a:r>
              <a:rPr lang="en-US" altLang="en-US" dirty="0">
                <a:latin typeface="Times New Roman" pitchFamily="18" charset="0"/>
              </a:rPr>
              <a:t>To be successful, any improvement effort must start by addressing the three basic questions shown here:</a:t>
            </a:r>
          </a:p>
          <a:p>
            <a:pPr marL="223838" indent="-223838" eaLnBrk="1" hangingPunct="1"/>
            <a:r>
              <a:rPr lang="en-US" altLang="en-US" dirty="0">
                <a:latin typeface="Times New Roman" pitchFamily="18" charset="0"/>
              </a:rPr>
              <a:t>1.  The first question is about setting an aim that is measurable, specific, and yet an aim that requires taking the status quo off the table in order to achieve it.</a:t>
            </a:r>
          </a:p>
          <a:p>
            <a:pPr marL="223838" indent="-223838" eaLnBrk="1" hangingPunct="1"/>
            <a:r>
              <a:rPr lang="en-US" altLang="en-US" dirty="0">
                <a:latin typeface="Times New Roman" pitchFamily="18" charset="0"/>
              </a:rPr>
              <a:t>2.  The second question requires that the team decide on how it will measure its progress in reaching the aim.  For example:  you don’t know whether your golf game is improving unless you keep track of the number of strokes per round. </a:t>
            </a:r>
          </a:p>
          <a:p>
            <a:pPr marL="223838" indent="-223838" eaLnBrk="1" hangingPunct="1">
              <a:buFontTx/>
              <a:buAutoNum type="arabicPeriod" startAt="3"/>
            </a:pPr>
            <a:r>
              <a:rPr lang="en-US" altLang="en-US" dirty="0">
                <a:latin typeface="Times New Roman" pitchFamily="18" charset="0"/>
              </a:rPr>
              <a:t>This gives teams a place to start - with changes that have been shown to be effective.  This question is based on the assumption that all improvement requires change, but not all changes lead to improvement. </a:t>
            </a:r>
          </a:p>
          <a:p>
            <a:pPr marL="223838" indent="-223838" eaLnBrk="1" hangingPunct="1"/>
            <a:endParaRPr lang="en-GB" altLang="en-US" dirty="0"/>
          </a:p>
        </p:txBody>
      </p:sp>
      <p:sp>
        <p:nvSpPr>
          <p:cNvPr id="89092"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E0EA1F6B-5B94-45DF-AA39-D548B406BA27}" type="slidenum">
              <a:rPr lang="en-GB" altLang="en-US">
                <a:latin typeface="Arial" pitchFamily="34" charset="0"/>
                <a:ea typeface="MS PGothic"/>
                <a:cs typeface="MS PGothic"/>
              </a:rPr>
              <a:pPr/>
              <a:t>27</a:t>
            </a:fld>
            <a:endParaRPr lang="en-GB" altLang="en-US">
              <a:latin typeface="Arial" pitchFamily="34" charset="0"/>
              <a:ea typeface="MS PGothic"/>
              <a:cs typeface="MS P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a:solidFill>
              <a:srgbClr val="000000"/>
            </a:solidFill>
          </a:ln>
        </p:spPr>
      </p:sp>
      <p:sp>
        <p:nvSpPr>
          <p:cNvPr id="90115" name="Notes Placeholder 2"/>
          <p:cNvSpPr>
            <a:spLocks noGrp="1"/>
          </p:cNvSpPr>
          <p:nvPr>
            <p:ph type="body" idx="1"/>
          </p:nvPr>
        </p:nvSpPr>
        <p:spPr/>
        <p:txBody>
          <a:bodyPr/>
          <a:lstStyle/>
          <a:p>
            <a:pPr marL="223838" indent="-223838" eaLnBrk="1" hangingPunct="1"/>
            <a:r>
              <a:rPr lang="en-GB" altLang="en-US"/>
              <a:t>So if we start with the first question which is essentially setting an aim, and we want this to be a SMART one. Does anyone know what is meant by a SMART aim? It is similar to the framework used to write our PDPs on e-portfolio. </a:t>
            </a:r>
          </a:p>
          <a:p>
            <a:pPr marL="223838" indent="-223838" eaLnBrk="1" hangingPunct="1"/>
            <a:r>
              <a:rPr lang="en-GB" altLang="en-US"/>
              <a:t>Later today we discuss more about how you can analysis the problem.</a:t>
            </a:r>
          </a:p>
        </p:txBody>
      </p:sp>
      <p:sp>
        <p:nvSpPr>
          <p:cNvPr id="90116"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B09B29A5-501F-44DA-8A64-CB8359F23D2F}" type="slidenum">
              <a:rPr lang="en-GB" altLang="en-US">
                <a:latin typeface="Arial" pitchFamily="34" charset="0"/>
                <a:ea typeface="MS PGothic"/>
                <a:cs typeface="MS PGothic"/>
              </a:rPr>
              <a:pPr/>
              <a:t>28</a:t>
            </a:fld>
            <a:endParaRPr lang="en-GB" altLang="en-US">
              <a:latin typeface="Arial" pitchFamily="34" charset="0"/>
              <a:ea typeface="MS PGothic"/>
              <a:cs typeface="MS PGothic"/>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en-GB" dirty="0"/>
              <a:t>The task is for the group to look at improving falls in the trust ask them to give you an example of an aim.</a:t>
            </a:r>
          </a:p>
          <a:p>
            <a:pPr>
              <a:defRPr/>
            </a:pPr>
            <a:r>
              <a:rPr lang="en-GB" dirty="0"/>
              <a:t>You’re looking for them to give you something that is SMART if not illustrate why important for </a:t>
            </a:r>
            <a:r>
              <a:rPr lang="en-GB" dirty="0" err="1"/>
              <a:t>e.g</a:t>
            </a:r>
            <a:r>
              <a:rPr lang="en-GB" dirty="0"/>
              <a:t> if they say all falls I often say not really a problem on the paediatric ward! </a:t>
            </a:r>
          </a:p>
          <a:p>
            <a:pPr>
              <a:defRPr/>
            </a:pPr>
            <a:r>
              <a:rPr lang="en-GB" dirty="0"/>
              <a:t>The operational definition refers to 20% reduction from baseline, important everyone is using same objective measure and aiming for same goal. Importantly this doesn’t tell you the path you need to take to get to this goal and often different changes needed in different places. It allows those involved to use their own analysis of problem for example at LTHT there was a falls reduction QIP but each ward tackled differently one had a toilet round pre drugs round with added </a:t>
            </a:r>
            <a:r>
              <a:rPr lang="en-GB" dirty="0" err="1"/>
              <a:t>beenfit</a:t>
            </a:r>
            <a:r>
              <a:rPr lang="en-GB" dirty="0"/>
              <a:t> of an undisturbed drugs round another sawed a desk in half as unsteady patients trying to negotiate round it was causing falls – rarely a one glove fits all solution!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p:txBody>
          <a:bodyPr/>
          <a:lstStyle/>
          <a:p>
            <a:r>
              <a:rPr lang="en-GB" altLang="en-US"/>
              <a:t>This is to set the scene and help focus the trainees on what they should expect to get from today. This may be a good point to see if anyone has done a QIP before.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a:solidFill>
              <a:srgbClr val="000000"/>
            </a:solidFill>
          </a:ln>
        </p:spPr>
      </p:sp>
      <p:sp>
        <p:nvSpPr>
          <p:cNvPr id="58371" name="Notes Placeholder 2"/>
          <p:cNvSpPr>
            <a:spLocks noGrp="1"/>
          </p:cNvSpPr>
          <p:nvPr>
            <p:ph type="body" idx="1"/>
          </p:nvPr>
        </p:nvSpPr>
        <p:spPr/>
        <p:txBody>
          <a:bodyPr/>
          <a:lstStyle/>
          <a:p>
            <a:pPr marL="223838" indent="-223838" eaLnBrk="1" hangingPunct="1">
              <a:defRPr/>
            </a:pPr>
            <a:r>
              <a:rPr lang="en-GB" altLang="en-US" dirty="0"/>
              <a:t>The next step is to decide on what measurements you will need to decide if your change has been an improvement. </a:t>
            </a:r>
          </a:p>
          <a:p>
            <a:pPr marL="342900" indent="-342900">
              <a:lnSpc>
                <a:spcPct val="80000"/>
              </a:lnSpc>
              <a:buClr>
                <a:srgbClr val="003045"/>
              </a:buClr>
              <a:defRPr/>
            </a:pPr>
            <a:r>
              <a:rPr lang="en-GB" dirty="0">
                <a:solidFill>
                  <a:srgbClr val="000000"/>
                </a:solidFill>
                <a:latin typeface="Calibri" panose="020F0502020204030204" pitchFamily="34" charset="0"/>
                <a:ea typeface="Verdana" pitchFamily="34" charset="0"/>
                <a:cs typeface="Verdana" pitchFamily="34" charset="0"/>
              </a:rPr>
              <a:t>This is critical for knowing whether or not </a:t>
            </a:r>
            <a:r>
              <a:rPr lang="en-GB" dirty="0">
                <a:solidFill>
                  <a:srgbClr val="3366FF"/>
                </a:solidFill>
                <a:latin typeface="Calibri" panose="020F0502020204030204" pitchFamily="34" charset="0"/>
                <a:ea typeface="Verdana" pitchFamily="34" charset="0"/>
                <a:cs typeface="Verdana" pitchFamily="34" charset="0"/>
              </a:rPr>
              <a:t>changes </a:t>
            </a:r>
            <a:r>
              <a:rPr lang="en-GB" dirty="0">
                <a:solidFill>
                  <a:srgbClr val="000000"/>
                </a:solidFill>
                <a:latin typeface="Calibri" panose="020F0502020204030204" pitchFamily="34" charset="0"/>
                <a:ea typeface="Verdana" pitchFamily="34" charset="0"/>
                <a:cs typeface="Verdana" pitchFamily="34" charset="0"/>
              </a:rPr>
              <a:t>being introduced are leading to </a:t>
            </a:r>
            <a:r>
              <a:rPr lang="en-GB" dirty="0">
                <a:latin typeface="Calibri" panose="020F0502020204030204" pitchFamily="34" charset="0"/>
                <a:ea typeface="Verdana" pitchFamily="34" charset="0"/>
                <a:cs typeface="Verdana" pitchFamily="34" charset="0"/>
              </a:rPr>
              <a:t>improvement. It is important to remember that the measurement is for learning, not for judgement. </a:t>
            </a:r>
            <a:r>
              <a:rPr lang="en-GB" dirty="0">
                <a:solidFill>
                  <a:srgbClr val="000000"/>
                </a:solidFill>
                <a:latin typeface="Calibri" panose="020F0502020204030204" pitchFamily="34" charset="0"/>
                <a:ea typeface="Verdana" pitchFamily="34" charset="0"/>
                <a:cs typeface="Verdana" pitchFamily="34" charset="0"/>
              </a:rPr>
              <a:t> You will always need a baseline starting point of measurements. </a:t>
            </a:r>
            <a:endParaRPr lang="en-GB" altLang="en-US" dirty="0"/>
          </a:p>
        </p:txBody>
      </p:sp>
      <p:sp>
        <p:nvSpPr>
          <p:cNvPr id="92164"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F7600D1E-9942-413F-AA18-F93F460DCFAA}" type="slidenum">
              <a:rPr lang="en-GB" altLang="en-US">
                <a:latin typeface="Arial" pitchFamily="34" charset="0"/>
                <a:ea typeface="MS PGothic"/>
                <a:cs typeface="MS PGothic"/>
              </a:rPr>
              <a:pPr/>
              <a:t>31</a:t>
            </a:fld>
            <a:endParaRPr lang="en-GB" altLang="en-US">
              <a:latin typeface="Arial" pitchFamily="34" charset="0"/>
              <a:ea typeface="MS PGothic"/>
              <a:cs typeface="MS P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p:txBody>
          <a:bodyPr/>
          <a:lstStyle/>
          <a:p>
            <a:r>
              <a:rPr lang="en-GB"/>
              <a:t>There are 3 main types of measurements in the world of healthcare and it is important to understand how those used in quality improvement are different from those you will be more familiar with. Research measurements are the ones used in PhD and when looking at evidence based medicine and appraising research. The performance monitoring are the ones that can make people nervous as is used to compare centre to centre or surgeon to surgeon. For example in recent years performance monitoring has been usesd restructured children’s heart surgery.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GB" dirty="0"/>
              <a:t>This highlights how the measures used in quality improvement are a different way of thinking.  </a:t>
            </a:r>
          </a:p>
          <a:p>
            <a:pPr>
              <a:defRPr/>
            </a:pPr>
            <a:r>
              <a:rPr lang="en-GB" b="1" dirty="0"/>
              <a:t>AIM: </a:t>
            </a:r>
            <a:r>
              <a:rPr lang="en-GB" dirty="0"/>
              <a:t>The aim is different in improvement we are always thinking of the how can we improve and change. In research we are asking the “what” in a search for new knowledge.</a:t>
            </a:r>
          </a:p>
          <a:p>
            <a:pPr>
              <a:defRPr/>
            </a:pPr>
            <a:r>
              <a:rPr lang="en-GB" b="1" dirty="0"/>
              <a:t>BIAS:  </a:t>
            </a:r>
            <a:r>
              <a:rPr lang="en-GB" dirty="0"/>
              <a:t>When you set up a research trial you try and remove all possible bias and confounding factors whereas in QI we accept that the bias, but see it as consistent within the system. </a:t>
            </a:r>
          </a:p>
          <a:p>
            <a:pPr>
              <a:defRPr/>
            </a:pPr>
            <a:r>
              <a:rPr lang="en-GB" b="1" dirty="0"/>
              <a:t>SAMPLE SIZE: </a:t>
            </a:r>
            <a:r>
              <a:rPr lang="en-GB" dirty="0"/>
              <a:t>If collecting data for a PhD you will often collect surplus data just in case but for QI we are sampling just enough – the saying that you don’t need to try the whole pot of soup to know it tastes good, only need a spoonful! The importance here is in frequent small measurements that allow us to see the normal variation within the system, taking account of the inherent biases and looking for a change from the baseline. </a:t>
            </a:r>
          </a:p>
          <a:p>
            <a:pPr>
              <a:defRPr/>
            </a:pPr>
            <a:r>
              <a:rPr lang="en-GB" b="1" dirty="0"/>
              <a:t>HYPOTHESIS: </a:t>
            </a:r>
            <a:r>
              <a:rPr lang="en-GB" dirty="0"/>
              <a:t>in QI the hypothesis is not fixed, in fact it is important that it can change and it is part of the learning process to find out what works, testing one small change (or hypothesis) at a time and changing it as we learn from what we have done. In conducting research it is essential to have a fixed </a:t>
            </a:r>
            <a:r>
              <a:rPr lang="en-GB" dirty="0" err="1"/>
              <a:t>hypotheis</a:t>
            </a:r>
            <a:r>
              <a:rPr lang="en-GB" dirty="0"/>
              <a:t> to prove or disprove. </a:t>
            </a:r>
          </a:p>
          <a:p>
            <a:pPr>
              <a:defRPr/>
            </a:pPr>
            <a:r>
              <a:rPr lang="en-GB" b="1" dirty="0"/>
              <a:t>TESTING: </a:t>
            </a:r>
            <a:r>
              <a:rPr lang="en-GB" dirty="0"/>
              <a:t>In research one big test whereas in QI its a step by step process of testing small sequential changes. </a:t>
            </a:r>
          </a:p>
          <a:p>
            <a:pPr>
              <a:defRPr/>
            </a:pPr>
            <a:r>
              <a:rPr lang="en-GB" b="1" dirty="0"/>
              <a:t>IS IT AN IMPROVMENT?: </a:t>
            </a:r>
            <a:r>
              <a:rPr lang="en-GB" dirty="0"/>
              <a:t>the analysis is much simpler in QI at the basic level is a run chart in </a:t>
            </a:r>
            <a:r>
              <a:rPr lang="en-GB" dirty="0" err="1"/>
              <a:t>excell</a:t>
            </a:r>
            <a:r>
              <a:rPr lang="en-GB" dirty="0"/>
              <a:t> where you plot data points against time to see if change is an improvement. Much simpler that the complex statistics of chi squared etc</a:t>
            </a:r>
          </a:p>
          <a:p>
            <a:pPr>
              <a:defRPr/>
            </a:pPr>
            <a:r>
              <a:rPr lang="en-GB" b="1" dirty="0"/>
              <a:t>DATA: </a:t>
            </a:r>
            <a:r>
              <a:rPr lang="en-GB" dirty="0"/>
              <a:t>It is important to stress that the data in QI is for the team involved in the change to see if what they are doing is working not for national comparison. Although its is useful to display it in an accessible way for the team. </a:t>
            </a:r>
            <a:endParaRPr lang="en-GB" b="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p:txBody>
          <a:bodyPr/>
          <a:lstStyle/>
          <a:p>
            <a:endParaRPr lang="en-GB" altLang="en-US"/>
          </a:p>
        </p:txBody>
      </p:sp>
      <p:sp>
        <p:nvSpPr>
          <p:cNvPr id="95236"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68690F7D-9DAA-4E37-B0B8-829EA5DE2F5F}" type="slidenum">
              <a:rPr lang="en-GB" altLang="en-US">
                <a:ea typeface="Avenir Book"/>
                <a:cs typeface="Avenir Book"/>
              </a:rPr>
              <a:pPr/>
              <a:t>34</a:t>
            </a:fld>
            <a:endParaRPr lang="en-GB" altLang="en-US">
              <a:ea typeface="Avenir Book"/>
              <a:cs typeface="Avenir Book"/>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GB" dirty="0"/>
              <a:t>This simply looks at how well is the system performing and should be linked to your aim. It is important to think what you therefore need to measure and how frequently. It is good to try and incorporate the measurement into systems that already are in place and think about the logistics of collecting.  It is hard work maintaining the enthusiasm to keep collect, you need to make it as easy as possible.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GB" dirty="0"/>
              <a:t>This is where you look at the processes we have within in a system to see if they are working or if this needs improvement. For example to stop people falling we do falls assessments if theses are not being done and vulnerable patients not picked up this may be why our baseline measure number of falls is not improving. If this was 100% and number of falls still high/not improving need to look at process and see why not working. </a:t>
            </a:r>
          </a:p>
          <a:p>
            <a:pPr>
              <a:defRPr/>
            </a:pPr>
            <a:r>
              <a:rPr lang="en-GB" dirty="0"/>
              <a:t>Intentionally rounding is having a set “round” of patients to see if need toilet/drink etc rather than them waiting to call to see if can decrease number of falls.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GB" dirty="0"/>
              <a:t>It is important to address balancing measures for 2 reasons. These could potentially be serious and you may have unintended consequences of your actions, if you take resources from one place what will happen as a result...if you remember back to my </a:t>
            </a:r>
            <a:r>
              <a:rPr lang="en-GB" dirty="0" err="1"/>
              <a:t>comode</a:t>
            </a:r>
            <a:r>
              <a:rPr lang="en-GB" dirty="0"/>
              <a:t> cleaning anecdote and the falling patients. Its also a way of overcoming resistance by asking people what are they worried about with the changes and if you can </a:t>
            </a:r>
            <a:r>
              <a:rPr lang="en-GB" dirty="0" err="1"/>
              <a:t>incorportae</a:t>
            </a:r>
            <a:r>
              <a:rPr lang="en-GB" dirty="0"/>
              <a:t> this in to your measurements you can then show it </a:t>
            </a:r>
            <a:r>
              <a:rPr lang="en-GB" dirty="0" err="1"/>
              <a:t>isnt</a:t>
            </a:r>
            <a:r>
              <a:rPr lang="en-GB" dirty="0"/>
              <a:t> a problem. For example when we looked at changing the phlebotomy service at Leeds and trying to get requests put out for phlebotomy not the night SHOs people said “yes but  they’ll just get handing back and we’ll end up doing them in daytime”. So therefore as our balancing measure we measured failure rate aka forms handed back.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GB" dirty="0"/>
              <a:t>This is an example of a run chart, it is from the phlebotomy project where we looked at trying to improve the utilisation of the phlebotomy service. We measured daily the number of blood tests done by the phlebotomist. </a:t>
            </a:r>
          </a:p>
          <a:p>
            <a:pPr>
              <a:defRPr/>
            </a:pPr>
            <a:r>
              <a:rPr lang="en-GB" dirty="0"/>
              <a:t>Note the first 2 week period up to day 14 where we collected our baseline data, to see the normal variation in the system and establish the median (red line). We then made the first change – the re-launch and continued to collect data, before studying it then making second change the expansion. As you can see things improved each time after the change with a new median being set.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a:solidFill>
              <a:srgbClr val="000000"/>
            </a:solidFill>
          </a:ln>
        </p:spPr>
      </p:sp>
      <p:sp>
        <p:nvSpPr>
          <p:cNvPr id="100355" name="Notes Placeholder 2"/>
          <p:cNvSpPr>
            <a:spLocks noGrp="1"/>
          </p:cNvSpPr>
          <p:nvPr>
            <p:ph type="body" idx="1"/>
          </p:nvPr>
        </p:nvSpPr>
        <p:spPr/>
        <p:txBody>
          <a:bodyPr/>
          <a:lstStyle/>
          <a:p>
            <a:pPr marL="223838" indent="-223838" eaLnBrk="1" hangingPunct="1"/>
            <a:r>
              <a:rPr lang="en-GB" altLang="en-US"/>
              <a:t>The next step is the fun part...what changes can you make? You will often have hunches about what you think is the problem and what one change could “fix it”. However when you look at the problem in detail, as we will discuss later when going over tools to analysis a problem you will see there are often lots of different things that feed into it. </a:t>
            </a:r>
          </a:p>
          <a:p>
            <a:pPr marL="223838" indent="-223838" eaLnBrk="1" hangingPunct="1"/>
            <a:r>
              <a:rPr lang="en-GB" altLang="en-US"/>
              <a:t>So we know that to improve needs change but not all change leads to improvement so we must test it. </a:t>
            </a:r>
          </a:p>
          <a:p>
            <a:pPr marL="223838" indent="-223838" eaLnBrk="1" hangingPunct="1"/>
            <a:r>
              <a:rPr lang="en-GB" altLang="en-US"/>
              <a:t>The PDSA , plan do study act is often used to asses these hunches and is based on the theory of doing lots of small changes, sequential to lead to be sustained improvement. </a:t>
            </a:r>
          </a:p>
        </p:txBody>
      </p:sp>
      <p:sp>
        <p:nvSpPr>
          <p:cNvPr id="100356" name="Slide Number Placeholder 3"/>
          <p:cNvSpPr>
            <a:spLocks noGrp="1"/>
          </p:cNvSpPr>
          <p:nvPr>
            <p:ph type="sldNum" sz="quarter" idx="4294967295"/>
          </p:nvPr>
        </p:nvSpPr>
        <p:spPr bwMode="auto">
          <a:xfrm>
            <a:off x="3849688" y="8666808"/>
            <a:ext cx="2946400" cy="456762"/>
          </a:xfrm>
          <a:prstGeom prst="rect">
            <a:avLst/>
          </a:prstGeom>
          <a:noFill/>
          <a:ln>
            <a:miter lim="800000"/>
            <a:headEnd/>
            <a:tailEnd/>
          </a:ln>
        </p:spPr>
        <p:txBody>
          <a:bodyPr/>
          <a:lstStyle/>
          <a:p>
            <a:fld id="{06AC7C37-AD18-4A26-BC70-5DBD0CB2DC36}" type="slidenum">
              <a:rPr lang="en-GB" altLang="en-US">
                <a:latin typeface="Arial" pitchFamily="34" charset="0"/>
                <a:ea typeface="MS PGothic"/>
                <a:cs typeface="MS PGothic"/>
              </a:rPr>
              <a:pPr/>
              <a:t>41</a:t>
            </a:fld>
            <a:endParaRPr lang="en-GB" altLang="en-US">
              <a:latin typeface="Arial" pitchFamily="34" charset="0"/>
              <a:ea typeface="MS PGothic"/>
              <a:cs typeface="MS PGothic"/>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p:txBody>
          <a:bodyPr/>
          <a:lstStyle/>
          <a:p>
            <a:r>
              <a:rPr lang="en-GB" altLang="en-US"/>
              <a:t>Overview of timings, there is flexibility with them.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9688" y="8666808"/>
            <a:ext cx="2946400" cy="456762"/>
          </a:xfrm>
          <a:prstGeom prst="rect">
            <a:avLst/>
          </a:prstGeom>
          <a:noFill/>
          <a:ln w="9525">
            <a:noFill/>
            <a:miter lim="800000"/>
            <a:headEnd/>
            <a:tailEnd/>
          </a:ln>
        </p:spPr>
        <p:txBody>
          <a:bodyPr lIns="87168" tIns="43584" rIns="87168" bIns="43584" anchor="b"/>
          <a:lstStyle/>
          <a:p>
            <a:pPr algn="r"/>
            <a:fld id="{7A2F9222-E07F-4DF3-9E0A-6B76B659A43C}" type="slidenum">
              <a:rPr lang="en-GB" altLang="en-US" sz="1100">
                <a:latin typeface="Arial" pitchFamily="34" charset="0"/>
                <a:ea typeface="MS PGothic"/>
                <a:cs typeface="MS PGothic"/>
              </a:rPr>
              <a:pPr algn="r"/>
              <a:t>43</a:t>
            </a:fld>
            <a:endParaRPr lang="en-GB" altLang="en-US" sz="1100">
              <a:latin typeface="Arial" pitchFamily="34" charset="0"/>
              <a:ea typeface="MS PGothic"/>
              <a:cs typeface="MS PGothic"/>
            </a:endParaRPr>
          </a:p>
        </p:txBody>
      </p:sp>
      <p:sp>
        <p:nvSpPr>
          <p:cNvPr id="102403" name="Rectangle 2"/>
          <p:cNvSpPr>
            <a:spLocks noGrp="1" noRot="1" noChangeAspect="1" noChangeArrowheads="1" noTextEdit="1"/>
          </p:cNvSpPr>
          <p:nvPr>
            <p:ph type="sldImg"/>
          </p:nvPr>
        </p:nvSpPr>
        <p:spPr>
          <a:ln>
            <a:solidFill>
              <a:srgbClr val="000000"/>
            </a:solidFill>
          </a:ln>
        </p:spPr>
      </p:sp>
      <p:sp>
        <p:nvSpPr>
          <p:cNvPr id="102404" name="Rectangle 3"/>
          <p:cNvSpPr>
            <a:spLocks noGrp="1" noChangeArrowheads="1"/>
          </p:cNvSpPr>
          <p:nvPr>
            <p:ph type="body" idx="1"/>
          </p:nvPr>
        </p:nvSpPr>
        <p:spPr>
          <a:xfrm>
            <a:off x="906463" y="4334134"/>
            <a:ext cx="4984750" cy="4106482"/>
          </a:xfrm>
        </p:spPr>
        <p:txBody>
          <a:bodyPr/>
          <a:lstStyle/>
          <a:p>
            <a:pPr eaLnBrk="1" hangingPunct="1">
              <a:spcBef>
                <a:spcPct val="0"/>
              </a:spcBef>
            </a:pPr>
            <a:r>
              <a:rPr lang="en-US" altLang="en-US">
                <a:latin typeface="Arial" pitchFamily="34" charset="0"/>
              </a:rPr>
              <a:t>Or more simply </a:t>
            </a:r>
            <a:r>
              <a:rPr lang="en-GB" altLang="en-US">
                <a:ea typeface="MS PGothic"/>
                <a:cs typeface="MS PGothic"/>
              </a:rPr>
              <a:t>inductive learning – the growth of knowledge through making changes and then reflecting on the consequences of those changes</a:t>
            </a:r>
            <a:endParaRPr lang="en-US" alt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49688" y="8666808"/>
            <a:ext cx="2946400" cy="456762"/>
          </a:xfrm>
          <a:prstGeom prst="rect">
            <a:avLst/>
          </a:prstGeom>
          <a:noFill/>
          <a:ln w="9525">
            <a:noFill/>
            <a:miter lim="800000"/>
            <a:headEnd/>
            <a:tailEnd/>
          </a:ln>
        </p:spPr>
        <p:txBody>
          <a:bodyPr lIns="87168" tIns="43584" rIns="87168" bIns="43584" anchor="b"/>
          <a:lstStyle/>
          <a:p>
            <a:pPr algn="r"/>
            <a:fld id="{8ED2B1C4-8249-4D4C-984C-D0BA39D1C1C1}" type="slidenum">
              <a:rPr lang="en-GB" altLang="en-US" sz="1100">
                <a:latin typeface="Arial" pitchFamily="34" charset="0"/>
                <a:ea typeface="MS PGothic"/>
                <a:cs typeface="MS PGothic"/>
              </a:rPr>
              <a:pPr algn="r"/>
              <a:t>45</a:t>
            </a:fld>
            <a:endParaRPr lang="en-GB" altLang="en-US" sz="1100">
              <a:latin typeface="Arial" pitchFamily="34" charset="0"/>
              <a:ea typeface="MS PGothic"/>
              <a:cs typeface="MS PGothic"/>
            </a:endParaRPr>
          </a:p>
        </p:txBody>
      </p:sp>
      <p:sp>
        <p:nvSpPr>
          <p:cNvPr id="103427" name="Rectangle 2"/>
          <p:cNvSpPr>
            <a:spLocks noGrp="1" noRot="1" noChangeAspect="1" noChangeArrowheads="1" noTextEdit="1"/>
          </p:cNvSpPr>
          <p:nvPr>
            <p:ph type="sldImg"/>
          </p:nvPr>
        </p:nvSpPr>
        <p:spPr>
          <a:ln>
            <a:solidFill>
              <a:srgbClr val="000000"/>
            </a:solidFill>
          </a:ln>
        </p:spPr>
      </p:sp>
      <p:sp>
        <p:nvSpPr>
          <p:cNvPr id="103428" name="Rectangle 3"/>
          <p:cNvSpPr>
            <a:spLocks noGrp="1" noChangeArrowheads="1"/>
          </p:cNvSpPr>
          <p:nvPr>
            <p:ph type="body" idx="1"/>
          </p:nvPr>
        </p:nvSpPr>
        <p:spPr>
          <a:xfrm>
            <a:off x="906463" y="4334134"/>
            <a:ext cx="4984750" cy="4106482"/>
          </a:xfrm>
        </p:spPr>
        <p:txBody>
          <a:bodyPr/>
          <a:lstStyle/>
          <a:p>
            <a:pPr eaLnBrk="1" hangingPunct="1">
              <a:spcBef>
                <a:spcPct val="0"/>
              </a:spcBef>
            </a:pPr>
            <a:r>
              <a:rPr lang="en-US" altLang="en-US">
                <a:latin typeface="Arial" pitchFamily="34" charset="0"/>
              </a:rPr>
              <a:t>To summarise you work out the problem the tackle it making small incremental changes and during this process this will increase team awareness and intelligence about the problem and the changes. This should ultimately lead to a change in the team culture.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104451" name="Notes Placeholder 2"/>
          <p:cNvSpPr>
            <a:spLocks noGrp="1"/>
          </p:cNvSpPr>
          <p:nvPr>
            <p:ph type="body" idx="1"/>
          </p:nvPr>
        </p:nvSpPr>
        <p:spPr/>
        <p:txBody>
          <a:bodyPr/>
          <a:lstStyle/>
          <a:p>
            <a:r>
              <a:rPr lang="en-GB"/>
              <a:t>20 minute coffee break, don’t forget to tell them time to be back and gives time to set up marshmallow challenge.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GB" b="1" dirty="0"/>
              <a:t>The Rules:</a:t>
            </a:r>
          </a:p>
          <a:p>
            <a:pPr>
              <a:defRPr/>
            </a:pPr>
            <a:r>
              <a:rPr lang="en-GB" dirty="0"/>
              <a:t>In teams you have 18 minutes to construct the Tallest </a:t>
            </a:r>
            <a:r>
              <a:rPr lang="en-GB" b="1" dirty="0"/>
              <a:t>free </a:t>
            </a:r>
            <a:r>
              <a:rPr lang="en-GB" dirty="0"/>
              <a:t>standing structure (</a:t>
            </a:r>
            <a:r>
              <a:rPr lang="en-GB" dirty="0" err="1"/>
              <a:t>ie</a:t>
            </a:r>
            <a:r>
              <a:rPr lang="en-GB" dirty="0"/>
              <a:t> you can not suspend it from something higher like the ceiling!). The WHOLE marshmallow must be on top </a:t>
            </a:r>
            <a:r>
              <a:rPr lang="en-GB" dirty="0" err="1"/>
              <a:t>ie</a:t>
            </a:r>
            <a:r>
              <a:rPr lang="en-GB" dirty="0"/>
              <a:t> not cutting in half.  You can use as much or as little of the kit as you wish, you can break the string/spaghetti or tape if you wish.  To be clear your operational definition is to build the tallest free standing tower using equipment on the desk only and must have the whole marshmallow on the top.</a:t>
            </a:r>
          </a:p>
          <a:p>
            <a:pPr>
              <a:defRPr/>
            </a:pPr>
            <a:r>
              <a:rPr lang="en-GB" dirty="0"/>
              <a:t>Top tips; they will find anyway possible to cheat! Its important to allocate the kit to each table </a:t>
            </a:r>
            <a:r>
              <a:rPr lang="en-GB" dirty="0" err="1"/>
              <a:t>ie</a:t>
            </a:r>
            <a:r>
              <a:rPr lang="en-GB" dirty="0"/>
              <a:t> exact number of spaghetti and measure out lengths of string and tape. I offer a prize of a box of chocolates to winning team.  See separate instruction info for more details. </a:t>
            </a:r>
          </a:p>
          <a:p>
            <a:pPr>
              <a:defRPr/>
            </a:pPr>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p:sp>
      <p:sp>
        <p:nvSpPr>
          <p:cNvPr id="106499" name="Notes Placeholder 2"/>
          <p:cNvSpPr>
            <a:spLocks noGrp="1"/>
          </p:cNvSpPr>
          <p:nvPr>
            <p:ph type="body" idx="1"/>
          </p:nvPr>
        </p:nvSpPr>
        <p:spPr/>
        <p:txBody>
          <a:bodyPr/>
          <a:lstStyle/>
          <a:p>
            <a:r>
              <a:rPr lang="en-GB"/>
              <a:t>This is an interesting summary of the use of the marshmallow challenge and learning points – check where you are giving as not all trust will let this play.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dirty="0"/>
              <a:t>The Marshmallow is a Metaphor for the Hidden Assumptions of a Project: The assumption in the Marshmallow Challenge is that marshmallows are light and fluffy and easily supported by the spaghetti sticks. When you actually try to build the structure, the marshmallows don’t seem so light. The lesson in the marshmallow challenge is that we need to identify the assumptions in our project - the real patients needs, the cost of the product, the duration of the service - and test them early and often. That’s the mechanism that leads to effective innovation. You hopefully learnt the importance of small steps, tested</a:t>
            </a:r>
            <a:r>
              <a:rPr lang="en-GB" baseline="0" dirty="0"/>
              <a:t> regularly and how you can learn form this. And finally again, not all change is improvement.</a:t>
            </a:r>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p:sp>
      <p:sp>
        <p:nvSpPr>
          <p:cNvPr id="108547" name="Notes Placeholder 2"/>
          <p:cNvSpPr>
            <a:spLocks noGrp="1"/>
          </p:cNvSpPr>
          <p:nvPr>
            <p:ph type="body" idx="1"/>
          </p:nvPr>
        </p:nvSpPr>
        <p:spPr/>
        <p:txBody>
          <a:bodyPr/>
          <a:lstStyle/>
          <a:p>
            <a:r>
              <a:rPr lang="en-GB" altLang="en-US" dirty="0"/>
              <a:t>There are many different</a:t>
            </a:r>
            <a:r>
              <a:rPr lang="en-GB" altLang="en-US" baseline="0" dirty="0"/>
              <a:t> tools that can be used to look at a problem the one you pick can depend on preference and also the problem that you are looking. </a:t>
            </a:r>
          </a:p>
          <a:p>
            <a:r>
              <a:rPr lang="en-GB" altLang="en-US" baseline="0" dirty="0"/>
              <a:t>Ask the group if anyone has ever used any of these and if yes what for? Was it helpful?</a:t>
            </a:r>
            <a:endParaRPr lang="en-GB"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a</a:t>
            </a:r>
            <a:r>
              <a:rPr lang="en-GB" baseline="0" dirty="0"/>
              <a:t> simple tool but good for getting you to break down the problem. Talk it through </a:t>
            </a:r>
            <a:r>
              <a:rPr lang="en-GB" baseline="0" dirty="0" err="1"/>
              <a:t>ie</a:t>
            </a:r>
            <a:r>
              <a:rPr lang="en-GB" baseline="0" dirty="0"/>
              <a:t> agree the goal or aim of your project this is a non-medical one to decrease the cost of monthly spend on fuel but could be to look at prescribing </a:t>
            </a:r>
            <a:r>
              <a:rPr lang="en-GB" baseline="0" dirty="0" err="1"/>
              <a:t>warfarin</a:t>
            </a:r>
            <a:r>
              <a:rPr lang="en-GB" baseline="0" dirty="0"/>
              <a:t> out of hours, falls on a ward etc. First think of the primary drivers </a:t>
            </a:r>
            <a:r>
              <a:rPr lang="en-GB" baseline="0" dirty="0" err="1"/>
              <a:t>ie</a:t>
            </a:r>
            <a:r>
              <a:rPr lang="en-GB" baseline="0" dirty="0"/>
              <a:t> what are the big things that determine this normally 2-4 things then look at if their is a secondary drier to this for example to increase efficiency this is determined by both the car and the operator of it </a:t>
            </a:r>
            <a:r>
              <a:rPr lang="en-GB" baseline="0" dirty="0" err="1"/>
              <a:t>ie</a:t>
            </a:r>
            <a:r>
              <a:rPr lang="en-GB" baseline="0" dirty="0"/>
              <a:t> driving skills. The bits in purple are the different ways you can impact on the secondary/primary driver and have an effect on the main goal. Theses are the bits you look at to develop a PDSA around and make one change at a time and test it. You will have a “hunch” about what is the real issue but you may be wrong and this makes you think about the whole problem and potentially any hidden assumptions you have.</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Spaghetti</a:t>
            </a:r>
            <a:r>
              <a:rPr lang="en-GB" baseline="0" dirty="0"/>
              <a:t> diagrams are generally used for looking at flow in a set space and helping to either decide where something should “live” like an observation trolley or as in this example </a:t>
            </a:r>
            <a:r>
              <a:rPr lang="en-GB" baseline="0" dirty="0" err="1"/>
              <a:t>cannulating</a:t>
            </a:r>
            <a:r>
              <a:rPr lang="en-GB" baseline="0" dirty="0"/>
              <a:t> a patient in a treatment room. On a piece of paper you draw the key features of the area being reviewed in this example the treatment room and the adjacent store room/drugs room. Then a person observed people doing the procedure and maps out their route – the squiggly lines. This helps to assess how and where you could make the change to improve </a:t>
            </a:r>
            <a:r>
              <a:rPr lang="en-GB" baseline="0" dirty="0" err="1"/>
              <a:t>efficeency</a:t>
            </a:r>
            <a:r>
              <a:rPr lang="en-GB" baseline="0" dirty="0"/>
              <a:t> then you would like at “steps saved” as outcome measure as would cont number steps on rotes done.</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a:t>
            </a:r>
            <a:r>
              <a:rPr lang="en-GB" baseline="0" dirty="0"/>
              <a:t> fishbone diagram is another way of mapping out a problem and thinking about it under main areas. This example is from a project to increase the use of paediatric phlebotomy services and decrease the number of blood tests being handed over to the night team to do for the ward round. We looked at all the reasons we though blood forms weren’t being done in a meeting amongst junior doctors, phlebotomy and consultants. The key points was a rule that they ward phlebotomists weren’t allowed to do blood tests on under 2 years – but also did the blood round on the </a:t>
            </a:r>
            <a:r>
              <a:rPr lang="en-GB" baseline="0" dirty="0" err="1"/>
              <a:t>neontal</a:t>
            </a:r>
            <a:r>
              <a:rPr lang="en-GB" baseline="0" dirty="0"/>
              <a:t> unit. Certain blood tests had to go on the 11am taxi to St James from L10 and no-body and junior level really understood </a:t>
            </a:r>
            <a:r>
              <a:rPr lang="en-GB" baseline="0" dirty="0" err="1"/>
              <a:t>waht</a:t>
            </a:r>
            <a:r>
              <a:rPr lang="en-GB" baseline="0" dirty="0"/>
              <a:t> phlebotomists could and couldn’t do! This formed the basis of starting the first PDSA in the project.</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47500" lnSpcReduction="20000"/>
          </a:bodyPr>
          <a:lstStyle/>
          <a:p>
            <a:pPr>
              <a:defRPr/>
            </a:pPr>
            <a:r>
              <a:rPr lang="en-GB" dirty="0"/>
              <a:t>A patient story is often used as a tool to help people relate to the project you are setting up, it can act as a hook to get interest. This has been used very effectively in Sweden with the story of  Esther and elderly women who lived alone as was used as an example to change the way care was delivered to elderly people in the community to be patient centred. In my experience most QIP start from a patient story that has effected us and makes us want to change the status quo....to make things better. The description of story is to illustrate why we need to seek continuous improvement and how errors can go wrong as we are all </a:t>
            </a:r>
            <a:r>
              <a:rPr lang="en-GB" dirty="0" err="1"/>
              <a:t>fallable</a:t>
            </a:r>
            <a:r>
              <a:rPr lang="en-GB" dirty="0"/>
              <a:t> and its often the systems that save us, but sometimes all the hole line up and harm can happen. </a:t>
            </a:r>
          </a:p>
          <a:p>
            <a:pPr>
              <a:defRPr/>
            </a:pPr>
            <a:r>
              <a:rPr lang="en-GB" dirty="0"/>
              <a:t>Below is my example; I find this easier to deliver if its is a story I know personally but this one can be used, it is a little harrowing.</a:t>
            </a:r>
          </a:p>
          <a:p>
            <a:pPr>
              <a:defRPr/>
            </a:pPr>
            <a:r>
              <a:rPr lang="en-GB" dirty="0"/>
              <a:t>When I was working as a neonatal Registrar we had a very sad case that has changed the way people work. The lady who starts my story I’m going to call  Nadia, she was pregnant and expecting her first child, the whole family were excited. This was to be the first baby of the couple and the first grandchild. When she was 38 weeks she had popped to see family that lived in London. Whilst she was there she had some discharge and being a first time mother wasn’t sure if this was her waters breaking so had gone for review. She was told all was ok, the CTG was normal, they wondered if her hind waters had broken and a swab was taken. She’d left her green hand held notes at her family house so nothing was written down in that record. The family returned to back home up North. A week later she started to feel some pains......so they came to the hospital I worked in. She was seen and triaged and deemed low risk first time mother. The labour was long and slow and she continued on the midwife led unit as per her birth plan. Just before her daughter was born she had a low grade fever 37.8oC. When her little girl was born she was pale, floppy...she wasn’t breathing, she didn’t have a heart rate so the crash call was sounded and this is when I met Nadia.  Despite a long resuscitation we couldn’t save her little girl and she never took her first breath.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really good for looking at patient flow or looking at how a process works in the hospital.</a:t>
            </a:r>
            <a:r>
              <a:rPr lang="en-GB" baseline="0" dirty="0"/>
              <a:t> This example is for an outpatient </a:t>
            </a:r>
            <a:r>
              <a:rPr lang="en-GB" baseline="0" dirty="0" err="1"/>
              <a:t>warfarin</a:t>
            </a:r>
            <a:r>
              <a:rPr lang="en-GB" baseline="0" dirty="0"/>
              <a:t> clinic but could also be used for something like referral to other specialities looking at time from decision to be referred to review etc. You start with a broad overview of the process then (on click of mouse over bits appear) when you look at each step in more detail – need to really think about the </a:t>
            </a:r>
            <a:r>
              <a:rPr lang="en-GB" baseline="0" dirty="0" err="1"/>
              <a:t>nitty</a:t>
            </a:r>
            <a:r>
              <a:rPr lang="en-GB" baseline="0" dirty="0"/>
              <a:t> gritty you can see how many layers of delay are involved and how inefficient the whole thing is. This would need work as a starting point for trying to change the system. This should ideally be done as a MDT process and if possible follow a patient through the journey and observe what happens. This is the one that quite classically is done with a lot of post it notes!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5 whys</a:t>
            </a:r>
            <a:r>
              <a:rPr lang="en-GB" baseline="0" dirty="0"/>
              <a:t> has been established in the NHS for quite a while and is the methodology behind root cause analysis – which some of you may have been involved in. I think of it as the annoying small child method where you talk about the problem with some one and they simply keep asking why!</a:t>
            </a:r>
          </a:p>
          <a:p>
            <a:r>
              <a:rPr lang="en-GB" baseline="0" dirty="0"/>
              <a:t>For example a GP was trying to improve their QOF payment for flu jabs – they were sure they were identifying people and giving them but not registering on the system</a:t>
            </a:r>
          </a:p>
          <a:p>
            <a:r>
              <a:rPr lang="en-GB" baseline="0" dirty="0"/>
              <a:t>BUT WHY?  Well it needs to be coded on the system to register as given and its not registering</a:t>
            </a:r>
          </a:p>
          <a:p>
            <a:r>
              <a:rPr lang="en-GB" baseline="0" dirty="0"/>
              <a:t>BUT WHY? Well I don’t know how to do the coding</a:t>
            </a:r>
          </a:p>
          <a:p>
            <a:r>
              <a:rPr lang="en-GB" baseline="0" dirty="0"/>
              <a:t>BUT WHY? – </a:t>
            </a:r>
            <a:r>
              <a:rPr lang="en-GB" baseline="0" dirty="0" err="1"/>
              <a:t>lightbulb</a:t>
            </a:r>
            <a:r>
              <a:rPr lang="en-GB" baseline="0" dirty="0"/>
              <a:t> </a:t>
            </a:r>
            <a:r>
              <a:rPr lang="en-GB" baseline="0" dirty="0" err="1"/>
              <a:t>momement</a:t>
            </a:r>
            <a:r>
              <a:rPr lang="en-GB" baseline="0" dirty="0"/>
              <a:t>, need to get someone in to show how coding is done!</a:t>
            </a:r>
          </a:p>
          <a:p>
            <a:endParaRPr lang="en-GB" baseline="0" dirty="0"/>
          </a:p>
          <a:p>
            <a:r>
              <a:rPr lang="en-GB" baseline="0" dirty="0"/>
              <a:t>Brainstorming – is often referred to as lets brain storm that but rarely truly done. Its actually quite a hard skill as need to establish and nurture right environment. People need to feel safe to say anything then the problem is posed and people say the first thing on top of their head and a </a:t>
            </a:r>
            <a:r>
              <a:rPr lang="en-GB" baseline="0" dirty="0" err="1"/>
              <a:t>scraibe</a:t>
            </a:r>
            <a:r>
              <a:rPr lang="en-GB" baseline="0" dirty="0"/>
              <a:t> writes all day. The harder part is the then subsequent analysis of this list.</a:t>
            </a:r>
          </a:p>
        </p:txBody>
      </p:sp>
      <p:sp>
        <p:nvSpPr>
          <p:cNvPr id="4" name="Slide Number Placeholder 3"/>
          <p:cNvSpPr>
            <a:spLocks noGrp="1"/>
          </p:cNvSpPr>
          <p:nvPr>
            <p:ph type="sldNum" sz="quarter" idx="10"/>
          </p:nvPr>
        </p:nvSpPr>
        <p:spPr/>
        <p:txBody>
          <a:bodyPr/>
          <a:lstStyle/>
          <a:p>
            <a:fld id="{DB0B3131-83C0-9847-95A8-B83A12FBB63A}" type="slidenum">
              <a:rPr 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Or if you’re a very visual person then a mind map can be a helpful</a:t>
            </a:r>
            <a:r>
              <a:rPr lang="en-GB" baseline="0" dirty="0"/>
              <a:t> start where you look at the problem and think about all the possible factors feeding </a:t>
            </a:r>
            <a:r>
              <a:rPr lang="en-GB" baseline="0" dirty="0" err="1"/>
              <a:t>inot</a:t>
            </a:r>
            <a:r>
              <a:rPr lang="en-GB" baseline="0" dirty="0"/>
              <a:t> it. This one is looking at AKI in children in a tertiary hospital in thinking about producing care bundles.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p:sp>
      <p:sp>
        <p:nvSpPr>
          <p:cNvPr id="114691" name="Notes Placeholder 2"/>
          <p:cNvSpPr>
            <a:spLocks noGrp="1"/>
          </p:cNvSpPr>
          <p:nvPr>
            <p:ph type="body" idx="1"/>
          </p:nvPr>
        </p:nvSpPr>
        <p:spPr/>
        <p:txBody>
          <a:bodyPr/>
          <a:lstStyle/>
          <a:p>
            <a:r>
              <a:rPr lang="en-GB" altLang="en-US" dirty="0"/>
              <a:t>This is where you talk about what support is on offer locally</a:t>
            </a:r>
            <a:r>
              <a:rPr lang="en-GB" altLang="en-US" baseline="0" dirty="0"/>
              <a:t> for QIPs e.g. Quality improvement/transformation </a:t>
            </a:r>
            <a:r>
              <a:rPr lang="en-GB" altLang="en-US" baseline="0" dirty="0" err="1"/>
              <a:t>depratment</a:t>
            </a:r>
            <a:r>
              <a:rPr lang="en-GB" altLang="en-US" baseline="0" dirty="0"/>
              <a:t>, any IT resources, tools  or contact details. If any local support or quality improvement forums exists.</a:t>
            </a:r>
          </a:p>
          <a:p>
            <a:r>
              <a:rPr lang="en-GB" altLang="en-US" baseline="0" dirty="0"/>
              <a:t>The trainees need to know:</a:t>
            </a:r>
          </a:p>
          <a:p>
            <a:pPr marL="228600" indent="-228600">
              <a:buAutoNum type="arabicParenR"/>
            </a:pPr>
            <a:r>
              <a:rPr lang="en-GB" altLang="en-US" baseline="0" dirty="0"/>
              <a:t>If they are expected to register their projects and if so how</a:t>
            </a:r>
          </a:p>
          <a:p>
            <a:pPr marL="228600" indent="-228600">
              <a:buAutoNum type="arabicParenR"/>
            </a:pPr>
            <a:r>
              <a:rPr lang="en-GB" altLang="en-US" baseline="0" dirty="0"/>
              <a:t>If they need a named supervisor and if there are any restrictions on who it can be</a:t>
            </a:r>
          </a:p>
          <a:p>
            <a:pPr marL="228600" indent="-228600">
              <a:buAutoNum type="arabicParenR"/>
            </a:pPr>
            <a:r>
              <a:rPr lang="en-GB" altLang="en-US" baseline="0" dirty="0"/>
              <a:t>If there is a database of projects available to see what others have done</a:t>
            </a:r>
          </a:p>
          <a:p>
            <a:pPr marL="228600" indent="-228600">
              <a:buAutoNum type="arabicParenR"/>
            </a:pPr>
            <a:r>
              <a:rPr lang="en-GB" altLang="en-US" baseline="0" dirty="0"/>
              <a:t>If there is a pool of ideas if they are stuck but keen to be involved or could they do a lessons learned based on a incident/</a:t>
            </a:r>
            <a:r>
              <a:rPr lang="en-GB" altLang="en-US" baseline="0" dirty="0" err="1"/>
              <a:t>datix</a:t>
            </a:r>
            <a:endParaRPr lang="en-GB" altLang="en-US" baseline="0" dirty="0"/>
          </a:p>
          <a:p>
            <a:pPr marL="228600" indent="-228600">
              <a:buAutoNum type="arabicParenR"/>
            </a:pPr>
            <a:endParaRPr lang="en-GB" altLang="en-US" baseline="0" dirty="0"/>
          </a:p>
          <a:p>
            <a:pPr marL="228600" indent="-228600">
              <a:buNone/>
            </a:pPr>
            <a:r>
              <a:rPr lang="en-GB" altLang="en-US" baseline="0" dirty="0"/>
              <a:t>This is now the point where there should be at least 45mins for them in small groups 5-6 ideally each with a facilitator to discuss the idea they have brought with them or encourage them to think of something that frustrates and annoys them or even a non-work related thing like losing weight, decreasing journey time to work. They then need to work through the problem using one of the tools to try and set an aim, discuss potential measures and how they could start a project.</a:t>
            </a:r>
          </a:p>
          <a:p>
            <a:pPr marL="228600" indent="-228600">
              <a:buNone/>
            </a:pPr>
            <a:r>
              <a:rPr lang="en-GB" altLang="en-US" baseline="0" dirty="0"/>
              <a:t>This section is essential for ensuring they feel they have permission and support to start a QIP in the trust. </a:t>
            </a:r>
          </a:p>
          <a:p>
            <a:pPr marL="228600" indent="-228600">
              <a:buAutoNum type="arabicParenR"/>
            </a:pPr>
            <a:endParaRPr lang="en-GB"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p:txBody>
          <a:bodyPr/>
          <a:lstStyle/>
          <a:p>
            <a:r>
              <a:rPr lang="en-GB" altLang="en-US" dirty="0"/>
              <a:t>Then a wrap up and the end to remind them that</a:t>
            </a:r>
            <a:r>
              <a:rPr lang="en-GB" altLang="en-US" baseline="0" dirty="0"/>
              <a:t> there is homework to do before the next half day, </a:t>
            </a:r>
            <a:r>
              <a:rPr lang="en-GB" altLang="en-US" baseline="0" dirty="0" err="1"/>
              <a:t>ie</a:t>
            </a:r>
            <a:r>
              <a:rPr lang="en-GB" altLang="en-US" baseline="0" dirty="0"/>
              <a:t> work on the projects we have just been discussing and next time we will help them take the next steps...</a:t>
            </a:r>
            <a:endParaRPr lang="en-GB"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p:txBody>
          <a:bodyPr/>
          <a:lstStyle/>
          <a:p>
            <a:r>
              <a:rPr lang="en-GB" altLang="en-US" dirty="0"/>
              <a:t>Then</a:t>
            </a:r>
            <a:r>
              <a:rPr lang="en-GB" altLang="en-US" baseline="0" dirty="0"/>
              <a:t> bring them back to our original aim and goals for the session and close.</a:t>
            </a:r>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p:txBody>
          <a:bodyPr/>
          <a:lstStyle/>
          <a:p>
            <a:pPr eaLnBrk="1" hangingPunct="1">
              <a:spcBef>
                <a:spcPct val="0"/>
              </a:spcBef>
            </a:pPr>
            <a:r>
              <a:rPr lang="en-US" altLang="en-US">
                <a:solidFill>
                  <a:srgbClr val="000000"/>
                </a:solidFill>
              </a:rPr>
              <a:t>So what had happended, what ahd gone wrong. How had the system let Nadia and her daughter down? </a:t>
            </a:r>
          </a:p>
          <a:p>
            <a:pPr eaLnBrk="1" hangingPunct="1">
              <a:spcBef>
                <a:spcPct val="0"/>
              </a:spcBef>
            </a:pPr>
            <a:r>
              <a:rPr lang="en-US" altLang="en-US">
                <a:solidFill>
                  <a:srgbClr val="000000"/>
                </a:solidFill>
              </a:rPr>
              <a:t>The Swiss Cheese Model likens human systems to multiple slices of swiss cheese stacked side by side and the risk of a threat becoming a reality is mitigated by these different layers of defense in our system. However are systems arent perfect and sometimes the holes all line up, like in our story and we get the bad outcome. (for reference: The model was originally propounded by Dabte Orlandella and James T Reason at University of Manchester aka cumulative acte effect.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23555" name="Notes Placeholder 2"/>
          <p:cNvSpPr>
            <a:spLocks noGrp="1"/>
          </p:cNvSpPr>
          <p:nvPr>
            <p:ph type="body" idx="1"/>
          </p:nvPr>
        </p:nvSpPr>
        <p:spPr/>
        <p:txBody>
          <a:bodyPr/>
          <a:lstStyle/>
          <a:p>
            <a:pPr>
              <a:defRPr/>
            </a:pPr>
            <a:r>
              <a:rPr lang="en-GB" altLang="en-US" dirty="0"/>
              <a:t>This will need changing if you chose a different story to tell.</a:t>
            </a:r>
          </a:p>
          <a:p>
            <a:pPr>
              <a:defRPr/>
            </a:pPr>
            <a:r>
              <a:rPr lang="en-GB" altLang="en-US" dirty="0"/>
              <a:t>If not;</a:t>
            </a:r>
          </a:p>
          <a:p>
            <a:pPr marL="457200" indent="-457200">
              <a:buFontTx/>
              <a:buAutoNum type="arabicParenR"/>
              <a:defRPr/>
            </a:pPr>
            <a:r>
              <a:rPr lang="en-GB" altLang="en-US" dirty="0"/>
              <a:t>Nadia had not been given a plan of if and when she should seek medical review. It would often be within 48hrs if not in labour and suspected waters broken and would have been flagged up for early review. The information was not handed over locally – this is a common everyday labour ward will see women out of area as 9months is along time to stay in one place and people move about. No coherent easy way to communicate between different trust in region let alone outside. </a:t>
            </a:r>
          </a:p>
          <a:p>
            <a:pPr marL="457200" indent="-457200">
              <a:buFontTx/>
              <a:buAutoNum type="arabicParenR"/>
              <a:defRPr/>
            </a:pPr>
            <a:r>
              <a:rPr lang="en-GB" altLang="en-US" dirty="0"/>
              <a:t>Nadia is not medical so didn’t </a:t>
            </a:r>
            <a:r>
              <a:rPr lang="en-GB" altLang="en-US" dirty="0" err="1"/>
              <a:t>reaslie</a:t>
            </a:r>
            <a:r>
              <a:rPr lang="en-GB" altLang="en-US" dirty="0"/>
              <a:t> she was a Prolonged Rupture of Membranes (PROM) as not aware this is what had happened in London and not in her hand held notes as they hadn’t been with her. This would have changed her care in labour. She would have been come high risk, had more monitoring and maybe delivered earlier.</a:t>
            </a:r>
          </a:p>
          <a:p>
            <a:pPr marL="457200" indent="-457200">
              <a:buFontTx/>
              <a:buAutoNum type="arabicParenR"/>
              <a:defRPr/>
            </a:pPr>
            <a:r>
              <a:rPr lang="en-GB" altLang="en-US" dirty="0"/>
              <a:t>The swab taken in London grew Group B Strep, this is a tricky bug as to a paediatrician it means baby death, it kills devastatingly quickly. But lots of women are colonised with it without consequence but it would have meant with the additional risk factor of PROM Nadia would have had antibiotics in labour and we would have been more concerned about that low grade fever.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p:txBody>
          <a:bodyPr/>
          <a:lstStyle/>
          <a:p>
            <a:r>
              <a:rPr lang="en-GB" altLang="en-US"/>
              <a:t>Now I want you all to just take a minute and think how would you feel...as Nadia?  As her family or as one of the doctor’s involved in her care.</a:t>
            </a:r>
          </a:p>
          <a:p>
            <a:r>
              <a:rPr lang="en-GB" altLang="en-US"/>
              <a:t>Try to get some reflection from the group.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p:txBody>
          <a:bodyPr/>
          <a:lstStyle/>
          <a:p>
            <a:r>
              <a:rPr lang="en-GB"/>
              <a:t>And this is why we need to talk about how organisations improve themselves and how we change the complex systems in which we work.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endParaRPr lang="en-GB"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r>
              <a:rPr lang="en-GB"/>
              <a:t>HEE across Yorkshire and Humber 2016 ©</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94B4258-0E29-4F81-B7D1-2133FAF074B1}"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pic>
        <p:nvPicPr>
          <p:cNvPr id="2" name="image1.jpg" descr="Orange 2 Cover background.jpg"/>
          <p:cNvPicPr>
            <a:picLocks noChangeAspect="1" noChangeArrowheads="1"/>
          </p:cNvPicPr>
          <p:nvPr/>
        </p:nvPicPr>
        <p:blipFill>
          <a:blip r:embed="rId2"/>
          <a:srcRect/>
          <a:stretch>
            <a:fillRect/>
          </a:stretch>
        </p:blipFill>
        <p:spPr bwMode="auto">
          <a:xfrm>
            <a:off x="0" y="0"/>
            <a:ext cx="9144000" cy="6858000"/>
          </a:xfrm>
          <a:prstGeom prst="rect">
            <a:avLst/>
          </a:prstGeom>
          <a:noFill/>
          <a:ln w="12700">
            <a:noFill/>
            <a:miter lim="400000"/>
            <a:headEnd/>
            <a:tailEnd/>
          </a:ln>
        </p:spPr>
      </p:pic>
      <p:pic>
        <p:nvPicPr>
          <p:cNvPr id="3" name="image2.png" descr="Logo"/>
          <p:cNvPicPr>
            <a:picLocks noChangeAspect="1" noChangeArrowheads="1"/>
          </p:cNvPicPr>
          <p:nvPr/>
        </p:nvPicPr>
        <p:blipFill>
          <a:blip r:embed="rId3"/>
          <a:srcRect/>
          <a:stretch>
            <a:fillRect/>
          </a:stretch>
        </p:blipFill>
        <p:spPr bwMode="auto">
          <a:xfrm>
            <a:off x="6804025" y="5561013"/>
            <a:ext cx="2160588" cy="1130300"/>
          </a:xfrm>
          <a:prstGeom prst="rect">
            <a:avLst/>
          </a:prstGeom>
          <a:noFill/>
          <a:ln w="12700">
            <a:noFill/>
            <a:miter lim="400000"/>
            <a:headEnd/>
            <a:tailEnd/>
          </a:ln>
        </p:spPr>
      </p:pic>
      <p:pic>
        <p:nvPicPr>
          <p:cNvPr id="4" name="image3.png" descr="Full bracket Dark Pink.eps"/>
          <p:cNvPicPr>
            <a:picLocks noChangeAspect="1" noChangeArrowheads="1"/>
          </p:cNvPicPr>
          <p:nvPr/>
        </p:nvPicPr>
        <p:blipFill>
          <a:blip r:embed="rId4"/>
          <a:srcRect/>
          <a:stretch>
            <a:fillRect/>
          </a:stretch>
        </p:blipFill>
        <p:spPr bwMode="auto">
          <a:xfrm>
            <a:off x="6553200" y="1905000"/>
            <a:ext cx="846138" cy="2894013"/>
          </a:xfrm>
          <a:prstGeom prst="rect">
            <a:avLst/>
          </a:prstGeom>
          <a:noFill/>
          <a:ln w="12700">
            <a:noFill/>
            <a:miter lim="400000"/>
            <a:headEnd/>
            <a:tailEnd/>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 Two Content">
    <p:spTree>
      <p:nvGrpSpPr>
        <p:cNvPr id="1" name=""/>
        <p:cNvGrpSpPr/>
        <p:nvPr/>
      </p:nvGrpSpPr>
      <p:grpSpPr>
        <a:xfrm>
          <a:off x="0" y="0"/>
          <a:ext cx="0" cy="0"/>
          <a:chOff x="0" y="0"/>
          <a:chExt cx="0" cy="0"/>
        </a:xfrm>
      </p:grpSpPr>
      <p:sp>
        <p:nvSpPr>
          <p:cNvPr id="29" name="Shape 29"/>
          <p:cNvSpPr>
            <a:spLocks noGrp="1"/>
          </p:cNvSpPr>
          <p:nvPr>
            <p:ph type="title"/>
          </p:nvPr>
        </p:nvSpPr>
        <p:spPr>
          <a:xfrm>
            <a:off x="762000" y="1143000"/>
            <a:ext cx="7926388" cy="990600"/>
          </a:xfrm>
          <a:prstGeom prst="rect">
            <a:avLst/>
          </a:prstGeom>
        </p:spPr>
        <p:txBody>
          <a:bodyPr/>
          <a:lstStyle/>
          <a:p>
            <a:pPr lvl="0"/>
            <a:r>
              <a:t>Title Text</a:t>
            </a:r>
          </a:p>
        </p:txBody>
      </p:sp>
      <p:sp>
        <p:nvSpPr>
          <p:cNvPr id="30" name="Shape 30"/>
          <p:cNvSpPr>
            <a:spLocks noGrp="1"/>
          </p:cNvSpPr>
          <p:nvPr>
            <p:ph type="body" idx="1"/>
          </p:nvPr>
        </p:nvSpPr>
        <p:spPr>
          <a:xfrm>
            <a:off x="762000" y="2133600"/>
            <a:ext cx="3886200" cy="4724400"/>
          </a:xfrm>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Section Header">
    <p:spTree>
      <p:nvGrpSpPr>
        <p:cNvPr id="1" name=""/>
        <p:cNvGrpSpPr/>
        <p:nvPr/>
      </p:nvGrpSpPr>
      <p:grpSpPr>
        <a:xfrm>
          <a:off x="0" y="0"/>
          <a:ext cx="0" cy="0"/>
          <a:chOff x="0" y="0"/>
          <a:chExt cx="0" cy="0"/>
        </a:xfrm>
      </p:grpSpPr>
      <p:sp>
        <p:nvSpPr>
          <p:cNvPr id="27" name="Shape 27"/>
          <p:cNvSpPr>
            <a:spLocks noGrp="1"/>
          </p:cNvSpPr>
          <p:nvPr>
            <p:ph type="title"/>
          </p:nvPr>
        </p:nvSpPr>
        <p:spPr>
          <a:xfrm>
            <a:off x="722312" y="1219200"/>
            <a:ext cx="7772401" cy="1143000"/>
          </a:xfrm>
          <a:prstGeom prst="rect">
            <a:avLst/>
          </a:prstGeom>
        </p:spPr>
        <p:txBody>
          <a:bodyPr/>
          <a:lstStyle>
            <a:lvl1pPr>
              <a:defRPr>
                <a:latin typeface="Frutiga"/>
                <a:ea typeface="Frutiga"/>
                <a:cs typeface="Frutiga"/>
                <a:sym typeface="Frutiga"/>
              </a:defRPr>
            </a:lvl1pPr>
          </a:lstStyle>
          <a:p>
            <a:pPr lvl="0"/>
            <a: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r>
              <a:rPr lang="en-GB"/>
              <a:t>HEE across Yorkshire and Humber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1FB34A2-3649-440A-A5E5-EB63F7327D0A}"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926388" cy="990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762000" y="2133600"/>
            <a:ext cx="38862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r>
              <a:rPr lang="en-GB"/>
              <a:t>HEE across Yorkshire and Humber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D39B5A9-E55B-433E-8B9C-CEF46349A9F7}"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 id="2147483675" r:id="rId7"/>
    <p:sldLayoutId id="2147483676" r:id="rId8"/>
    <p:sldLayoutId id="2147483677" r:id="rId9"/>
    <p:sldLayoutId id="2147483678" r:id="rId10"/>
    <p:sldLayoutId id="21474836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http/::www.zib.de:merzky:privat:Pics:pooh.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marshmallowchallenge.com/Welcome.html"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62593"/>
            <a:ext cx="9144000" cy="3695606"/>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549817"/>
            <a:ext cx="2159566" cy="646331"/>
          </a:xfrm>
          <a:prstGeom prst="rect">
            <a:avLst/>
          </a:prstGeom>
          <a:noFill/>
        </p:spPr>
        <p:txBody>
          <a:bodyPr wrap="none" rtlCol="0">
            <a:spAutoFit/>
          </a:bodyPr>
          <a:lstStyle/>
          <a:p>
            <a:r>
              <a:rPr lang="en-GB" sz="3600" b="1" dirty="0">
                <a:solidFill>
                  <a:srgbClr val="A00054"/>
                </a:solidFill>
              </a:rPr>
              <a:t>IQI Day 1</a:t>
            </a:r>
          </a:p>
        </p:txBody>
      </p:sp>
      <p:sp>
        <p:nvSpPr>
          <p:cNvPr id="8" name="TextBox 7"/>
          <p:cNvSpPr txBox="1"/>
          <p:nvPr/>
        </p:nvSpPr>
        <p:spPr>
          <a:xfrm>
            <a:off x="566650" y="1324456"/>
            <a:ext cx="4613442" cy="1384995"/>
          </a:xfrm>
          <a:prstGeom prst="rect">
            <a:avLst/>
          </a:prstGeom>
          <a:noFill/>
        </p:spPr>
        <p:txBody>
          <a:bodyPr wrap="square" rtlCol="0">
            <a:spAutoFit/>
          </a:bodyPr>
          <a:lstStyle/>
          <a:p>
            <a:r>
              <a:rPr lang="en-GB" sz="2800" b="1" dirty="0">
                <a:solidFill>
                  <a:srgbClr val="003893"/>
                </a:solidFill>
              </a:rPr>
              <a:t>Health education England across Yorkshire &amp; Humber</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ctrTitle"/>
          </p:nvPr>
        </p:nvSpPr>
        <p:spPr>
          <a:xfrm>
            <a:off x="615950" y="1922463"/>
            <a:ext cx="8086725" cy="1001712"/>
          </a:xfrm>
        </p:spPr>
        <p:txBody>
          <a:bodyPr/>
          <a:lstStyle/>
          <a:p>
            <a:pPr>
              <a:defRPr/>
            </a:pPr>
            <a:r>
              <a:rPr lang="en-GB" altLang="en-US" sz="4400" b="1" dirty="0">
                <a:solidFill>
                  <a:srgbClr val="A00054"/>
                </a:solidFill>
                <a:latin typeface="Calibri" panose="020F0502020204030204" pitchFamily="34" charset="0"/>
              </a:rPr>
              <a:t>Thought number 1</a:t>
            </a:r>
          </a:p>
        </p:txBody>
      </p:sp>
      <p:sp>
        <p:nvSpPr>
          <p:cNvPr id="13317" name="Subtitle 3"/>
          <p:cNvSpPr>
            <a:spLocks noGrp="1"/>
          </p:cNvSpPr>
          <p:nvPr>
            <p:ph type="subTitle" idx="1"/>
          </p:nvPr>
        </p:nvSpPr>
        <p:spPr>
          <a:xfrm>
            <a:off x="788988" y="3284538"/>
            <a:ext cx="7527925" cy="2127250"/>
          </a:xfrm>
        </p:spPr>
        <p:txBody>
          <a:bodyPr/>
          <a:lstStyle/>
          <a:p>
            <a:pPr>
              <a:defRPr/>
            </a:pPr>
            <a:r>
              <a:rPr lang="en-GB" altLang="en-US" sz="3600" dirty="0">
                <a:solidFill>
                  <a:srgbClr val="003893"/>
                </a:solidFill>
                <a:latin typeface="Calibri" panose="020F0502020204030204" pitchFamily="34" charset="0"/>
              </a:rPr>
              <a:t>Nobody goes to work </a:t>
            </a:r>
          </a:p>
          <a:p>
            <a:pPr>
              <a:defRPr/>
            </a:pPr>
            <a:r>
              <a:rPr lang="en-GB" altLang="en-US" sz="3600" dirty="0">
                <a:solidFill>
                  <a:srgbClr val="003893"/>
                </a:solidFill>
                <a:latin typeface="Calibri" panose="020F0502020204030204" pitchFamily="34" charset="0"/>
              </a:rPr>
              <a:t>to do ‘</a:t>
            </a:r>
            <a:r>
              <a:rPr lang="en-GB" altLang="ja-JP" sz="3600" dirty="0">
                <a:solidFill>
                  <a:srgbClr val="003893"/>
                </a:solidFill>
                <a:latin typeface="Calibri" panose="020F0502020204030204" pitchFamily="34" charset="0"/>
              </a:rPr>
              <a:t>a bad job</a:t>
            </a:r>
            <a:r>
              <a:rPr lang="en-GB" altLang="en-US" sz="3600" dirty="0">
                <a:solidFill>
                  <a:srgbClr val="003893"/>
                </a:solidFill>
                <a:latin typeface="Calibri" panose="020F0502020204030204" pitchFamily="34" charset="0"/>
              </a:rPr>
              <a:t>’</a:t>
            </a:r>
            <a:r>
              <a:rPr lang="en-GB" altLang="ja-JP" sz="3600" dirty="0">
                <a:solidFill>
                  <a:srgbClr val="003893"/>
                </a:solidFill>
                <a:latin typeface="Calibri" panose="020F0502020204030204" pitchFamily="34" charset="0"/>
              </a:rPr>
              <a:t>.</a:t>
            </a:r>
            <a:endParaRPr lang="en-GB" altLang="en-US" sz="3600" dirty="0">
              <a:solidFill>
                <a:srgbClr val="003893"/>
              </a:solidFill>
              <a:latin typeface="Calibri" panose="020F0502020204030204" pitchFamily="34" charset="0"/>
            </a:endParaRPr>
          </a:p>
        </p:txBody>
      </p:sp>
      <p:grpSp>
        <p:nvGrpSpPr>
          <p:cNvPr id="2" name="Group 11"/>
          <p:cNvGrpSpPr>
            <a:grpSpLocks/>
          </p:cNvGrpSpPr>
          <p:nvPr/>
        </p:nvGrpSpPr>
        <p:grpSpPr bwMode="auto">
          <a:xfrm>
            <a:off x="0" y="262532"/>
            <a:ext cx="4894263" cy="879475"/>
            <a:chOff x="2555776" y="729824"/>
            <a:chExt cx="4894271" cy="878779"/>
          </a:xfrm>
        </p:grpSpPr>
        <p:pic>
          <p:nvPicPr>
            <p:cNvPr id="17414"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17416"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17417"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01625" y="273050"/>
            <a:ext cx="4894263" cy="879475"/>
            <a:chOff x="2555776" y="729824"/>
            <a:chExt cx="4894271" cy="878779"/>
          </a:xfrm>
        </p:grpSpPr>
        <p:pic>
          <p:nvPicPr>
            <p:cNvPr id="18439"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18441"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18442"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4340" name="Title 1"/>
          <p:cNvSpPr>
            <a:spLocks noGrp="1"/>
          </p:cNvSpPr>
          <p:nvPr>
            <p:ph type="ctrTitle"/>
          </p:nvPr>
        </p:nvSpPr>
        <p:spPr>
          <a:xfrm>
            <a:off x="452438" y="1665288"/>
            <a:ext cx="8086725" cy="693737"/>
          </a:xfrm>
        </p:spPr>
        <p:txBody>
          <a:bodyPr/>
          <a:lstStyle/>
          <a:p>
            <a:pPr>
              <a:defRPr/>
            </a:pPr>
            <a:r>
              <a:rPr lang="en-GB" altLang="en-US" sz="4400" b="1" dirty="0">
                <a:solidFill>
                  <a:srgbClr val="A00054"/>
                </a:solidFill>
              </a:rPr>
              <a:t>Thought number 2 </a:t>
            </a:r>
          </a:p>
        </p:txBody>
      </p:sp>
      <p:sp>
        <p:nvSpPr>
          <p:cNvPr id="14" name="Subtitle 3"/>
          <p:cNvSpPr>
            <a:spLocks noGrp="1"/>
          </p:cNvSpPr>
          <p:nvPr>
            <p:ph type="subTitle" idx="1"/>
          </p:nvPr>
        </p:nvSpPr>
        <p:spPr>
          <a:xfrm>
            <a:off x="858838" y="2636838"/>
            <a:ext cx="5160962" cy="3240087"/>
          </a:xfrm>
        </p:spPr>
        <p:txBody>
          <a:bodyPr/>
          <a:lstStyle/>
          <a:p>
            <a:pPr algn="l">
              <a:defRPr/>
            </a:pPr>
            <a:r>
              <a:rPr lang="en-GB" altLang="en-US" sz="2800" dirty="0">
                <a:solidFill>
                  <a:schemeClr val="tx1"/>
                </a:solidFill>
              </a:rPr>
              <a:t>Form follows function</a:t>
            </a:r>
          </a:p>
          <a:p>
            <a:pPr>
              <a:defRPr/>
            </a:pPr>
            <a:endParaRPr lang="en-GB" altLang="en-US" sz="2800" dirty="0">
              <a:solidFill>
                <a:schemeClr val="tx1"/>
              </a:solidFill>
            </a:endParaRPr>
          </a:p>
          <a:p>
            <a:pPr algn="l">
              <a:defRPr/>
            </a:pPr>
            <a:r>
              <a:rPr lang="en-GB" altLang="en-US" sz="2800" dirty="0">
                <a:solidFill>
                  <a:schemeClr val="tx1"/>
                </a:solidFill>
              </a:rPr>
              <a:t>... but is this true in the NHS?</a:t>
            </a:r>
          </a:p>
          <a:p>
            <a:pPr>
              <a:defRPr/>
            </a:pPr>
            <a:endParaRPr lang="en-GB" altLang="en-US" sz="2800" dirty="0">
              <a:solidFill>
                <a:schemeClr val="tx1"/>
              </a:solidFill>
            </a:endParaRPr>
          </a:p>
        </p:txBody>
      </p:sp>
      <p:pic>
        <p:nvPicPr>
          <p:cNvPr id="15" name="Picture 2"/>
          <p:cNvPicPr>
            <a:picLocks noChangeAspect="1" noChangeArrowheads="1"/>
          </p:cNvPicPr>
          <p:nvPr/>
        </p:nvPicPr>
        <p:blipFill>
          <a:blip r:embed="rId5"/>
          <a:srcRect/>
          <a:stretch>
            <a:fillRect/>
          </a:stretch>
        </p:blipFill>
        <p:spPr bwMode="auto">
          <a:xfrm>
            <a:off x="6837363" y="2638425"/>
            <a:ext cx="1925637" cy="2887663"/>
          </a:xfrm>
          <a:prstGeom prst="rect">
            <a:avLst/>
          </a:prstGeom>
          <a:noFill/>
          <a:ln w="9525">
            <a:noFill/>
            <a:miter lim="800000"/>
            <a:headEnd/>
            <a:tailEnd/>
          </a:ln>
        </p:spPr>
      </p:pic>
      <p:sp>
        <p:nvSpPr>
          <p:cNvPr id="11"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 calcmode="lin" valueType="num">
                                      <p:cBhvr additive="base">
                                        <p:cTn id="1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ctrTitle"/>
          </p:nvPr>
        </p:nvSpPr>
        <p:spPr>
          <a:xfrm>
            <a:off x="561975" y="1854200"/>
            <a:ext cx="8086725" cy="1003300"/>
          </a:xfrm>
        </p:spPr>
        <p:txBody>
          <a:bodyPr/>
          <a:lstStyle/>
          <a:p>
            <a:pPr>
              <a:defRPr/>
            </a:pPr>
            <a:r>
              <a:rPr lang="en-GB" altLang="en-US" sz="4400" b="1" dirty="0">
                <a:solidFill>
                  <a:srgbClr val="A00054"/>
                </a:solidFill>
              </a:rPr>
              <a:t>Thought number 3</a:t>
            </a:r>
          </a:p>
        </p:txBody>
      </p:sp>
      <p:sp>
        <p:nvSpPr>
          <p:cNvPr id="10" name="Subtitle 3"/>
          <p:cNvSpPr>
            <a:spLocks noGrp="1"/>
          </p:cNvSpPr>
          <p:nvPr>
            <p:ph type="subTitle" idx="1"/>
          </p:nvPr>
        </p:nvSpPr>
        <p:spPr>
          <a:xfrm>
            <a:off x="808038" y="2836863"/>
            <a:ext cx="7888287" cy="2622550"/>
          </a:xfrm>
        </p:spPr>
        <p:txBody>
          <a:bodyPr>
            <a:noAutofit/>
          </a:bodyPr>
          <a:lstStyle/>
          <a:p>
            <a:pPr>
              <a:spcBef>
                <a:spcPct val="0"/>
              </a:spcBef>
              <a:defRPr/>
            </a:pPr>
            <a:r>
              <a:rPr lang="en-GB" altLang="en-US" sz="2800" i="1" dirty="0">
                <a:solidFill>
                  <a:srgbClr val="003893"/>
                </a:solidFill>
              </a:rPr>
              <a:t>“Every system is perfectly designed to achieve exactly the results it gets.”</a:t>
            </a:r>
            <a:endParaRPr lang="en-GB" altLang="ja-JP" sz="2800" dirty="0">
              <a:solidFill>
                <a:srgbClr val="003893"/>
              </a:solidFill>
            </a:endParaRPr>
          </a:p>
          <a:p>
            <a:pPr algn="r">
              <a:spcBef>
                <a:spcPct val="0"/>
              </a:spcBef>
              <a:defRPr/>
            </a:pPr>
            <a:r>
              <a:rPr lang="en-GB" altLang="en-US" sz="2000" dirty="0">
                <a:solidFill>
                  <a:srgbClr val="003893"/>
                </a:solidFill>
              </a:rPr>
              <a:t>Donald Berwick</a:t>
            </a:r>
          </a:p>
          <a:p>
            <a:pPr algn="r">
              <a:spcBef>
                <a:spcPct val="0"/>
              </a:spcBef>
              <a:defRPr/>
            </a:pPr>
            <a:endParaRPr lang="en-GB" altLang="en-US" sz="2800" dirty="0">
              <a:solidFill>
                <a:schemeClr val="tx1"/>
              </a:solidFill>
              <a:latin typeface="Century Gothic" panose="020B0502020202020204" pitchFamily="34" charset="0"/>
            </a:endParaRPr>
          </a:p>
          <a:p>
            <a:pPr>
              <a:spcBef>
                <a:spcPct val="0"/>
              </a:spcBef>
              <a:defRPr/>
            </a:pPr>
            <a:r>
              <a:rPr lang="en-GB" altLang="en-US" sz="2400" dirty="0">
                <a:solidFill>
                  <a:schemeClr val="tx1"/>
                </a:solidFill>
              </a:rPr>
              <a:t>So ... if you want </a:t>
            </a:r>
            <a:r>
              <a:rPr lang="en-GB" altLang="en-US" sz="2400" b="1" dirty="0">
                <a:solidFill>
                  <a:srgbClr val="A00054"/>
                </a:solidFill>
              </a:rPr>
              <a:t>different results </a:t>
            </a:r>
            <a:r>
              <a:rPr lang="en-GB" altLang="en-US" sz="2400" dirty="0">
                <a:solidFill>
                  <a:schemeClr val="tx1"/>
                </a:solidFill>
              </a:rPr>
              <a:t>you have to change</a:t>
            </a:r>
            <a:r>
              <a:rPr lang="en-GB" altLang="en-US" sz="2400" b="1" dirty="0">
                <a:solidFill>
                  <a:schemeClr val="tx1"/>
                </a:solidFill>
              </a:rPr>
              <a:t> </a:t>
            </a:r>
            <a:r>
              <a:rPr lang="en-GB" altLang="en-US" sz="2400" b="1" dirty="0">
                <a:solidFill>
                  <a:srgbClr val="A00054"/>
                </a:solidFill>
              </a:rPr>
              <a:t>the system</a:t>
            </a:r>
            <a:r>
              <a:rPr lang="en-GB" altLang="en-US" sz="2400" dirty="0">
                <a:solidFill>
                  <a:srgbClr val="A00054"/>
                </a:solidFill>
              </a:rPr>
              <a:t>.</a:t>
            </a:r>
          </a:p>
          <a:p>
            <a:pPr algn="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spcBef>
                <a:spcPct val="0"/>
              </a:spcBef>
              <a:defRPr/>
            </a:pPr>
            <a:endParaRPr lang="en-GB" altLang="en-US" sz="2800" dirty="0">
              <a:solidFill>
                <a:schemeClr val="tx1"/>
              </a:solidFill>
              <a:latin typeface="Century Gothic" panose="020B0502020202020204" pitchFamily="34" charset="0"/>
            </a:endParaRPr>
          </a:p>
          <a:p>
            <a:pPr>
              <a:defRPr/>
            </a:pPr>
            <a:endParaRPr lang="en-GB" altLang="en-US" sz="2800" dirty="0">
              <a:solidFill>
                <a:schemeClr val="tx1"/>
              </a:solidFill>
              <a:latin typeface="Century Gothic" panose="020B0502020202020204" pitchFamily="34" charset="0"/>
            </a:endParaRPr>
          </a:p>
        </p:txBody>
      </p:sp>
      <p:grpSp>
        <p:nvGrpSpPr>
          <p:cNvPr id="2" name="Group 11"/>
          <p:cNvGrpSpPr>
            <a:grpSpLocks/>
          </p:cNvGrpSpPr>
          <p:nvPr/>
        </p:nvGrpSpPr>
        <p:grpSpPr bwMode="auto">
          <a:xfrm>
            <a:off x="282575" y="254000"/>
            <a:ext cx="4894263" cy="879475"/>
            <a:chOff x="2555776" y="729824"/>
            <a:chExt cx="4894271" cy="878779"/>
          </a:xfrm>
        </p:grpSpPr>
        <p:pic>
          <p:nvPicPr>
            <p:cNvPr id="19462"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19464"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19465"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1"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additive="base">
                                        <p:cTn id="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ctrTitle"/>
          </p:nvPr>
        </p:nvSpPr>
        <p:spPr>
          <a:xfrm>
            <a:off x="588963" y="1852613"/>
            <a:ext cx="8086725" cy="712787"/>
          </a:xfrm>
        </p:spPr>
        <p:txBody>
          <a:bodyPr/>
          <a:lstStyle/>
          <a:p>
            <a:pPr>
              <a:defRPr/>
            </a:pPr>
            <a:r>
              <a:rPr lang="en-GB" altLang="en-US" sz="4400" b="1" dirty="0">
                <a:solidFill>
                  <a:srgbClr val="A00054"/>
                </a:solidFill>
              </a:rPr>
              <a:t>Thought number 4</a:t>
            </a:r>
          </a:p>
        </p:txBody>
      </p:sp>
      <p:sp>
        <p:nvSpPr>
          <p:cNvPr id="17413" name="Subtitle 3"/>
          <p:cNvSpPr>
            <a:spLocks noGrp="1"/>
          </p:cNvSpPr>
          <p:nvPr>
            <p:ph type="subTitle" idx="1"/>
          </p:nvPr>
        </p:nvSpPr>
        <p:spPr>
          <a:xfrm>
            <a:off x="387350" y="3068638"/>
            <a:ext cx="8785225" cy="936625"/>
          </a:xfrm>
        </p:spPr>
        <p:txBody>
          <a:bodyPr/>
          <a:lstStyle/>
          <a:p>
            <a:pPr>
              <a:defRPr/>
            </a:pPr>
            <a:r>
              <a:rPr lang="en-GB" altLang="en-US" sz="3600" dirty="0">
                <a:solidFill>
                  <a:srgbClr val="003893"/>
                </a:solidFill>
              </a:rPr>
              <a:t>Not all ‘change’ = ‘improvement’</a:t>
            </a:r>
          </a:p>
          <a:p>
            <a:pPr>
              <a:defRPr/>
            </a:pPr>
            <a:endParaRPr lang="en-GB" altLang="en-US" sz="3600" dirty="0">
              <a:solidFill>
                <a:schemeClr val="tx1"/>
              </a:solidFill>
              <a:latin typeface="Calibri" panose="020F0502020204030204" pitchFamily="34" charset="0"/>
            </a:endParaRPr>
          </a:p>
        </p:txBody>
      </p:sp>
      <p:grpSp>
        <p:nvGrpSpPr>
          <p:cNvPr id="2" name="Group 11"/>
          <p:cNvGrpSpPr>
            <a:grpSpLocks/>
          </p:cNvGrpSpPr>
          <p:nvPr/>
        </p:nvGrpSpPr>
        <p:grpSpPr bwMode="auto">
          <a:xfrm>
            <a:off x="320675" y="273050"/>
            <a:ext cx="4894263" cy="879475"/>
            <a:chOff x="2555776" y="729824"/>
            <a:chExt cx="4894271" cy="878779"/>
          </a:xfrm>
        </p:grpSpPr>
        <p:pic>
          <p:nvPicPr>
            <p:cNvPr id="20486"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20488"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0489"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ctrTitle"/>
          </p:nvPr>
        </p:nvSpPr>
        <p:spPr>
          <a:xfrm>
            <a:off x="452438" y="1520825"/>
            <a:ext cx="8086725" cy="655638"/>
          </a:xfrm>
        </p:spPr>
        <p:txBody>
          <a:bodyPr/>
          <a:lstStyle/>
          <a:p>
            <a:pPr>
              <a:defRPr/>
            </a:pPr>
            <a:r>
              <a:rPr lang="en-GB" altLang="en-US" sz="4400" b="0" dirty="0">
                <a:solidFill>
                  <a:srgbClr val="A00054"/>
                </a:solidFill>
              </a:rPr>
              <a:t>Thought number 5</a:t>
            </a:r>
          </a:p>
        </p:txBody>
      </p:sp>
      <p:sp>
        <p:nvSpPr>
          <p:cNvPr id="18437" name="Subtitle 3"/>
          <p:cNvSpPr>
            <a:spLocks noGrp="1"/>
          </p:cNvSpPr>
          <p:nvPr>
            <p:ph type="subTitle" idx="1"/>
          </p:nvPr>
        </p:nvSpPr>
        <p:spPr>
          <a:xfrm>
            <a:off x="723900" y="2492375"/>
            <a:ext cx="8312150" cy="3744913"/>
          </a:xfrm>
        </p:spPr>
        <p:txBody>
          <a:bodyPr/>
          <a:lstStyle/>
          <a:p>
            <a:pPr algn="l">
              <a:defRPr/>
            </a:pPr>
            <a:r>
              <a:rPr lang="en-GB" altLang="en-US" sz="2800" dirty="0">
                <a:solidFill>
                  <a:schemeClr val="tx1"/>
                </a:solidFill>
                <a:latin typeface="Calibri" panose="020F0502020204030204" pitchFamily="34" charset="0"/>
              </a:rPr>
              <a:t>How do we know when things are changing? </a:t>
            </a:r>
          </a:p>
          <a:p>
            <a:pPr algn="l">
              <a:defRPr/>
            </a:pPr>
            <a:r>
              <a:rPr lang="en-GB" altLang="en-US" sz="2800" dirty="0">
                <a:solidFill>
                  <a:schemeClr val="tx1"/>
                </a:solidFill>
                <a:latin typeface="Calibri" panose="020F0502020204030204" pitchFamily="34" charset="0"/>
              </a:rPr>
              <a:t> We use </a:t>
            </a:r>
            <a:r>
              <a:rPr lang="en-GB" altLang="en-US" sz="2800" dirty="0">
                <a:solidFill>
                  <a:srgbClr val="003893"/>
                </a:solidFill>
              </a:rPr>
              <a:t>objective measures: </a:t>
            </a:r>
          </a:p>
          <a:p>
            <a:pPr algn="l">
              <a:defRPr/>
            </a:pPr>
            <a:endParaRPr lang="en-GB" altLang="en-US" sz="2800" dirty="0">
              <a:solidFill>
                <a:schemeClr val="tx1"/>
              </a:solidFill>
              <a:latin typeface="Calibri" panose="020F0502020204030204" pitchFamily="34" charset="0"/>
            </a:endParaRPr>
          </a:p>
          <a:p>
            <a:pPr algn="l">
              <a:defRPr/>
            </a:pPr>
            <a:r>
              <a:rPr lang="en-GB" altLang="en-US" sz="2800" dirty="0">
                <a:solidFill>
                  <a:schemeClr val="tx1"/>
                </a:solidFill>
                <a:latin typeface="Calibri" panose="020F0502020204030204" pitchFamily="34" charset="0"/>
              </a:rPr>
              <a:t>For example</a:t>
            </a:r>
          </a:p>
        </p:txBody>
      </p:sp>
      <p:grpSp>
        <p:nvGrpSpPr>
          <p:cNvPr id="2" name="Group 11"/>
          <p:cNvGrpSpPr>
            <a:grpSpLocks/>
          </p:cNvGrpSpPr>
          <p:nvPr/>
        </p:nvGrpSpPr>
        <p:grpSpPr bwMode="auto">
          <a:xfrm>
            <a:off x="263525" y="273050"/>
            <a:ext cx="4894263" cy="879475"/>
            <a:chOff x="2555776" y="729824"/>
            <a:chExt cx="4894271" cy="878779"/>
          </a:xfrm>
        </p:grpSpPr>
        <p:pic>
          <p:nvPicPr>
            <p:cNvPr id="21513"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21515"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1516"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4"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pic>
        <p:nvPicPr>
          <p:cNvPr id="1026" name="Picture 2"/>
          <p:cNvPicPr>
            <a:picLocks noChangeAspect="1" noChangeArrowheads="1"/>
          </p:cNvPicPr>
          <p:nvPr/>
        </p:nvPicPr>
        <p:blipFill>
          <a:blip r:embed="rId5"/>
          <a:srcRect/>
          <a:stretch>
            <a:fillRect/>
          </a:stretch>
        </p:blipFill>
        <p:spPr bwMode="auto">
          <a:xfrm>
            <a:off x="5238750" y="3643314"/>
            <a:ext cx="2940049" cy="2205036"/>
          </a:xfrm>
          <a:prstGeom prst="rect">
            <a:avLst/>
          </a:prstGeom>
          <a:noFill/>
          <a:ln w="9525">
            <a:no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ctrTitle"/>
          </p:nvPr>
        </p:nvSpPr>
        <p:spPr>
          <a:xfrm>
            <a:off x="473075" y="1089025"/>
            <a:ext cx="8086725" cy="647700"/>
          </a:xfrm>
        </p:spPr>
        <p:txBody>
          <a:bodyPr/>
          <a:lstStyle/>
          <a:p>
            <a:pPr>
              <a:defRPr/>
            </a:pPr>
            <a:r>
              <a:rPr lang="en-GB" altLang="en-US" sz="3600" b="1" dirty="0">
                <a:solidFill>
                  <a:srgbClr val="A00054"/>
                </a:solidFill>
              </a:rPr>
              <a:t>In Summary</a:t>
            </a:r>
          </a:p>
        </p:txBody>
      </p:sp>
      <p:sp>
        <p:nvSpPr>
          <p:cNvPr id="10" name="Subtitle 3"/>
          <p:cNvSpPr>
            <a:spLocks noGrp="1"/>
          </p:cNvSpPr>
          <p:nvPr>
            <p:ph type="subTitle" idx="1"/>
          </p:nvPr>
        </p:nvSpPr>
        <p:spPr>
          <a:xfrm>
            <a:off x="846138" y="1870075"/>
            <a:ext cx="8162925" cy="5346700"/>
          </a:xfrm>
        </p:spPr>
        <p:txBody>
          <a:bodyPr/>
          <a:lstStyle/>
          <a:p>
            <a:pPr marL="514350" indent="-514350" algn="l">
              <a:buFont typeface="Calibri" panose="020F0502020204030204" pitchFamily="34" charset="0"/>
              <a:buAutoNum type="arabicPeriod"/>
              <a:defRPr/>
            </a:pPr>
            <a:r>
              <a:rPr lang="en-GB" altLang="en-US" sz="2400" dirty="0">
                <a:solidFill>
                  <a:schemeClr val="tx1"/>
                </a:solidFill>
              </a:rPr>
              <a:t>BAD systems not people</a:t>
            </a:r>
          </a:p>
          <a:p>
            <a:pPr marL="514350" indent="-514350" algn="l">
              <a:buFont typeface="Calibri" panose="020F0502020204030204" pitchFamily="34" charset="0"/>
              <a:buAutoNum type="arabicPeriod"/>
              <a:defRPr/>
            </a:pPr>
            <a:endParaRPr lang="en-GB" altLang="en-US" sz="800" dirty="0">
              <a:solidFill>
                <a:schemeClr val="tx1"/>
              </a:solidFill>
            </a:endParaRPr>
          </a:p>
          <a:p>
            <a:pPr marL="514350" indent="-514350" algn="l">
              <a:buFont typeface="Calibri" panose="020F0502020204030204" pitchFamily="34" charset="0"/>
              <a:buAutoNum type="arabicPeriod"/>
              <a:defRPr/>
            </a:pPr>
            <a:r>
              <a:rPr lang="en-GB" altLang="en-US" sz="2400" dirty="0">
                <a:solidFill>
                  <a:schemeClr val="tx1"/>
                </a:solidFill>
              </a:rPr>
              <a:t>The NHS has evolved incrementally  - so it’s no-one’s ‘fault’ if systems don’t work well</a:t>
            </a:r>
          </a:p>
          <a:p>
            <a:pPr marL="514350" indent="-514350" algn="l">
              <a:buFont typeface="Calibri" panose="020F0502020204030204" pitchFamily="34" charset="0"/>
              <a:buAutoNum type="arabicPeriod"/>
              <a:defRPr/>
            </a:pPr>
            <a:endParaRPr lang="en-GB" altLang="en-US" sz="800" dirty="0">
              <a:solidFill>
                <a:schemeClr val="tx1"/>
              </a:solidFill>
            </a:endParaRPr>
          </a:p>
          <a:p>
            <a:pPr marL="514350" indent="-514350" algn="l">
              <a:buFont typeface="Calibri" panose="020F0502020204030204" pitchFamily="34" charset="0"/>
              <a:buAutoNum type="arabicPeriod"/>
              <a:defRPr/>
            </a:pPr>
            <a:r>
              <a:rPr lang="en-GB" altLang="en-US" sz="2400" dirty="0">
                <a:solidFill>
                  <a:schemeClr val="tx1"/>
                </a:solidFill>
              </a:rPr>
              <a:t>Need to change system if we want to make the system better</a:t>
            </a:r>
          </a:p>
          <a:p>
            <a:pPr marL="514350" indent="-514350" algn="l">
              <a:buFont typeface="Calibri" panose="020F0502020204030204" pitchFamily="34" charset="0"/>
              <a:buAutoNum type="arabicPeriod"/>
              <a:defRPr/>
            </a:pPr>
            <a:endParaRPr lang="en-GB" altLang="en-US" sz="800" dirty="0">
              <a:solidFill>
                <a:schemeClr val="tx1"/>
              </a:solidFill>
            </a:endParaRPr>
          </a:p>
          <a:p>
            <a:pPr marL="514350" indent="-514350" algn="l">
              <a:buFont typeface="Calibri" panose="020F0502020204030204" pitchFamily="34" charset="0"/>
              <a:buAutoNum type="arabicPeriod"/>
              <a:defRPr/>
            </a:pPr>
            <a:r>
              <a:rPr lang="en-GB" altLang="en-US" sz="2400" dirty="0">
                <a:solidFill>
                  <a:schemeClr val="tx1"/>
                </a:solidFill>
              </a:rPr>
              <a:t>We don’t always recognise the difference between ‘change’ and ‘improvement’</a:t>
            </a:r>
          </a:p>
          <a:p>
            <a:pPr marL="971550" lvl="1" indent="-514350" algn="l">
              <a:buFont typeface="Arial" pitchFamily="34" charset="0"/>
              <a:buChar char="•"/>
              <a:defRPr/>
            </a:pPr>
            <a:r>
              <a:rPr lang="en-GB" altLang="en-US" sz="2400" dirty="0">
                <a:solidFill>
                  <a:schemeClr val="tx1"/>
                </a:solidFill>
              </a:rPr>
              <a:t>objective ways to measure impact of change</a:t>
            </a:r>
          </a:p>
          <a:p>
            <a:pPr marL="971550" lvl="1" indent="-514350" algn="l">
              <a:buFont typeface="Arial" pitchFamily="34" charset="0"/>
              <a:buChar char="•"/>
              <a:defRPr/>
            </a:pPr>
            <a:r>
              <a:rPr lang="en-GB" altLang="en-US" sz="2400" dirty="0">
                <a:solidFill>
                  <a:schemeClr val="tx1"/>
                </a:solidFill>
              </a:rPr>
              <a:t>Test our changes before we implement</a:t>
            </a:r>
          </a:p>
          <a:p>
            <a:pPr marL="514350" indent="-514350" algn="l">
              <a:defRPr/>
            </a:pPr>
            <a:endParaRPr lang="en-GB" altLang="en-US" sz="2200" dirty="0">
              <a:solidFill>
                <a:schemeClr val="tx1"/>
              </a:solidFill>
              <a:latin typeface="Calibri" panose="020F0502020204030204" pitchFamily="34" charset="0"/>
            </a:endParaRPr>
          </a:p>
        </p:txBody>
      </p:sp>
      <p:grpSp>
        <p:nvGrpSpPr>
          <p:cNvPr id="2" name="Group 11"/>
          <p:cNvGrpSpPr>
            <a:grpSpLocks/>
          </p:cNvGrpSpPr>
          <p:nvPr/>
        </p:nvGrpSpPr>
        <p:grpSpPr bwMode="auto">
          <a:xfrm>
            <a:off x="168275" y="169863"/>
            <a:ext cx="4894263" cy="879475"/>
            <a:chOff x="2555776" y="729824"/>
            <a:chExt cx="4894271" cy="878779"/>
          </a:xfrm>
        </p:grpSpPr>
        <p:pic>
          <p:nvPicPr>
            <p:cNvPr id="22534"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22536"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2537"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1"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 calcmode="lin" valueType="num">
                                      <p:cBhvr additive="base">
                                        <p:cTn id="2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4287838" y="2211388"/>
            <a:ext cx="4651375" cy="4094162"/>
          </a:xfrm>
          <a:prstGeom prst="rect">
            <a:avLst/>
          </a:prstGeom>
          <a:noFill/>
          <a:ln w="9525">
            <a:noFill/>
            <a:miter lim="800000"/>
            <a:headEnd/>
            <a:tailEnd/>
          </a:ln>
        </p:spPr>
        <p:txBody>
          <a:bodyPr>
            <a:spAutoFit/>
          </a:bodyPr>
          <a:lstStyle/>
          <a:p>
            <a:r>
              <a:rPr lang="en-GB" altLang="en-US" sz="2000" dirty="0">
                <a:ea typeface="MS PGothic"/>
                <a:cs typeface="MS PGothic"/>
              </a:rPr>
              <a:t>“</a:t>
            </a:r>
            <a:r>
              <a:rPr lang="en-GB" altLang="ja-JP" sz="2000" dirty="0">
                <a:ea typeface="MS PGothic"/>
                <a:cs typeface="MS PGothic"/>
              </a:rPr>
              <a:t>Here is Edward Bear, coming downstairs now, bump, bump, bump on the back of his head, behind Christopher Robin. </a:t>
            </a:r>
          </a:p>
          <a:p>
            <a:endParaRPr lang="en-GB" altLang="en-US" sz="2000" dirty="0">
              <a:ea typeface="MS PGothic"/>
              <a:cs typeface="MS PGothic"/>
            </a:endParaRPr>
          </a:p>
          <a:p>
            <a:r>
              <a:rPr lang="en-GB" altLang="en-US" sz="2000" dirty="0">
                <a:ea typeface="MS PGothic"/>
                <a:cs typeface="MS PGothic"/>
              </a:rPr>
              <a:t>It is, as far as he knows, the only way of coming downstairs, but sometimes he feels that there really is another way, if only he could stop bumping for a moment and think of it”. </a:t>
            </a:r>
          </a:p>
          <a:p>
            <a:endParaRPr lang="en-GB" altLang="en-US" sz="2000" dirty="0">
              <a:ea typeface="MS PGothic"/>
              <a:cs typeface="MS PGothic"/>
            </a:endParaRPr>
          </a:p>
          <a:p>
            <a:pPr algn="r"/>
            <a:r>
              <a:rPr lang="en-GB" altLang="en-US" sz="2000" b="1" dirty="0">
                <a:ea typeface="MS PGothic"/>
                <a:cs typeface="MS PGothic"/>
              </a:rPr>
              <a:t> AA Milne – </a:t>
            </a:r>
            <a:r>
              <a:rPr lang="en-GB" altLang="en-US" sz="2000" b="1" dirty="0" err="1">
                <a:ea typeface="MS PGothic"/>
                <a:cs typeface="MS PGothic"/>
              </a:rPr>
              <a:t>Winnie</a:t>
            </a:r>
            <a:r>
              <a:rPr lang="en-GB" altLang="en-US" sz="2000" b="1" dirty="0">
                <a:ea typeface="MS PGothic"/>
                <a:cs typeface="MS PGothic"/>
              </a:rPr>
              <a:t> the Pooh</a:t>
            </a:r>
          </a:p>
          <a:p>
            <a:r>
              <a:rPr lang="en-GB" altLang="en-US" sz="2000" dirty="0">
                <a:ea typeface="MS PGothic"/>
                <a:cs typeface="MS PGothic"/>
              </a:rPr>
              <a:t> </a:t>
            </a:r>
          </a:p>
          <a:p>
            <a:pPr algn="ctr"/>
            <a:endParaRPr lang="en-GB" altLang="en-US" sz="2000" dirty="0">
              <a:ea typeface="MS PGothic"/>
              <a:cs typeface="MS PGothic"/>
            </a:endParaRPr>
          </a:p>
        </p:txBody>
      </p:sp>
      <p:pic>
        <p:nvPicPr>
          <p:cNvPr id="23555" name="Picture 7" descr="http://www.zib.de/merzky/privat/Pics/pooh.jpg"/>
          <p:cNvPicPr>
            <a:picLocks noChangeAspect="1" noChangeArrowheads="1"/>
          </p:cNvPicPr>
          <p:nvPr/>
        </p:nvPicPr>
        <p:blipFill>
          <a:blip r:embed="rId3" r:link="rId4"/>
          <a:srcRect/>
          <a:stretch>
            <a:fillRect/>
          </a:stretch>
        </p:blipFill>
        <p:spPr bwMode="auto">
          <a:xfrm>
            <a:off x="755650" y="1893888"/>
            <a:ext cx="2990850" cy="3838575"/>
          </a:xfrm>
          <a:prstGeom prst="rect">
            <a:avLst/>
          </a:prstGeom>
          <a:noFill/>
          <a:ln w="9525">
            <a:noFill/>
            <a:miter lim="800000"/>
            <a:headEnd/>
            <a:tailEnd/>
          </a:ln>
        </p:spPr>
      </p:pic>
      <p:grpSp>
        <p:nvGrpSpPr>
          <p:cNvPr id="2" name="Group 11"/>
          <p:cNvGrpSpPr>
            <a:grpSpLocks/>
          </p:cNvGrpSpPr>
          <p:nvPr/>
        </p:nvGrpSpPr>
        <p:grpSpPr bwMode="auto">
          <a:xfrm>
            <a:off x="282575" y="254000"/>
            <a:ext cx="4894263" cy="879475"/>
            <a:chOff x="2555776" y="729824"/>
            <a:chExt cx="4894271" cy="878779"/>
          </a:xfrm>
        </p:grpSpPr>
        <p:pic>
          <p:nvPicPr>
            <p:cNvPr id="23558" name="Picture 12"/>
            <p:cNvPicPr>
              <a:picLocks noChangeAspect="1" noChangeArrowheads="1"/>
            </p:cNvPicPr>
            <p:nvPr/>
          </p:nvPicPr>
          <p:blipFill>
            <a:blip r:embed="rId5"/>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23560"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3561" name="Picture 15"/>
              <p:cNvPicPr>
                <a:picLocks noChangeAspect="1"/>
              </p:cNvPicPr>
              <p:nvPr/>
            </p:nvPicPr>
            <p:blipFill>
              <a:blip r:embed="rId6"/>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4213" y="2214563"/>
            <a:ext cx="8229600" cy="1792287"/>
          </a:xfrm>
        </p:spPr>
        <p:txBody>
          <a:bodyPr/>
          <a:lstStyle/>
          <a:p>
            <a:pPr>
              <a:defRPr/>
            </a:pPr>
            <a:r>
              <a:rPr lang="en-GB" altLang="en-US" sz="3600" b="1" dirty="0">
                <a:solidFill>
                  <a:srgbClr val="A00054"/>
                </a:solidFill>
              </a:rPr>
              <a:t>What do we mean</a:t>
            </a:r>
            <a:br>
              <a:rPr lang="en-GB" altLang="en-US" sz="3600" b="1" dirty="0">
                <a:solidFill>
                  <a:srgbClr val="A00054"/>
                </a:solidFill>
              </a:rPr>
            </a:br>
            <a:r>
              <a:rPr lang="en-GB" altLang="en-US" sz="3600" b="1" dirty="0">
                <a:solidFill>
                  <a:srgbClr val="A00054"/>
                </a:solidFill>
              </a:rPr>
              <a:t> by quality in health care?</a:t>
            </a:r>
          </a:p>
        </p:txBody>
      </p:sp>
      <p:sp>
        <p:nvSpPr>
          <p:cNvPr id="9"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7645" y="665716"/>
          <a:ext cx="9144000" cy="5915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1"/>
          <p:cNvGrpSpPr>
            <a:grpSpLocks/>
          </p:cNvGrpSpPr>
          <p:nvPr/>
        </p:nvGrpSpPr>
        <p:grpSpPr bwMode="auto">
          <a:xfrm>
            <a:off x="149225" y="111125"/>
            <a:ext cx="3948113" cy="879475"/>
            <a:chOff x="2555776" y="729824"/>
            <a:chExt cx="4894271" cy="878779"/>
          </a:xfrm>
        </p:grpSpPr>
        <p:pic>
          <p:nvPicPr>
            <p:cNvPr id="25610" name="Picture 12"/>
            <p:cNvPicPr>
              <a:picLocks noChangeAspect="1" noChangeArrowheads="1"/>
            </p:cNvPicPr>
            <p:nvPr/>
          </p:nvPicPr>
          <p:blipFill>
            <a:blip r:embed="rId8"/>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25612"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5613" name="Picture 15"/>
              <p:cNvPicPr>
                <a:picLocks noChangeAspect="1"/>
              </p:cNvPicPr>
              <p:nvPr/>
            </p:nvPicPr>
            <p:blipFill>
              <a:blip r:embed="rId9"/>
              <a:srcRect/>
              <a:stretch>
                <a:fillRect/>
              </a:stretch>
            </p:blipFill>
            <p:spPr bwMode="auto">
              <a:xfrm>
                <a:off x="2555776" y="729824"/>
                <a:ext cx="2843790" cy="710185"/>
              </a:xfrm>
              <a:prstGeom prst="rect">
                <a:avLst/>
              </a:prstGeom>
              <a:noFill/>
              <a:ln w="9525">
                <a:noFill/>
                <a:miter lim="800000"/>
                <a:headEnd/>
                <a:tailEnd/>
              </a:ln>
            </p:spPr>
          </p:pic>
        </p:grpSp>
      </p:grpSp>
      <p:sp>
        <p:nvSpPr>
          <p:cNvPr id="8" name="TextBox 7"/>
          <p:cNvSpPr txBox="1"/>
          <p:nvPr/>
        </p:nvSpPr>
        <p:spPr>
          <a:xfrm>
            <a:off x="4056063" y="5951538"/>
            <a:ext cx="2378075" cy="369887"/>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No needless deaths</a:t>
            </a:r>
          </a:p>
        </p:txBody>
      </p:sp>
      <p:sp>
        <p:nvSpPr>
          <p:cNvPr id="11" name="TextBox 10"/>
          <p:cNvSpPr txBox="1"/>
          <p:nvPr/>
        </p:nvSpPr>
        <p:spPr>
          <a:xfrm>
            <a:off x="6983413" y="4719638"/>
            <a:ext cx="1479550" cy="646112"/>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No unwanted waiting</a:t>
            </a:r>
          </a:p>
        </p:txBody>
      </p:sp>
      <p:sp>
        <p:nvSpPr>
          <p:cNvPr id="12" name="TextBox 11"/>
          <p:cNvSpPr txBox="1"/>
          <p:nvPr/>
        </p:nvSpPr>
        <p:spPr>
          <a:xfrm>
            <a:off x="4173538" y="1196975"/>
            <a:ext cx="1744662" cy="646113"/>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No needless pain or suffering</a:t>
            </a:r>
          </a:p>
        </p:txBody>
      </p:sp>
      <p:sp>
        <p:nvSpPr>
          <p:cNvPr id="13" name="TextBox 12"/>
          <p:cNvSpPr txBox="1"/>
          <p:nvPr/>
        </p:nvSpPr>
        <p:spPr>
          <a:xfrm>
            <a:off x="1755775" y="4995863"/>
            <a:ext cx="1147763" cy="369887"/>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No waste</a:t>
            </a:r>
          </a:p>
        </p:txBody>
      </p:sp>
      <p:sp>
        <p:nvSpPr>
          <p:cNvPr id="14" name="TextBox 13"/>
          <p:cNvSpPr txBox="1"/>
          <p:nvPr/>
        </p:nvSpPr>
        <p:spPr>
          <a:xfrm>
            <a:off x="2520950" y="2378075"/>
            <a:ext cx="765175" cy="368300"/>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For all</a:t>
            </a:r>
          </a:p>
        </p:txBody>
      </p:sp>
      <p:sp>
        <p:nvSpPr>
          <p:cNvPr id="15" name="TextBox 14"/>
          <p:cNvSpPr txBox="1"/>
          <p:nvPr/>
        </p:nvSpPr>
        <p:spPr>
          <a:xfrm>
            <a:off x="6434138" y="2700338"/>
            <a:ext cx="2393950" cy="646112"/>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No helplessness in those served or serving</a:t>
            </a:r>
          </a:p>
        </p:txBody>
      </p:sp>
      <p:sp>
        <p:nvSpPr>
          <p:cNvPr id="16"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288174"/>
            <a:ext cx="7839075" cy="3720662"/>
          </a:xfrm>
        </p:spPr>
        <p:txBody>
          <a:bodyPr/>
          <a:lstStyle/>
          <a:p>
            <a:pPr>
              <a:buNone/>
            </a:pPr>
            <a:r>
              <a:rPr lang="en-GB" sz="2800" b="1" dirty="0">
                <a:solidFill>
                  <a:srgbClr val="003893"/>
                </a:solidFill>
              </a:rPr>
              <a:t>System:</a:t>
            </a:r>
          </a:p>
          <a:p>
            <a:pPr>
              <a:buNone/>
            </a:pPr>
            <a:r>
              <a:rPr lang="en-GB" dirty="0"/>
              <a:t>A collection or processes organised around a purpose</a:t>
            </a:r>
          </a:p>
          <a:p>
            <a:pPr>
              <a:buNone/>
            </a:pPr>
            <a:endParaRPr lang="en-GB" dirty="0"/>
          </a:p>
          <a:p>
            <a:pPr>
              <a:buNone/>
            </a:pPr>
            <a:r>
              <a:rPr lang="en-GB" sz="2800" b="1" dirty="0">
                <a:solidFill>
                  <a:srgbClr val="003893"/>
                </a:solidFill>
              </a:rPr>
              <a:t>Process: </a:t>
            </a:r>
          </a:p>
          <a:p>
            <a:pPr>
              <a:buNone/>
            </a:pPr>
            <a:r>
              <a:rPr lang="en-GB" dirty="0"/>
              <a:t>A series of work activities that transform inputs to </a:t>
            </a:r>
          </a:p>
          <a:p>
            <a:pPr>
              <a:buNone/>
            </a:pPr>
            <a:r>
              <a:rPr lang="en-GB" dirty="0"/>
              <a:t>Outputs for the benefit of someone</a:t>
            </a:r>
          </a:p>
          <a:p>
            <a:pPr>
              <a:buNone/>
            </a:pPr>
            <a:endParaRPr lang="en-GB" dirty="0"/>
          </a:p>
          <a:p>
            <a:pPr>
              <a:buNone/>
            </a:pPr>
            <a:r>
              <a:rPr lang="en-GB" dirty="0"/>
              <a:t>The systems we work in are inherently complex </a:t>
            </a:r>
          </a:p>
          <a:p>
            <a:pPr>
              <a:buNone/>
            </a:pPr>
            <a:endParaRPr lang="en-GB" sz="1000" dirty="0"/>
          </a:p>
          <a:p>
            <a:pPr>
              <a:buNone/>
            </a:pPr>
            <a:r>
              <a:rPr lang="en-GB" dirty="0"/>
              <a:t>	</a:t>
            </a:r>
            <a:r>
              <a:rPr lang="en-GB" dirty="0">
                <a:solidFill>
                  <a:srgbClr val="003893"/>
                </a:solidFill>
              </a:rPr>
              <a:t>*BUT</a:t>
            </a:r>
            <a:r>
              <a:rPr lang="en-GB" dirty="0"/>
              <a:t> when things go wrong we often focus on who to blame </a:t>
            </a:r>
            <a:r>
              <a:rPr lang="en-GB" dirty="0">
                <a:latin typeface="Calibri"/>
              </a:rPr>
              <a:t>→ </a:t>
            </a:r>
            <a:r>
              <a:rPr lang="en-GB" dirty="0"/>
              <a:t>remove the bad apple</a:t>
            </a:r>
          </a:p>
        </p:txBody>
      </p:sp>
      <p:sp>
        <p:nvSpPr>
          <p:cNvPr id="4" name="Title 3"/>
          <p:cNvSpPr>
            <a:spLocks noGrp="1"/>
          </p:cNvSpPr>
          <p:nvPr>
            <p:ph type="ctrTitle"/>
          </p:nvPr>
        </p:nvSpPr>
        <p:spPr>
          <a:xfrm>
            <a:off x="457200" y="473076"/>
            <a:ext cx="7772400" cy="679449"/>
          </a:xfrm>
        </p:spPr>
        <p:txBody>
          <a:bodyPr/>
          <a:lstStyle/>
          <a:p>
            <a:r>
              <a:rPr lang="en-GB" dirty="0"/>
              <a:t>Systems &amp; Processes</a:t>
            </a:r>
          </a:p>
        </p:txBody>
      </p:sp>
      <p:sp>
        <p:nvSpPr>
          <p:cNvPr id="5"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ctrTitle" idx="4294967295"/>
          </p:nvPr>
        </p:nvSpPr>
        <p:spPr>
          <a:xfrm>
            <a:off x="857250" y="2898775"/>
            <a:ext cx="7772400" cy="679450"/>
          </a:xfrm>
          <a:prstGeom prst="rect">
            <a:avLst/>
          </a:prstGeom>
        </p:spPr>
        <p:txBody>
          <a:bodyPr/>
          <a:lstStyle/>
          <a:p>
            <a:pPr eaLnBrk="1" fontAlgn="auto" hangingPunct="1">
              <a:spcBef>
                <a:spcPts val="0"/>
              </a:spcBef>
              <a:spcAft>
                <a:spcPts val="0"/>
              </a:spcAft>
              <a:defRPr sz="1800" b="0">
                <a:solidFill>
                  <a:srgbClr val="000000"/>
                </a:solidFill>
                <a:uFillTx/>
              </a:defRPr>
            </a:pPr>
            <a:r>
              <a:rPr lang="en-GB" sz="5600" b="1" dirty="0">
                <a:solidFill>
                  <a:srgbClr val="A00054"/>
                </a:solidFill>
                <a:uFillTx/>
              </a:rPr>
              <a:t>Welcome</a:t>
            </a:r>
            <a:endParaRPr sz="5600" b="1" dirty="0">
              <a:solidFill>
                <a:srgbClr val="A00054"/>
              </a:solidFill>
              <a:uFillTx/>
            </a:endParaRPr>
          </a:p>
        </p:txBody>
      </p:sp>
      <p:sp>
        <p:nvSpPr>
          <p:cNvPr id="7" name="Footer Placeholder 16"/>
          <p:cNvSpPr txBox="1">
            <a:spLocks/>
          </p:cNvSpPr>
          <p:nvPr/>
        </p:nvSpPr>
        <p:spPr>
          <a:xfrm>
            <a:off x="87645" y="6492875"/>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73075" y="2676525"/>
            <a:ext cx="8229600" cy="1052513"/>
          </a:xfrm>
        </p:spPr>
        <p:txBody>
          <a:bodyPr/>
          <a:lstStyle/>
          <a:p>
            <a:pPr>
              <a:defRPr/>
            </a:pPr>
            <a:r>
              <a:rPr lang="en-GB" altLang="en-US" sz="3600" b="1" dirty="0">
                <a:solidFill>
                  <a:srgbClr val="A00054"/>
                </a:solidFill>
              </a:rPr>
              <a:t>What is quality improvement?</a:t>
            </a:r>
          </a:p>
        </p:txBody>
      </p:sp>
      <p:sp>
        <p:nvSpPr>
          <p:cNvPr id="9"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2020888"/>
            <a:ext cx="8229600" cy="3719512"/>
          </a:xfrm>
        </p:spPr>
        <p:txBody>
          <a:bodyPr/>
          <a:lstStyle/>
          <a:p>
            <a:pPr algn="ctr">
              <a:buFont typeface="Arial" pitchFamily="34" charset="0"/>
              <a:buNone/>
              <a:defRPr/>
            </a:pPr>
            <a:r>
              <a:rPr lang="en-GB" altLang="en-US" sz="2800" dirty="0">
                <a:latin typeface="Calibri" panose="020F0502020204030204" pitchFamily="34" charset="0"/>
              </a:rPr>
              <a:t>“QI is an organised system to continually improve processes, outcomes, and service, regardless of prior excellence, in order to be the best we can be." </a:t>
            </a:r>
          </a:p>
          <a:p>
            <a:pPr algn="ctr">
              <a:buFont typeface="Arial" pitchFamily="34" charset="0"/>
              <a:buNone/>
              <a:defRPr/>
            </a:pPr>
            <a:endParaRPr lang="en-GB" altLang="en-US" sz="2800" dirty="0">
              <a:latin typeface="Calibri" panose="020F0502020204030204" pitchFamily="34" charset="0"/>
            </a:endParaRPr>
          </a:p>
          <a:p>
            <a:pPr algn="ctr">
              <a:buFont typeface="Arial" pitchFamily="34" charset="0"/>
              <a:buNone/>
              <a:defRPr/>
            </a:pPr>
            <a:r>
              <a:rPr lang="en-GB" altLang="en-US" sz="2800" dirty="0">
                <a:latin typeface="Calibri" panose="020F0502020204030204" pitchFamily="34" charset="0"/>
              </a:rPr>
              <a:t>– Brent C. James</a:t>
            </a:r>
            <a:br>
              <a:rPr lang="en-GB" altLang="en-US" dirty="0"/>
            </a:br>
            <a:endParaRPr lang="en-GB" altLang="en-US" dirty="0"/>
          </a:p>
        </p:txBody>
      </p:sp>
      <p:pic>
        <p:nvPicPr>
          <p:cNvPr id="27651" name="Picture 3" descr="brent.bmp"/>
          <p:cNvPicPr>
            <a:picLocks noChangeAspect="1"/>
          </p:cNvPicPr>
          <p:nvPr/>
        </p:nvPicPr>
        <p:blipFill>
          <a:blip r:embed="rId3"/>
          <a:srcRect/>
          <a:stretch>
            <a:fillRect/>
          </a:stretch>
        </p:blipFill>
        <p:spPr bwMode="auto">
          <a:xfrm>
            <a:off x="6562725" y="3621088"/>
            <a:ext cx="1981200" cy="1981200"/>
          </a:xfrm>
          <a:prstGeom prst="rect">
            <a:avLst/>
          </a:prstGeom>
          <a:noFill/>
          <a:ln w="9525">
            <a:noFill/>
            <a:miter lim="800000"/>
            <a:headEnd/>
            <a:tailEnd/>
          </a:ln>
        </p:spPr>
      </p:pic>
      <p:grpSp>
        <p:nvGrpSpPr>
          <p:cNvPr id="2" name="Group 11"/>
          <p:cNvGrpSpPr>
            <a:grpSpLocks/>
          </p:cNvGrpSpPr>
          <p:nvPr/>
        </p:nvGrpSpPr>
        <p:grpSpPr bwMode="auto">
          <a:xfrm>
            <a:off x="187325" y="158750"/>
            <a:ext cx="4894263" cy="879475"/>
            <a:chOff x="2555776" y="729824"/>
            <a:chExt cx="4894271" cy="878779"/>
          </a:xfrm>
        </p:grpSpPr>
        <p:pic>
          <p:nvPicPr>
            <p:cNvPr id="27654" name="Picture 12"/>
            <p:cNvPicPr>
              <a:picLocks noChangeAspect="1" noChangeArrowheads="1"/>
            </p:cNvPicPr>
            <p:nvPr/>
          </p:nvPicPr>
          <p:blipFill>
            <a:blip r:embed="rId4"/>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27656"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7657" name="Picture 15"/>
              <p:cNvPicPr>
                <a:picLocks noChangeAspect="1"/>
              </p:cNvPicPr>
              <p:nvPr/>
            </p:nvPicPr>
            <p:blipFill>
              <a:blip r:embed="rId5"/>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0" y="1495425"/>
            <a:ext cx="8382000" cy="768350"/>
          </a:xfrm>
        </p:spPr>
        <p:txBody>
          <a:bodyPr/>
          <a:lstStyle/>
          <a:p>
            <a:pPr algn="l">
              <a:defRPr/>
            </a:pPr>
            <a:r>
              <a:rPr lang="en-GB" altLang="en-US" sz="4400" b="1" dirty="0">
                <a:solidFill>
                  <a:srgbClr val="A00054"/>
                </a:solidFill>
              </a:rPr>
              <a:t> What does it REALLY mean?</a:t>
            </a:r>
          </a:p>
        </p:txBody>
      </p:sp>
      <p:sp>
        <p:nvSpPr>
          <p:cNvPr id="3" name="Content Placeholder 2"/>
          <p:cNvSpPr>
            <a:spLocks noGrp="1"/>
          </p:cNvSpPr>
          <p:nvPr>
            <p:ph idx="1"/>
          </p:nvPr>
        </p:nvSpPr>
        <p:spPr>
          <a:xfrm>
            <a:off x="762000" y="2647950"/>
            <a:ext cx="7926388" cy="2701925"/>
          </a:xfrm>
        </p:spPr>
        <p:txBody>
          <a:bodyPr>
            <a:normAutofit fontScale="77500" lnSpcReduction="20000"/>
          </a:bodyPr>
          <a:lstStyle/>
          <a:p>
            <a:pPr>
              <a:lnSpc>
                <a:spcPct val="90000"/>
              </a:lnSpc>
              <a:defRPr/>
            </a:pPr>
            <a:endParaRPr lang="en-GB" dirty="0"/>
          </a:p>
          <a:p>
            <a:pPr>
              <a:lnSpc>
                <a:spcPct val="90000"/>
              </a:lnSpc>
              <a:defRPr/>
            </a:pPr>
            <a:r>
              <a:rPr lang="en-GB" sz="2800" dirty="0"/>
              <a:t>An attempt to improve an aspect of the system we work in</a:t>
            </a:r>
          </a:p>
          <a:p>
            <a:pPr>
              <a:lnSpc>
                <a:spcPct val="90000"/>
              </a:lnSpc>
              <a:defRPr/>
            </a:pPr>
            <a:endParaRPr lang="en-GB" sz="2600" dirty="0">
              <a:latin typeface="Calibri" panose="020F0502020204030204" pitchFamily="34" charset="0"/>
            </a:endParaRPr>
          </a:p>
          <a:p>
            <a:pPr>
              <a:lnSpc>
                <a:spcPct val="90000"/>
              </a:lnSpc>
              <a:defRPr/>
            </a:pPr>
            <a:r>
              <a:rPr lang="en-GB" sz="3100" dirty="0"/>
              <a:t>Any attempt – the smaller the better</a:t>
            </a:r>
          </a:p>
          <a:p>
            <a:pPr>
              <a:lnSpc>
                <a:spcPct val="90000"/>
              </a:lnSpc>
              <a:defRPr/>
            </a:pPr>
            <a:endParaRPr lang="en-GB" sz="3100" dirty="0"/>
          </a:p>
          <a:p>
            <a:pPr>
              <a:lnSpc>
                <a:spcPct val="90000"/>
              </a:lnSpc>
              <a:defRPr/>
            </a:pPr>
            <a:r>
              <a:rPr lang="en-GB" sz="3100" dirty="0"/>
              <a:t>Any aspect – clinical or non-clinical</a:t>
            </a:r>
          </a:p>
          <a:p>
            <a:pPr>
              <a:lnSpc>
                <a:spcPct val="90000"/>
              </a:lnSpc>
              <a:defRPr/>
            </a:pPr>
            <a:endParaRPr lang="en-GB" sz="2600" dirty="0">
              <a:latin typeface="Calibri" panose="020F0502020204030204" pitchFamily="34" charset="0"/>
            </a:endParaRPr>
          </a:p>
          <a:p>
            <a:pPr>
              <a:lnSpc>
                <a:spcPct val="90000"/>
              </a:lnSpc>
              <a:defRPr/>
            </a:pPr>
            <a:r>
              <a:rPr lang="en-GB" sz="3100" dirty="0"/>
              <a:t>Anybody can do it (everybody should do it)</a:t>
            </a:r>
          </a:p>
          <a:p>
            <a:pPr>
              <a:buFont typeface="Arial" pitchFamily="34" charset="0"/>
              <a:buNone/>
              <a:defRPr/>
            </a:pPr>
            <a:endParaRPr lang="en-GB" dirty="0"/>
          </a:p>
        </p:txBody>
      </p:sp>
      <p:grpSp>
        <p:nvGrpSpPr>
          <p:cNvPr id="2" name="Group 11"/>
          <p:cNvGrpSpPr>
            <a:grpSpLocks/>
          </p:cNvGrpSpPr>
          <p:nvPr/>
        </p:nvGrpSpPr>
        <p:grpSpPr bwMode="auto">
          <a:xfrm>
            <a:off x="187325" y="158750"/>
            <a:ext cx="4894263" cy="879475"/>
            <a:chOff x="2555776" y="729824"/>
            <a:chExt cx="4894271" cy="878779"/>
          </a:xfrm>
        </p:grpSpPr>
        <p:pic>
          <p:nvPicPr>
            <p:cNvPr id="28678"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28680"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8681"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158876"/>
            <a:ext cx="7772400" cy="679449"/>
          </a:xfrm>
        </p:spPr>
        <p:txBody>
          <a:bodyPr/>
          <a:lstStyle/>
          <a:p>
            <a:r>
              <a:rPr lang="en-GB" dirty="0"/>
              <a:t>Continuous improvement</a:t>
            </a:r>
          </a:p>
        </p:txBody>
      </p:sp>
      <p:pic>
        <p:nvPicPr>
          <p:cNvPr id="8" name="Picture 7"/>
          <p:cNvPicPr>
            <a:picLocks noChangeAspect="1"/>
          </p:cNvPicPr>
          <p:nvPr/>
        </p:nvPicPr>
        <p:blipFill>
          <a:blip r:embed="rId3"/>
          <a:stretch>
            <a:fillRect/>
          </a:stretch>
        </p:blipFill>
        <p:spPr>
          <a:xfrm>
            <a:off x="685800" y="2024062"/>
            <a:ext cx="7289800" cy="3897809"/>
          </a:xfrm>
          <a:prstGeom prst="rect">
            <a:avLst/>
          </a:prstGeom>
        </p:spPr>
      </p:pic>
      <p:grpSp>
        <p:nvGrpSpPr>
          <p:cNvPr id="9" name="Group 11"/>
          <p:cNvGrpSpPr>
            <a:grpSpLocks/>
          </p:cNvGrpSpPr>
          <p:nvPr/>
        </p:nvGrpSpPr>
        <p:grpSpPr bwMode="auto">
          <a:xfrm>
            <a:off x="168275" y="158750"/>
            <a:ext cx="4894263" cy="879475"/>
            <a:chOff x="2555776" y="729824"/>
            <a:chExt cx="4894271" cy="878779"/>
          </a:xfrm>
        </p:grpSpPr>
        <p:pic>
          <p:nvPicPr>
            <p:cNvPr id="10" name="Picture 12"/>
            <p:cNvPicPr>
              <a:picLocks noChangeAspect="1" noChangeArrowheads="1"/>
            </p:cNvPicPr>
            <p:nvPr/>
          </p:nvPicPr>
          <p:blipFill>
            <a:blip r:embed="rId4"/>
            <a:srcRect/>
            <a:stretch>
              <a:fillRect/>
            </a:stretch>
          </p:blipFill>
          <p:spPr bwMode="auto">
            <a:xfrm>
              <a:off x="5256148" y="1283977"/>
              <a:ext cx="312063" cy="312063"/>
            </a:xfrm>
            <a:prstGeom prst="rect">
              <a:avLst/>
            </a:prstGeom>
            <a:noFill/>
            <a:ln w="9525">
              <a:noFill/>
              <a:miter lim="800000"/>
              <a:headEnd/>
              <a:tailEnd/>
            </a:ln>
          </p:spPr>
        </p:pic>
        <p:grpSp>
          <p:nvGrpSpPr>
            <p:cNvPr id="11" name="Group 13"/>
            <p:cNvGrpSpPr>
              <a:grpSpLocks/>
            </p:cNvGrpSpPr>
            <p:nvPr/>
          </p:nvGrpSpPr>
          <p:grpSpPr bwMode="auto">
            <a:xfrm>
              <a:off x="2555776" y="729824"/>
              <a:ext cx="4894271" cy="878779"/>
              <a:chOff x="2555776" y="729824"/>
              <a:chExt cx="4894271" cy="878779"/>
            </a:xfrm>
          </p:grpSpPr>
          <p:sp>
            <p:nvSpPr>
              <p:cNvPr id="12"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13" name="Picture 15"/>
              <p:cNvPicPr>
                <a:picLocks noChangeAspect="1"/>
              </p:cNvPicPr>
              <p:nvPr/>
            </p:nvPicPr>
            <p:blipFill>
              <a:blip r:embed="rId5"/>
              <a:srcRect/>
              <a:stretch>
                <a:fillRect/>
              </a:stretch>
            </p:blipFill>
            <p:spPr bwMode="auto">
              <a:xfrm>
                <a:off x="2555776" y="729824"/>
                <a:ext cx="2843790" cy="710185"/>
              </a:xfrm>
              <a:prstGeom prst="rect">
                <a:avLst/>
              </a:prstGeom>
              <a:noFill/>
              <a:ln w="9525">
                <a:noFill/>
                <a:miter lim="800000"/>
                <a:headEnd/>
                <a:tailEnd/>
              </a:ln>
            </p:spPr>
          </p:pic>
        </p:grpSp>
      </p:grpSp>
      <p:sp>
        <p:nvSpPr>
          <p:cNvPr id="14"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79838" y="4813300"/>
            <a:ext cx="2057400" cy="914400"/>
            <a:chOff x="2256" y="3072"/>
            <a:chExt cx="1296" cy="576"/>
          </a:xfrm>
        </p:grpSpPr>
        <p:sp>
          <p:nvSpPr>
            <p:cNvPr id="29713" name="Line 3"/>
            <p:cNvSpPr>
              <a:spLocks noChangeShapeType="1"/>
            </p:cNvSpPr>
            <p:nvPr/>
          </p:nvSpPr>
          <p:spPr bwMode="auto">
            <a:xfrm>
              <a:off x="2256" y="3120"/>
              <a:ext cx="624" cy="144"/>
            </a:xfrm>
            <a:prstGeom prst="line">
              <a:avLst/>
            </a:prstGeom>
            <a:noFill/>
            <a:ln w="38100">
              <a:solidFill>
                <a:srgbClr val="005EB8"/>
              </a:solidFill>
              <a:round/>
              <a:headEnd/>
              <a:tailEnd/>
            </a:ln>
          </p:spPr>
          <p:txBody>
            <a:bodyPr wrap="none" anchor="ctr"/>
            <a:lstStyle/>
            <a:p>
              <a:endParaRPr lang="en-GB"/>
            </a:p>
          </p:txBody>
        </p:sp>
        <p:sp>
          <p:nvSpPr>
            <p:cNvPr id="29714" name="Line 4"/>
            <p:cNvSpPr>
              <a:spLocks noChangeShapeType="1"/>
            </p:cNvSpPr>
            <p:nvPr/>
          </p:nvSpPr>
          <p:spPr bwMode="auto">
            <a:xfrm flipH="1">
              <a:off x="2880" y="3072"/>
              <a:ext cx="672" cy="192"/>
            </a:xfrm>
            <a:prstGeom prst="line">
              <a:avLst/>
            </a:prstGeom>
            <a:noFill/>
            <a:ln w="38100">
              <a:solidFill>
                <a:srgbClr val="005EB8"/>
              </a:solidFill>
              <a:round/>
              <a:headEnd/>
              <a:tailEnd/>
            </a:ln>
          </p:spPr>
          <p:txBody>
            <a:bodyPr wrap="none" anchor="ctr"/>
            <a:lstStyle/>
            <a:p>
              <a:endParaRPr lang="en-GB"/>
            </a:p>
          </p:txBody>
        </p:sp>
        <p:sp>
          <p:nvSpPr>
            <p:cNvPr id="29715" name="Line 5"/>
            <p:cNvSpPr>
              <a:spLocks noChangeShapeType="1"/>
            </p:cNvSpPr>
            <p:nvPr/>
          </p:nvSpPr>
          <p:spPr bwMode="auto">
            <a:xfrm>
              <a:off x="2880" y="3264"/>
              <a:ext cx="0" cy="384"/>
            </a:xfrm>
            <a:prstGeom prst="line">
              <a:avLst/>
            </a:prstGeom>
            <a:noFill/>
            <a:ln w="38100">
              <a:solidFill>
                <a:srgbClr val="005EB8"/>
              </a:solidFill>
              <a:round/>
              <a:headEnd/>
              <a:tailEnd type="triangle" w="med" len="med"/>
            </a:ln>
          </p:spPr>
          <p:txBody>
            <a:bodyPr wrap="none" anchor="ctr"/>
            <a:lstStyle/>
            <a:p>
              <a:endParaRPr lang="en-GB"/>
            </a:p>
          </p:txBody>
        </p:sp>
      </p:grpSp>
      <p:sp>
        <p:nvSpPr>
          <p:cNvPr id="45062" name="Rectangle 6"/>
          <p:cNvSpPr>
            <a:spLocks noChangeArrowheads="1"/>
          </p:cNvSpPr>
          <p:nvPr/>
        </p:nvSpPr>
        <p:spPr bwMode="auto">
          <a:xfrm>
            <a:off x="552451" y="1195387"/>
            <a:ext cx="8339137" cy="1200329"/>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GB" altLang="en-US" sz="3600" dirty="0">
                <a:solidFill>
                  <a:srgbClr val="A00054"/>
                </a:solidFill>
                <a:effectLst>
                  <a:outerShdw blurRad="38100" dist="38100" dir="2700000" algn="tl">
                    <a:srgbClr val="C0C0C0"/>
                  </a:outerShdw>
                </a:effectLst>
                <a:latin typeface="+mn-lt"/>
              </a:rPr>
              <a:t>Usual approaches to change in a complex environment</a:t>
            </a:r>
          </a:p>
        </p:txBody>
      </p:sp>
      <p:grpSp>
        <p:nvGrpSpPr>
          <p:cNvPr id="3" name="Group 7"/>
          <p:cNvGrpSpPr>
            <a:grpSpLocks/>
          </p:cNvGrpSpPr>
          <p:nvPr/>
        </p:nvGrpSpPr>
        <p:grpSpPr bwMode="auto">
          <a:xfrm>
            <a:off x="504825" y="2162175"/>
            <a:ext cx="3311525" cy="2808288"/>
            <a:chOff x="713" y="1402"/>
            <a:chExt cx="2071" cy="1769"/>
          </a:xfrm>
        </p:grpSpPr>
        <p:sp>
          <p:nvSpPr>
            <p:cNvPr id="29711" name="Line 8"/>
            <p:cNvSpPr>
              <a:spLocks noChangeShapeType="1"/>
            </p:cNvSpPr>
            <p:nvPr/>
          </p:nvSpPr>
          <p:spPr bwMode="auto">
            <a:xfrm flipH="1">
              <a:off x="1749" y="1402"/>
              <a:ext cx="135" cy="278"/>
            </a:xfrm>
            <a:prstGeom prst="line">
              <a:avLst/>
            </a:prstGeom>
            <a:noFill/>
            <a:ln w="38100">
              <a:solidFill>
                <a:srgbClr val="005EB8"/>
              </a:solidFill>
              <a:round/>
              <a:headEnd/>
              <a:tailEnd type="triangle" w="med" len="med"/>
            </a:ln>
          </p:spPr>
          <p:txBody>
            <a:bodyPr wrap="none" anchor="ctr"/>
            <a:lstStyle/>
            <a:p>
              <a:endParaRPr lang="en-GB"/>
            </a:p>
          </p:txBody>
        </p:sp>
        <p:sp>
          <p:nvSpPr>
            <p:cNvPr id="5" name="Rectangle 9"/>
            <p:cNvSpPr>
              <a:spLocks noChangeArrowheads="1"/>
            </p:cNvSpPr>
            <p:nvPr/>
          </p:nvSpPr>
          <p:spPr bwMode="auto">
            <a:xfrm>
              <a:off x="713" y="1678"/>
              <a:ext cx="2071" cy="1493"/>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GB" altLang="en-US" sz="2000" b="1" dirty="0">
                  <a:effectLst>
                    <a:outerShdw blurRad="38100" dist="38100" dir="2700000" algn="tl">
                      <a:srgbClr val="C0C0C0"/>
                    </a:outerShdw>
                  </a:effectLst>
                  <a:latin typeface="Calibri" panose="020F0502020204030204" pitchFamily="34" charset="0"/>
                  <a:cs typeface="Arial" panose="020B0604020202020204" pitchFamily="34" charset="0"/>
                </a:rPr>
                <a:t>Trial &amp; Error?</a:t>
              </a:r>
            </a:p>
            <a:p>
              <a:pPr algn="ctr">
                <a:defRPr/>
              </a:pPr>
              <a:r>
                <a:rPr lang="en-GB" altLang="en-US" sz="2000" b="1" dirty="0">
                  <a:effectLst>
                    <a:outerShdw blurRad="38100" dist="38100" dir="2700000" algn="tl">
                      <a:srgbClr val="C0C0C0"/>
                    </a:outerShdw>
                  </a:effectLst>
                  <a:latin typeface="Calibri" panose="020F0502020204030204" pitchFamily="34" charset="0"/>
                  <a:cs typeface="Arial" panose="020B0604020202020204" pitchFamily="34" charset="0"/>
                </a:rPr>
                <a:t>Chaos</a:t>
              </a:r>
            </a:p>
            <a:p>
              <a:pPr algn="ctr">
                <a:defRPr/>
              </a:pPr>
              <a:endParaRPr lang="en-GB" altLang="en-US" sz="1400" b="1" dirty="0">
                <a:effectLst>
                  <a:outerShdw blurRad="38100" dist="38100" dir="2700000" algn="tl">
                    <a:srgbClr val="C0C0C0"/>
                  </a:outerShdw>
                </a:effectLst>
                <a:latin typeface="Calibri" panose="020F0502020204030204" pitchFamily="34" charset="0"/>
                <a:cs typeface="Arial" panose="020B0604020202020204" pitchFamily="34" charset="0"/>
              </a:endParaRPr>
            </a:p>
            <a:p>
              <a:pPr algn="ctr">
                <a:defRPr/>
              </a:pPr>
              <a:r>
                <a:rPr lang="en-GB" altLang="en-US" sz="2000" b="1" dirty="0">
                  <a:effectLst>
                    <a:outerShdw blurRad="38100" dist="38100" dir="2700000" algn="tl">
                      <a:srgbClr val="C0C0C0"/>
                    </a:outerShdw>
                  </a:effectLst>
                  <a:latin typeface="Calibri" panose="020F0502020204030204" pitchFamily="34" charset="0"/>
                  <a:cs typeface="Arial" panose="020B0604020202020204" pitchFamily="34" charset="0"/>
                </a:rPr>
                <a:t>Too much action, </a:t>
              </a:r>
            </a:p>
            <a:p>
              <a:pPr algn="ctr">
                <a:defRPr/>
              </a:pPr>
              <a:r>
                <a:rPr lang="en-GB" altLang="en-US" sz="2000" b="1" dirty="0">
                  <a:effectLst>
                    <a:outerShdw blurRad="38100" dist="38100" dir="2700000" algn="tl">
                      <a:srgbClr val="C0C0C0"/>
                    </a:outerShdw>
                  </a:effectLst>
                  <a:latin typeface="Calibri" panose="020F0502020204030204" pitchFamily="34" charset="0"/>
                  <a:cs typeface="Arial" panose="020B0604020202020204" pitchFamily="34" charset="0"/>
                </a:rPr>
                <a:t>not enough thinking</a:t>
              </a:r>
            </a:p>
            <a:p>
              <a:pPr algn="ctr">
                <a:defRPr/>
              </a:pPr>
              <a:endParaRPr lang="en-GB" altLang="en-US" sz="1400" b="1" dirty="0">
                <a:effectLst>
                  <a:outerShdw blurRad="38100" dist="38100" dir="2700000" algn="tl">
                    <a:srgbClr val="C0C0C0"/>
                  </a:outerShdw>
                </a:effectLst>
                <a:latin typeface="Calibri" panose="020F0502020204030204" pitchFamily="34" charset="0"/>
                <a:cs typeface="Arial" panose="020B0604020202020204" pitchFamily="34" charset="0"/>
              </a:endParaRPr>
            </a:p>
            <a:p>
              <a:pPr algn="ctr">
                <a:defRPr/>
              </a:pPr>
              <a:r>
                <a:rPr lang="en-GB" altLang="en-US" sz="2000" b="1" dirty="0">
                  <a:effectLst>
                    <a:outerShdw blurRad="38100" dist="38100" dir="2700000" algn="tl">
                      <a:srgbClr val="C0C0C0"/>
                    </a:outerShdw>
                  </a:effectLst>
                  <a:latin typeface="Calibri" panose="020F0502020204030204" pitchFamily="34" charset="0"/>
                  <a:cs typeface="Arial" panose="020B0604020202020204" pitchFamily="34" charset="0"/>
                </a:rPr>
                <a:t>Macho management </a:t>
              </a:r>
            </a:p>
            <a:p>
              <a:pPr algn="ctr">
                <a:defRPr/>
              </a:pPr>
              <a:r>
                <a:rPr lang="en-GB" altLang="en-US" sz="2000" b="1" dirty="0">
                  <a:effectLst>
                    <a:outerShdw blurRad="38100" dist="38100" dir="2700000" algn="tl">
                      <a:srgbClr val="C0C0C0"/>
                    </a:outerShdw>
                  </a:effectLst>
                  <a:latin typeface="Calibri" panose="020F0502020204030204" pitchFamily="34" charset="0"/>
                  <a:cs typeface="Arial" panose="020B0604020202020204" pitchFamily="34" charset="0"/>
                </a:rPr>
                <a:t>Just going ahead and doing it </a:t>
              </a:r>
            </a:p>
          </p:txBody>
        </p:sp>
      </p:grpSp>
      <p:grpSp>
        <p:nvGrpSpPr>
          <p:cNvPr id="4" name="Group 10"/>
          <p:cNvGrpSpPr>
            <a:grpSpLocks/>
          </p:cNvGrpSpPr>
          <p:nvPr/>
        </p:nvGrpSpPr>
        <p:grpSpPr bwMode="auto">
          <a:xfrm>
            <a:off x="5837238" y="2293938"/>
            <a:ext cx="2838450" cy="3043237"/>
            <a:chOff x="3763" y="1354"/>
            <a:chExt cx="1610" cy="1917"/>
          </a:xfrm>
        </p:grpSpPr>
        <p:sp>
          <p:nvSpPr>
            <p:cNvPr id="29709" name="Line 11"/>
            <p:cNvSpPr>
              <a:spLocks noChangeShapeType="1"/>
            </p:cNvSpPr>
            <p:nvPr/>
          </p:nvSpPr>
          <p:spPr bwMode="auto">
            <a:xfrm>
              <a:off x="4145" y="1354"/>
              <a:ext cx="181" cy="295"/>
            </a:xfrm>
            <a:prstGeom prst="line">
              <a:avLst/>
            </a:prstGeom>
            <a:noFill/>
            <a:ln w="38100">
              <a:solidFill>
                <a:srgbClr val="005EB8"/>
              </a:solidFill>
              <a:round/>
              <a:headEnd/>
              <a:tailEnd type="triangle" w="med" len="med"/>
            </a:ln>
          </p:spPr>
          <p:txBody>
            <a:bodyPr wrap="none" anchor="ctr"/>
            <a:lstStyle/>
            <a:p>
              <a:endParaRPr lang="en-GB"/>
            </a:p>
          </p:txBody>
        </p:sp>
        <p:sp>
          <p:nvSpPr>
            <p:cNvPr id="6" name="Rectangle 12"/>
            <p:cNvSpPr>
              <a:spLocks noChangeArrowheads="1"/>
            </p:cNvSpPr>
            <p:nvPr/>
          </p:nvSpPr>
          <p:spPr bwMode="auto">
            <a:xfrm>
              <a:off x="3763" y="1584"/>
              <a:ext cx="1610" cy="1687"/>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GB" altLang="en-US" sz="2000" b="1" dirty="0">
                  <a:effectLst>
                    <a:outerShdw blurRad="38100" dist="38100" dir="2700000" algn="tl">
                      <a:srgbClr val="C0C0C0"/>
                    </a:outerShdw>
                  </a:effectLst>
                  <a:latin typeface="Calibri" panose="020F0502020204030204" pitchFamily="34" charset="0"/>
                </a:rPr>
                <a:t>Detailed prior study?</a:t>
              </a:r>
            </a:p>
            <a:p>
              <a:pPr algn="ctr">
                <a:defRPr/>
              </a:pPr>
              <a:r>
                <a:rPr lang="en-GB" altLang="en-US" sz="2000" b="1" dirty="0">
                  <a:effectLst>
                    <a:outerShdw blurRad="38100" dist="38100" dir="2700000" algn="tl">
                      <a:srgbClr val="C0C0C0"/>
                    </a:outerShdw>
                  </a:effectLst>
                  <a:latin typeface="Calibri" panose="020F0502020204030204" pitchFamily="34" charset="0"/>
                </a:rPr>
                <a:t>Paralysis</a:t>
              </a:r>
            </a:p>
            <a:p>
              <a:pPr algn="ctr">
                <a:defRPr/>
              </a:pPr>
              <a:endParaRPr lang="en-GB" altLang="en-US" sz="1400" b="1" dirty="0">
                <a:effectLst>
                  <a:outerShdw blurRad="38100" dist="38100" dir="2700000" algn="tl">
                    <a:srgbClr val="C0C0C0"/>
                  </a:outerShdw>
                </a:effectLst>
                <a:latin typeface="Calibri" panose="020F0502020204030204" pitchFamily="34" charset="0"/>
              </a:endParaRPr>
            </a:p>
            <a:p>
              <a:pPr algn="ctr">
                <a:defRPr/>
              </a:pPr>
              <a:r>
                <a:rPr lang="en-GB" altLang="en-US" sz="2000" b="1" dirty="0">
                  <a:effectLst>
                    <a:outerShdw blurRad="38100" dist="38100" dir="2700000" algn="tl">
                      <a:srgbClr val="C0C0C0"/>
                    </a:outerShdw>
                  </a:effectLst>
                  <a:latin typeface="Calibri" panose="020F0502020204030204" pitchFamily="34" charset="0"/>
                </a:rPr>
                <a:t>Too much thinking </a:t>
              </a:r>
            </a:p>
            <a:p>
              <a:pPr algn="ctr">
                <a:defRPr/>
              </a:pPr>
              <a:r>
                <a:rPr lang="en-GB" altLang="en-US" sz="2000" b="1" dirty="0">
                  <a:effectLst>
                    <a:outerShdw blurRad="38100" dist="38100" dir="2700000" algn="tl">
                      <a:srgbClr val="C0C0C0"/>
                    </a:outerShdw>
                  </a:effectLst>
                  <a:latin typeface="Calibri" panose="020F0502020204030204" pitchFamily="34" charset="0"/>
                </a:rPr>
                <a:t>not enough action</a:t>
              </a:r>
            </a:p>
            <a:p>
              <a:pPr algn="ctr">
                <a:defRPr/>
              </a:pPr>
              <a:endParaRPr lang="en-GB" altLang="en-US" sz="1400" b="1" dirty="0">
                <a:effectLst>
                  <a:outerShdw blurRad="38100" dist="38100" dir="2700000" algn="tl">
                    <a:srgbClr val="C0C0C0"/>
                  </a:outerShdw>
                </a:effectLst>
                <a:latin typeface="Calibri" panose="020F0502020204030204" pitchFamily="34" charset="0"/>
              </a:endParaRPr>
            </a:p>
            <a:p>
              <a:pPr algn="ctr">
                <a:defRPr/>
              </a:pPr>
              <a:r>
                <a:rPr lang="en-GB" altLang="en-US" sz="2000" b="1" dirty="0">
                  <a:effectLst>
                    <a:outerShdw blurRad="38100" dist="38100" dir="2700000" algn="tl">
                      <a:srgbClr val="C0C0C0"/>
                    </a:outerShdw>
                  </a:effectLst>
                  <a:latin typeface="Calibri" panose="020F0502020204030204" pitchFamily="34" charset="0"/>
                </a:rPr>
                <a:t>“We can’t do anything</a:t>
              </a:r>
            </a:p>
            <a:p>
              <a:pPr algn="ctr">
                <a:defRPr/>
              </a:pPr>
              <a:r>
                <a:rPr lang="en-GB" altLang="en-US" sz="2000" b="1" dirty="0">
                  <a:effectLst>
                    <a:outerShdw blurRad="38100" dist="38100" dir="2700000" algn="tl">
                      <a:srgbClr val="C0C0C0"/>
                    </a:outerShdw>
                  </a:effectLst>
                  <a:latin typeface="Calibri" panose="020F0502020204030204" pitchFamily="34" charset="0"/>
                </a:rPr>
                <a:t>until we know exactly</a:t>
              </a:r>
            </a:p>
            <a:p>
              <a:pPr algn="ctr">
                <a:defRPr/>
              </a:pPr>
              <a:r>
                <a:rPr lang="en-GB" altLang="en-US" sz="2000" b="1" dirty="0">
                  <a:effectLst>
                    <a:outerShdw blurRad="38100" dist="38100" dir="2700000" algn="tl">
                      <a:srgbClr val="C0C0C0"/>
                    </a:outerShdw>
                  </a:effectLst>
                  <a:latin typeface="Calibri" panose="020F0502020204030204" pitchFamily="34" charset="0"/>
                </a:rPr>
                <a:t>what to do…”</a:t>
              </a:r>
            </a:p>
          </p:txBody>
        </p:sp>
      </p:grpSp>
      <p:sp>
        <p:nvSpPr>
          <p:cNvPr id="45069" name="Rectangle 13"/>
          <p:cNvSpPr>
            <a:spLocks noChangeArrowheads="1"/>
          </p:cNvSpPr>
          <p:nvPr/>
        </p:nvSpPr>
        <p:spPr bwMode="auto">
          <a:xfrm>
            <a:off x="1893888" y="5784850"/>
            <a:ext cx="5754687" cy="549275"/>
          </a:xfrm>
          <a:prstGeom prst="rect">
            <a:avLst/>
          </a:prstGeom>
          <a:solidFill>
            <a:srgbClr val="005EB8"/>
          </a:solidFill>
          <a:ln w="9525">
            <a:solidFill>
              <a:schemeClr val="tx1"/>
            </a:solid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GB" altLang="en-US" sz="3000" b="1" dirty="0">
                <a:solidFill>
                  <a:srgbClr val="FFFFFF"/>
                </a:solidFill>
                <a:effectLst>
                  <a:outerShdw blurRad="38100" dist="38100" dir="2700000" algn="tl">
                    <a:srgbClr val="000000"/>
                  </a:outerShdw>
                </a:effectLst>
                <a:cs typeface="Arial" panose="020B0604020202020204" pitchFamily="34" charset="0"/>
              </a:rPr>
              <a:t>“Trial and Learning” Approach</a:t>
            </a:r>
          </a:p>
        </p:txBody>
      </p:sp>
      <p:grpSp>
        <p:nvGrpSpPr>
          <p:cNvPr id="7" name="Group 11"/>
          <p:cNvGrpSpPr>
            <a:grpSpLocks/>
          </p:cNvGrpSpPr>
          <p:nvPr/>
        </p:nvGrpSpPr>
        <p:grpSpPr bwMode="auto">
          <a:xfrm>
            <a:off x="149225" y="176213"/>
            <a:ext cx="4894263" cy="879475"/>
            <a:chOff x="2555776" y="729824"/>
            <a:chExt cx="4894271" cy="878779"/>
          </a:xfrm>
        </p:grpSpPr>
        <p:pic>
          <p:nvPicPr>
            <p:cNvPr id="29705"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8" name="Group 13"/>
            <p:cNvGrpSpPr>
              <a:grpSpLocks/>
            </p:cNvGrpSpPr>
            <p:nvPr/>
          </p:nvGrpSpPr>
          <p:grpSpPr bwMode="auto">
            <a:xfrm>
              <a:off x="2555776" y="729824"/>
              <a:ext cx="4894271" cy="878779"/>
              <a:chOff x="2555776" y="729824"/>
              <a:chExt cx="4894271" cy="878779"/>
            </a:xfrm>
          </p:grpSpPr>
          <p:sp>
            <p:nvSpPr>
              <p:cNvPr id="29707"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29708"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2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5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3076"/>
            <a:ext cx="7772400" cy="679449"/>
          </a:xfrm>
        </p:spPr>
        <p:txBody>
          <a:bodyPr/>
          <a:lstStyle/>
          <a:p>
            <a:r>
              <a:rPr lang="en-GB" sz="3600" b="1" dirty="0">
                <a:solidFill>
                  <a:srgbClr val="A00054"/>
                </a:solidFill>
              </a:rPr>
              <a:t>Audit Versus QIP</a:t>
            </a:r>
          </a:p>
        </p:txBody>
      </p:sp>
      <p:sp>
        <p:nvSpPr>
          <p:cNvPr id="3" name="Content Placeholder 2"/>
          <p:cNvSpPr>
            <a:spLocks noGrp="1"/>
          </p:cNvSpPr>
          <p:nvPr>
            <p:ph type="body" sz="quarter" idx="13"/>
          </p:nvPr>
        </p:nvSpPr>
        <p:spPr>
          <a:xfrm>
            <a:off x="390525" y="1211974"/>
            <a:ext cx="8220075" cy="1340726"/>
          </a:xfrm>
        </p:spPr>
        <p:txBody>
          <a:bodyPr/>
          <a:lstStyle/>
          <a:p>
            <a:pPr>
              <a:buNone/>
            </a:pPr>
            <a:r>
              <a:rPr lang="en-GB" dirty="0"/>
              <a:t>Audit sits under the umbrella of Quality Improvement</a:t>
            </a:r>
          </a:p>
          <a:p>
            <a:pPr>
              <a:buNone/>
            </a:pPr>
            <a:endParaRPr lang="en-GB" sz="1000" dirty="0"/>
          </a:p>
          <a:p>
            <a:pPr>
              <a:buNone/>
            </a:pPr>
            <a:r>
              <a:rPr lang="en-GB" dirty="0">
                <a:solidFill>
                  <a:srgbClr val="003893"/>
                </a:solidFill>
                <a:latin typeface="Calibri"/>
              </a:rPr>
              <a:t>→</a:t>
            </a:r>
            <a:r>
              <a:rPr lang="en-GB" dirty="0">
                <a:solidFill>
                  <a:srgbClr val="003893"/>
                </a:solidFill>
              </a:rPr>
              <a:t>BUT</a:t>
            </a:r>
            <a:r>
              <a:rPr lang="en-GB" dirty="0"/>
              <a:t> is often not used effectively to achieve improvement</a:t>
            </a:r>
          </a:p>
          <a:p>
            <a:pPr>
              <a:buNone/>
            </a:pPr>
            <a:endParaRPr lang="en-GB" dirty="0"/>
          </a:p>
        </p:txBody>
      </p:sp>
      <p:graphicFrame>
        <p:nvGraphicFramePr>
          <p:cNvPr id="4" name="Table 3"/>
          <p:cNvGraphicFramePr>
            <a:graphicFrameLocks noGrp="1"/>
          </p:cNvGraphicFramePr>
          <p:nvPr/>
        </p:nvGraphicFramePr>
        <p:xfrm>
          <a:off x="390525" y="2552700"/>
          <a:ext cx="8448675" cy="3254018"/>
        </p:xfrm>
        <a:graphic>
          <a:graphicData uri="http://schemas.openxmlformats.org/drawingml/2006/table">
            <a:tbl>
              <a:tblPr firstRow="1" bandRow="1">
                <a:tableStyleId>{B301B821-A1FF-4177-AEE7-76D212191A09}</a:tableStyleId>
              </a:tblPr>
              <a:tblGrid>
                <a:gridCol w="2074738">
                  <a:extLst>
                    <a:ext uri="{9D8B030D-6E8A-4147-A177-3AD203B41FA5}">
                      <a16:colId xmlns:a16="http://schemas.microsoft.com/office/drawing/2014/main" val="20000"/>
                    </a:ext>
                  </a:extLst>
                </a:gridCol>
                <a:gridCol w="2673631">
                  <a:extLst>
                    <a:ext uri="{9D8B030D-6E8A-4147-A177-3AD203B41FA5}">
                      <a16:colId xmlns:a16="http://schemas.microsoft.com/office/drawing/2014/main" val="20001"/>
                    </a:ext>
                  </a:extLst>
                </a:gridCol>
                <a:gridCol w="3700306">
                  <a:extLst>
                    <a:ext uri="{9D8B030D-6E8A-4147-A177-3AD203B41FA5}">
                      <a16:colId xmlns:a16="http://schemas.microsoft.com/office/drawing/2014/main" val="20002"/>
                    </a:ext>
                  </a:extLst>
                </a:gridCol>
              </a:tblGrid>
              <a:tr h="414113">
                <a:tc>
                  <a:txBody>
                    <a:bodyPr/>
                    <a:lstStyle/>
                    <a:p>
                      <a:endParaRPr lang="en-GB" dirty="0"/>
                    </a:p>
                  </a:txBody>
                  <a:tcPr/>
                </a:tc>
                <a:tc>
                  <a:txBody>
                    <a:bodyPr/>
                    <a:lstStyle/>
                    <a:p>
                      <a:r>
                        <a:rPr lang="en-GB" sz="2400" dirty="0"/>
                        <a:t>Audit</a:t>
                      </a:r>
                    </a:p>
                  </a:txBody>
                  <a:tcPr/>
                </a:tc>
                <a:tc>
                  <a:txBody>
                    <a:bodyPr/>
                    <a:lstStyle/>
                    <a:p>
                      <a:r>
                        <a:rPr lang="en-GB" sz="2400" dirty="0"/>
                        <a:t>QIP</a:t>
                      </a:r>
                    </a:p>
                  </a:txBody>
                  <a:tcPr/>
                </a:tc>
                <a:extLst>
                  <a:ext uri="{0D108BD9-81ED-4DB2-BD59-A6C34878D82A}">
                    <a16:rowId xmlns:a16="http://schemas.microsoft.com/office/drawing/2014/main" val="10000"/>
                  </a:ext>
                </a:extLst>
              </a:tr>
              <a:tr h="614585">
                <a:tc>
                  <a:txBody>
                    <a:bodyPr/>
                    <a:lstStyle/>
                    <a:p>
                      <a:r>
                        <a:rPr lang="en-GB" dirty="0"/>
                        <a:t>Data</a:t>
                      </a:r>
                    </a:p>
                  </a:txBody>
                  <a:tcPr/>
                </a:tc>
                <a:tc>
                  <a:txBody>
                    <a:bodyPr/>
                    <a:lstStyle/>
                    <a:p>
                      <a:r>
                        <a:rPr lang="en-GB" dirty="0"/>
                        <a:t>Endpoint</a:t>
                      </a:r>
                    </a:p>
                  </a:txBody>
                  <a:tcPr/>
                </a:tc>
                <a:tc>
                  <a:txBody>
                    <a:bodyPr/>
                    <a:lstStyle/>
                    <a:p>
                      <a:r>
                        <a:rPr lang="en-GB" dirty="0"/>
                        <a:t>Resource to show change needed/improvement made</a:t>
                      </a:r>
                    </a:p>
                  </a:txBody>
                  <a:tcPr/>
                </a:tc>
                <a:extLst>
                  <a:ext uri="{0D108BD9-81ED-4DB2-BD59-A6C34878D82A}">
                    <a16:rowId xmlns:a16="http://schemas.microsoft.com/office/drawing/2014/main" val="10001"/>
                  </a:ext>
                </a:extLst>
              </a:tr>
              <a:tr h="414113">
                <a:tc>
                  <a:txBody>
                    <a:bodyPr/>
                    <a:lstStyle/>
                    <a:p>
                      <a:r>
                        <a:rPr lang="en-GB" dirty="0"/>
                        <a:t>Method</a:t>
                      </a:r>
                    </a:p>
                  </a:txBody>
                  <a:tcPr/>
                </a:tc>
                <a:tc>
                  <a:txBody>
                    <a:bodyPr/>
                    <a:lstStyle/>
                    <a:p>
                      <a:r>
                        <a:rPr lang="en-GB" dirty="0"/>
                        <a:t>Scientific</a:t>
                      </a:r>
                      <a:r>
                        <a:rPr lang="en-GB" baseline="0" dirty="0"/>
                        <a:t> rigour</a:t>
                      </a:r>
                      <a:endParaRPr lang="en-GB" dirty="0"/>
                    </a:p>
                  </a:txBody>
                  <a:tcPr/>
                </a:tc>
                <a:tc>
                  <a:txBody>
                    <a:bodyPr/>
                    <a:lstStyle/>
                    <a:p>
                      <a:r>
                        <a:rPr lang="en-GB" dirty="0"/>
                        <a:t>Collaborative, learning</a:t>
                      </a:r>
                    </a:p>
                  </a:txBody>
                  <a:tcPr/>
                </a:tc>
                <a:extLst>
                  <a:ext uri="{0D108BD9-81ED-4DB2-BD59-A6C34878D82A}">
                    <a16:rowId xmlns:a16="http://schemas.microsoft.com/office/drawing/2014/main" val="10002"/>
                  </a:ext>
                </a:extLst>
              </a:tr>
              <a:tr h="414113">
                <a:tc>
                  <a:txBody>
                    <a:bodyPr/>
                    <a:lstStyle/>
                    <a:p>
                      <a:r>
                        <a:rPr lang="en-GB" dirty="0"/>
                        <a:t>Standards</a:t>
                      </a:r>
                    </a:p>
                  </a:txBody>
                  <a:tcPr/>
                </a:tc>
                <a:tc>
                  <a:txBody>
                    <a:bodyPr/>
                    <a:lstStyle/>
                    <a:p>
                      <a:r>
                        <a:rPr lang="en-GB" dirty="0"/>
                        <a:t>National</a:t>
                      </a:r>
                      <a:r>
                        <a:rPr lang="en-GB" baseline="0" dirty="0"/>
                        <a:t> clinical standards or guidelines</a:t>
                      </a:r>
                      <a:endParaRPr lang="en-GB" dirty="0"/>
                    </a:p>
                  </a:txBody>
                  <a:tcPr/>
                </a:tc>
                <a:tc>
                  <a:txBody>
                    <a:bodyPr/>
                    <a:lstStyle/>
                    <a:p>
                      <a:r>
                        <a:rPr lang="en-GB" dirty="0"/>
                        <a:t>Often</a:t>
                      </a:r>
                      <a:r>
                        <a:rPr lang="en-GB" baseline="0" dirty="0"/>
                        <a:t> no actual standards agreed in patients safety/experience or service</a:t>
                      </a:r>
                      <a:endParaRPr lang="en-GB" dirty="0"/>
                    </a:p>
                  </a:txBody>
                  <a:tcPr/>
                </a:tc>
                <a:extLst>
                  <a:ext uri="{0D108BD9-81ED-4DB2-BD59-A6C34878D82A}">
                    <a16:rowId xmlns:a16="http://schemas.microsoft.com/office/drawing/2014/main" val="10003"/>
                  </a:ext>
                </a:extLst>
              </a:tr>
              <a:tr h="414113">
                <a:tc>
                  <a:txBody>
                    <a:bodyPr/>
                    <a:lstStyle/>
                    <a:p>
                      <a:r>
                        <a:rPr lang="en-GB" dirty="0"/>
                        <a:t>Time to change</a:t>
                      </a:r>
                    </a:p>
                  </a:txBody>
                  <a:tcPr/>
                </a:tc>
                <a:tc>
                  <a:txBody>
                    <a:bodyPr/>
                    <a:lstStyle/>
                    <a:p>
                      <a:r>
                        <a:rPr lang="en-GB" dirty="0"/>
                        <a:t>Months</a:t>
                      </a:r>
                    </a:p>
                  </a:txBody>
                  <a:tcPr/>
                </a:tc>
                <a:tc>
                  <a:txBody>
                    <a:bodyPr/>
                    <a:lstStyle/>
                    <a:p>
                      <a:r>
                        <a:rPr lang="en-GB" dirty="0"/>
                        <a:t>weeks</a:t>
                      </a:r>
                    </a:p>
                  </a:txBody>
                  <a:tcPr/>
                </a:tc>
                <a:extLst>
                  <a:ext uri="{0D108BD9-81ED-4DB2-BD59-A6C34878D82A}">
                    <a16:rowId xmlns:a16="http://schemas.microsoft.com/office/drawing/2014/main" val="10004"/>
                  </a:ext>
                </a:extLst>
              </a:tr>
              <a:tr h="414113">
                <a:tc>
                  <a:txBody>
                    <a:bodyPr/>
                    <a:lstStyle/>
                    <a:p>
                      <a:r>
                        <a:rPr lang="en-GB" dirty="0"/>
                        <a:t>Review</a:t>
                      </a:r>
                    </a:p>
                  </a:txBody>
                  <a:tcPr/>
                </a:tc>
                <a:tc>
                  <a:txBody>
                    <a:bodyPr/>
                    <a:lstStyle/>
                    <a:p>
                      <a:r>
                        <a:rPr lang="en-GB" dirty="0"/>
                        <a:t>6 months + or</a:t>
                      </a:r>
                      <a:r>
                        <a:rPr lang="en-GB" baseline="0" dirty="0"/>
                        <a:t> ?never</a:t>
                      </a:r>
                      <a:endParaRPr lang="en-GB" dirty="0"/>
                    </a:p>
                  </a:txBody>
                  <a:tcPr/>
                </a:tc>
                <a:tc>
                  <a:txBody>
                    <a:bodyPr/>
                    <a:lstStyle/>
                    <a:p>
                      <a:r>
                        <a:rPr lang="en-GB" dirty="0"/>
                        <a:t>Daily</a:t>
                      </a:r>
                      <a:r>
                        <a:rPr lang="en-GB" baseline="0" dirty="0"/>
                        <a:t> or  </a:t>
                      </a:r>
                      <a:r>
                        <a:rPr lang="en-GB" dirty="0"/>
                        <a:t>weekly</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1476375" y="2998788"/>
            <a:ext cx="6911975" cy="646112"/>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n-GB" altLang="en-US" sz="3600" b="1" dirty="0">
                <a:solidFill>
                  <a:srgbClr val="A00054"/>
                </a:solidFill>
                <a:latin typeface="+mj-lt"/>
              </a:rPr>
              <a:t>The Model for Improvement</a:t>
            </a:r>
          </a:p>
        </p:txBody>
      </p:sp>
      <p:sp>
        <p:nvSpPr>
          <p:cNvPr id="30723" name="Rectangle 1"/>
          <p:cNvSpPr>
            <a:spLocks noChangeArrowheads="1"/>
          </p:cNvSpPr>
          <p:nvPr/>
        </p:nvSpPr>
        <p:spPr bwMode="auto">
          <a:xfrm>
            <a:off x="360363" y="1663700"/>
            <a:ext cx="8604250" cy="460375"/>
          </a:xfrm>
          <a:prstGeom prst="rect">
            <a:avLst/>
          </a:prstGeom>
          <a:noFill/>
          <a:ln w="9525">
            <a:noFill/>
            <a:miter lim="800000"/>
            <a:headEnd/>
            <a:tailEnd/>
          </a:ln>
        </p:spPr>
        <p:txBody>
          <a:bodyPr anchor="ctr">
            <a:spAutoFit/>
          </a:bodyPr>
          <a:lstStyle/>
          <a:p>
            <a:pPr algn="ctr"/>
            <a:endParaRPr lang="en-US" altLang="en-US" sz="2400">
              <a:solidFill>
                <a:srgbClr val="0078C0"/>
              </a:solidFill>
              <a:latin typeface="Arial" pitchFamily="34" charset="0"/>
              <a:ea typeface="MS PGothic"/>
              <a:cs typeface="MS PGothic"/>
            </a:endParaRPr>
          </a:p>
        </p:txBody>
      </p:sp>
      <p:grpSp>
        <p:nvGrpSpPr>
          <p:cNvPr id="2" name="Group 11"/>
          <p:cNvGrpSpPr>
            <a:grpSpLocks/>
          </p:cNvGrpSpPr>
          <p:nvPr/>
        </p:nvGrpSpPr>
        <p:grpSpPr bwMode="auto">
          <a:xfrm>
            <a:off x="168275" y="158750"/>
            <a:ext cx="4894263" cy="879475"/>
            <a:chOff x="2555776" y="729824"/>
            <a:chExt cx="4894271" cy="878779"/>
          </a:xfrm>
        </p:grpSpPr>
        <p:pic>
          <p:nvPicPr>
            <p:cNvPr id="30726"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30728"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0729"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11"/>
          <p:cNvSpPr>
            <a:spLocks/>
          </p:cNvSpPr>
          <p:nvPr/>
        </p:nvSpPr>
        <p:spPr bwMode="auto">
          <a:xfrm>
            <a:off x="2339975" y="1052513"/>
            <a:ext cx="4267200" cy="635000"/>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solidFill>
            <a:srgbClr val="00827F"/>
          </a:solidFill>
          <a:ln w="9525" cap="rnd">
            <a:solidFill>
              <a:schemeClr val="tx1"/>
            </a:solidFill>
            <a:round/>
            <a:headEnd/>
            <a:tailEnd/>
          </a:ln>
        </p:spPr>
        <p:txBody>
          <a:bodyPr/>
          <a:lstStyle/>
          <a:p>
            <a:endParaRPr lang="en-GB"/>
          </a:p>
        </p:txBody>
      </p:sp>
      <p:sp>
        <p:nvSpPr>
          <p:cNvPr id="8" name="Freeform 2"/>
          <p:cNvSpPr>
            <a:spLocks/>
          </p:cNvSpPr>
          <p:nvPr/>
        </p:nvSpPr>
        <p:spPr bwMode="auto">
          <a:xfrm>
            <a:off x="2484438" y="1700213"/>
            <a:ext cx="4044950" cy="2166937"/>
          </a:xfrm>
          <a:custGeom>
            <a:avLst/>
            <a:gdLst>
              <a:gd name="T0" fmla="*/ 364759 w 2606"/>
              <a:gd name="T1" fmla="*/ 0 h 1416"/>
              <a:gd name="T2" fmla="*/ 3678638 w 2606"/>
              <a:gd name="T3" fmla="*/ 0 h 1416"/>
              <a:gd name="T4" fmla="*/ 4043398 w 2606"/>
              <a:gd name="T5" fmla="*/ 2165407 h 1416"/>
              <a:gd name="T6" fmla="*/ 0 w 2606"/>
              <a:gd name="T7" fmla="*/ 2165407 h 1416"/>
              <a:gd name="T8" fmla="*/ 364759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chemeClr val="accent5">
              <a:lumMod val="75000"/>
            </a:schemeClr>
          </a:solidFill>
          <a:ln w="12700" cap="rnd">
            <a:solidFill>
              <a:srgbClr val="000000"/>
            </a:solidFill>
            <a:round/>
            <a:headEnd type="none" w="sm" len="sm"/>
            <a:tailEnd type="none" w="sm" len="sm"/>
          </a:ln>
        </p:spPr>
        <p:txBody>
          <a:bodyPr/>
          <a:lstStyle/>
          <a:p>
            <a:pPr>
              <a:defRPr/>
            </a:pPr>
            <a:endParaRPr lang="en-US">
              <a:latin typeface="Arial" charset="0"/>
              <a:ea typeface="ＭＳ Ｐゴシック" pitchFamily="-105" charset="-128"/>
              <a:cs typeface="Arial" charset="0"/>
            </a:endParaRPr>
          </a:p>
        </p:txBody>
      </p:sp>
      <p:grpSp>
        <p:nvGrpSpPr>
          <p:cNvPr id="2" name="Group 13"/>
          <p:cNvGrpSpPr>
            <a:grpSpLocks/>
          </p:cNvGrpSpPr>
          <p:nvPr/>
        </p:nvGrpSpPr>
        <p:grpSpPr bwMode="auto">
          <a:xfrm>
            <a:off x="2915816" y="4021138"/>
            <a:ext cx="3117850" cy="2836862"/>
            <a:chOff x="1780" y="2245"/>
            <a:chExt cx="2008" cy="1941"/>
          </a:xfrm>
          <a:solidFill>
            <a:srgbClr val="55A839"/>
          </a:solidFill>
        </p:grpSpPr>
        <p:sp>
          <p:nvSpPr>
            <p:cNvPr id="10" name="Oval 14"/>
            <p:cNvSpPr>
              <a:spLocks noChangeArrowheads="1"/>
            </p:cNvSpPr>
            <p:nvPr/>
          </p:nvSpPr>
          <p:spPr bwMode="invGray">
            <a:xfrm>
              <a:off x="1881" y="2331"/>
              <a:ext cx="1802" cy="1777"/>
            </a:xfrm>
            <a:prstGeom prst="ellipse">
              <a:avLst/>
            </a:prstGeom>
            <a:grpFill/>
            <a:ln w="25400">
              <a:solidFill>
                <a:schemeClr val="tx1"/>
              </a:solidFill>
              <a:round/>
              <a:headEnd/>
              <a:tailEnd/>
            </a:ln>
          </p:spPr>
          <p:txBody>
            <a:bodyPr wrap="none" anchor="ctr"/>
            <a:lstStyle/>
            <a:p>
              <a:pPr>
                <a:defRPr/>
              </a:pPr>
              <a:endParaRPr lang="en-US" dirty="0">
                <a:latin typeface="Arial" pitchFamily="-107" charset="0"/>
                <a:ea typeface="ＭＳ Ｐゴシック" charset="0"/>
                <a:cs typeface="Arial" charset="0"/>
              </a:endParaRPr>
            </a:p>
          </p:txBody>
        </p:sp>
        <p:sp>
          <p:nvSpPr>
            <p:cNvPr id="11" name="Line 15"/>
            <p:cNvSpPr>
              <a:spLocks noChangeShapeType="1"/>
            </p:cNvSpPr>
            <p:nvPr/>
          </p:nvSpPr>
          <p:spPr bwMode="invGray">
            <a:xfrm>
              <a:off x="2798" y="2329"/>
              <a:ext cx="0" cy="1781"/>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ＭＳ Ｐゴシック" charset="0"/>
                <a:cs typeface="Arial" charset="0"/>
              </a:endParaRPr>
            </a:p>
          </p:txBody>
        </p:sp>
        <p:sp>
          <p:nvSpPr>
            <p:cNvPr id="12" name="Rectangle 16"/>
            <p:cNvSpPr>
              <a:spLocks noChangeArrowheads="1"/>
            </p:cNvSpPr>
            <p:nvPr/>
          </p:nvSpPr>
          <p:spPr bwMode="invGray">
            <a:xfrm>
              <a:off x="2184" y="2711"/>
              <a:ext cx="413"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Act</a:t>
              </a:r>
            </a:p>
          </p:txBody>
        </p:sp>
        <p:sp>
          <p:nvSpPr>
            <p:cNvPr id="13" name="Rectangle 17"/>
            <p:cNvSpPr>
              <a:spLocks noChangeArrowheads="1"/>
            </p:cNvSpPr>
            <p:nvPr/>
          </p:nvSpPr>
          <p:spPr bwMode="invGray">
            <a:xfrm>
              <a:off x="2918" y="2711"/>
              <a:ext cx="515"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Plan</a:t>
              </a:r>
            </a:p>
          </p:txBody>
        </p:sp>
        <p:sp>
          <p:nvSpPr>
            <p:cNvPr id="14" name="Rectangle 18"/>
            <p:cNvSpPr>
              <a:spLocks noChangeArrowheads="1"/>
            </p:cNvSpPr>
            <p:nvPr/>
          </p:nvSpPr>
          <p:spPr bwMode="invGray">
            <a:xfrm>
              <a:off x="2083" y="3378"/>
              <a:ext cx="651"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Study</a:t>
              </a:r>
            </a:p>
          </p:txBody>
        </p:sp>
        <p:sp>
          <p:nvSpPr>
            <p:cNvPr id="15" name="Rectangle 19"/>
            <p:cNvSpPr>
              <a:spLocks noChangeArrowheads="1"/>
            </p:cNvSpPr>
            <p:nvPr/>
          </p:nvSpPr>
          <p:spPr bwMode="invGray">
            <a:xfrm>
              <a:off x="2986" y="3378"/>
              <a:ext cx="356"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Do</a:t>
              </a:r>
            </a:p>
          </p:txBody>
        </p:sp>
        <p:sp>
          <p:nvSpPr>
            <p:cNvPr id="16" name="Line 20"/>
            <p:cNvSpPr>
              <a:spLocks noChangeShapeType="1"/>
            </p:cNvSpPr>
            <p:nvPr/>
          </p:nvSpPr>
          <p:spPr bwMode="invGray">
            <a:xfrm>
              <a:off x="1867" y="3234"/>
              <a:ext cx="1890" cy="0"/>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ＭＳ Ｐゴシック" charset="0"/>
                <a:cs typeface="Arial" charset="0"/>
              </a:endParaRPr>
            </a:p>
          </p:txBody>
        </p:sp>
        <p:sp>
          <p:nvSpPr>
            <p:cNvPr id="17" name="AutoShape 21"/>
            <p:cNvSpPr>
              <a:spLocks noChangeArrowheads="1"/>
            </p:cNvSpPr>
            <p:nvPr/>
          </p:nvSpPr>
          <p:spPr bwMode="invGray">
            <a:xfrm>
              <a:off x="2668" y="2245"/>
              <a:ext cx="276" cy="162"/>
            </a:xfrm>
            <a:prstGeom prst="rightArrow">
              <a:avLst>
                <a:gd name="adj1" fmla="val 50000"/>
                <a:gd name="adj2" fmla="val 85810"/>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18" name="AutoShape 22"/>
            <p:cNvSpPr>
              <a:spLocks noChangeArrowheads="1"/>
            </p:cNvSpPr>
            <p:nvPr/>
          </p:nvSpPr>
          <p:spPr bwMode="invGray">
            <a:xfrm>
              <a:off x="2645" y="4024"/>
              <a:ext cx="278" cy="162"/>
            </a:xfrm>
            <a:prstGeom prst="leftArrow">
              <a:avLst>
                <a:gd name="adj1" fmla="val 50000"/>
                <a:gd name="adj2" fmla="val 85795"/>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19" name="AutoShape 23"/>
            <p:cNvSpPr>
              <a:spLocks noChangeArrowheads="1"/>
            </p:cNvSpPr>
            <p:nvPr/>
          </p:nvSpPr>
          <p:spPr bwMode="invGray">
            <a:xfrm>
              <a:off x="3606" y="3106"/>
              <a:ext cx="182" cy="248"/>
            </a:xfrm>
            <a:prstGeom prst="downArrow">
              <a:avLst>
                <a:gd name="adj1" fmla="val 50000"/>
                <a:gd name="adj2" fmla="val 68138"/>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20" name="AutoShape 24"/>
            <p:cNvSpPr>
              <a:spLocks noChangeArrowheads="1"/>
            </p:cNvSpPr>
            <p:nvPr/>
          </p:nvSpPr>
          <p:spPr bwMode="invGray">
            <a:xfrm>
              <a:off x="1780" y="3106"/>
              <a:ext cx="182" cy="248"/>
            </a:xfrm>
            <a:prstGeom prst="upArrow">
              <a:avLst>
                <a:gd name="adj1" fmla="val 50000"/>
                <a:gd name="adj2" fmla="val 68126"/>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grpSp>
      <p:sp>
        <p:nvSpPr>
          <p:cNvPr id="31749" name="Rectangle 1"/>
          <p:cNvSpPr>
            <a:spLocks noChangeArrowheads="1"/>
          </p:cNvSpPr>
          <p:nvPr/>
        </p:nvSpPr>
        <p:spPr bwMode="auto">
          <a:xfrm>
            <a:off x="6229350" y="4518025"/>
            <a:ext cx="2857500" cy="1016000"/>
          </a:xfrm>
          <a:prstGeom prst="rect">
            <a:avLst/>
          </a:prstGeom>
          <a:noFill/>
          <a:ln w="9525">
            <a:noFill/>
            <a:miter lim="800000"/>
            <a:headEnd/>
            <a:tailEnd/>
          </a:ln>
        </p:spPr>
        <p:txBody>
          <a:bodyPr anchor="ctr">
            <a:spAutoFit/>
          </a:bodyPr>
          <a:lstStyle/>
          <a:p>
            <a:r>
              <a:rPr lang="en-US" altLang="en-US" sz="1200">
                <a:latin typeface="Arial" pitchFamily="34" charset="0"/>
                <a:ea typeface="MS PGothic"/>
                <a:cs typeface="Times New Roman" pitchFamily="18" charset="0"/>
              </a:rPr>
              <a:t>Langley G, Nolan K, Nolan T, Norman C, Provost L, (1996), </a:t>
            </a:r>
            <a:r>
              <a:rPr lang="en-US" altLang="en-US" sz="1200" i="1">
                <a:latin typeface="Arial" pitchFamily="34" charset="0"/>
                <a:ea typeface="MS PGothic"/>
                <a:cs typeface="Times New Roman" pitchFamily="18" charset="0"/>
              </a:rPr>
              <a:t>The improvement guide: a practical approach to  enhancing organisational performance</a:t>
            </a:r>
            <a:r>
              <a:rPr lang="en-US" altLang="en-US" sz="1200">
                <a:latin typeface="Arial" pitchFamily="34" charset="0"/>
                <a:ea typeface="MS PGothic"/>
                <a:cs typeface="Times New Roman" pitchFamily="18" charset="0"/>
              </a:rPr>
              <a:t>, </a:t>
            </a:r>
            <a:endParaRPr lang="en-US" altLang="en-US" sz="1200" i="1">
              <a:latin typeface="Arial" pitchFamily="34" charset="0"/>
              <a:ea typeface="MS PGothic"/>
              <a:cs typeface="Times New Roman" pitchFamily="18" charset="0"/>
            </a:endParaRPr>
          </a:p>
          <a:p>
            <a:r>
              <a:rPr lang="en-US" altLang="en-US" sz="1200">
                <a:latin typeface="Arial" pitchFamily="34" charset="0"/>
                <a:ea typeface="MS PGothic"/>
                <a:cs typeface="Times New Roman" pitchFamily="18" charset="0"/>
              </a:rPr>
              <a:t>Jossey Bass Publishers, San Francisco</a:t>
            </a:r>
            <a:endParaRPr lang="en-US" altLang="en-US">
              <a:latin typeface="Arial" pitchFamily="34" charset="0"/>
              <a:ea typeface="MS PGothic"/>
              <a:cs typeface="Times New Roman" pitchFamily="18" charset="0"/>
            </a:endParaRPr>
          </a:p>
        </p:txBody>
      </p:sp>
      <p:sp>
        <p:nvSpPr>
          <p:cNvPr id="31750" name="Arc 26"/>
          <p:cNvSpPr>
            <a:spLocks/>
          </p:cNvSpPr>
          <p:nvPr/>
        </p:nvSpPr>
        <p:spPr bwMode="auto">
          <a:xfrm rot="-2040000">
            <a:off x="5451475" y="3911600"/>
            <a:ext cx="676275" cy="777875"/>
          </a:xfrm>
          <a:custGeom>
            <a:avLst/>
            <a:gdLst>
              <a:gd name="T0" fmla="*/ 2147483647 w 21324"/>
              <a:gd name="T1" fmla="*/ 2147483647 h 21600"/>
              <a:gd name="T2" fmla="*/ 0 w 21324"/>
              <a:gd name="T3" fmla="*/ 2147483647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599"/>
                </a:cubicBezTo>
              </a:path>
              <a:path w="21324" h="21600" stroke="0" extrusionOk="0">
                <a:moveTo>
                  <a:pt x="21323" y="3444"/>
                </a:moveTo>
                <a:cubicBezTo>
                  <a:pt x="19633" y="13908"/>
                  <a:pt x="10599" y="21599"/>
                  <a:pt x="0" y="21599"/>
                </a:cubicBezTo>
                <a:lnTo>
                  <a:pt x="0" y="0"/>
                </a:lnTo>
                <a:lnTo>
                  <a:pt x="21323" y="3444"/>
                </a:lnTo>
                <a:close/>
              </a:path>
            </a:pathLst>
          </a:custGeom>
          <a:noFill/>
          <a:ln w="38100" cap="rnd">
            <a:solidFill>
              <a:schemeClr val="tx1"/>
            </a:solidFill>
            <a:round/>
            <a:headEnd type="none" w="sm" len="sm"/>
            <a:tailEnd type="stealth" w="med" len="lg"/>
          </a:ln>
        </p:spPr>
        <p:txBody>
          <a:bodyPr wrap="none" anchor="ctr"/>
          <a:lstStyle/>
          <a:p>
            <a:endParaRPr lang="en-GB"/>
          </a:p>
        </p:txBody>
      </p:sp>
      <p:sp>
        <p:nvSpPr>
          <p:cNvPr id="31751" name="Arc 25"/>
          <p:cNvSpPr>
            <a:spLocks/>
          </p:cNvSpPr>
          <p:nvPr/>
        </p:nvSpPr>
        <p:spPr bwMode="auto">
          <a:xfrm rot="2040000">
            <a:off x="2844800" y="4006850"/>
            <a:ext cx="749300" cy="747713"/>
          </a:xfrm>
          <a:custGeom>
            <a:avLst/>
            <a:gdLst>
              <a:gd name="T0" fmla="*/ 2147483647 w 21401"/>
              <a:gd name="T1" fmla="*/ 2147483647 h 21241"/>
              <a:gd name="T2" fmla="*/ 0 w 21401"/>
              <a:gd name="T3" fmla="*/ 2147483647 h 21241"/>
              <a:gd name="T4" fmla="*/ 2147483647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chemeClr val="tx1"/>
            </a:solidFill>
            <a:round/>
            <a:headEnd type="none" w="sm" len="sm"/>
            <a:tailEnd type="stealth" w="med" len="lg"/>
          </a:ln>
        </p:spPr>
        <p:txBody>
          <a:bodyPr wrap="none" anchor="ctr"/>
          <a:lstStyle/>
          <a:p>
            <a:endParaRPr lang="en-GB"/>
          </a:p>
        </p:txBody>
      </p:sp>
      <p:sp>
        <p:nvSpPr>
          <p:cNvPr id="31752" name="Rectangle 9"/>
          <p:cNvSpPr>
            <a:spLocks noChangeArrowheads="1"/>
          </p:cNvSpPr>
          <p:nvPr/>
        </p:nvSpPr>
        <p:spPr bwMode="auto">
          <a:xfrm>
            <a:off x="2555875" y="3068638"/>
            <a:ext cx="4048125" cy="412750"/>
          </a:xfrm>
          <a:prstGeom prst="rect">
            <a:avLst/>
          </a:prstGeom>
          <a:noFill/>
          <a:ln w="9525">
            <a:noFill/>
            <a:miter lim="800000"/>
            <a:headEnd/>
            <a:tailEnd/>
          </a:ln>
        </p:spPr>
        <p:txBody>
          <a:bodyPr lIns="92075" tIns="46038" rIns="92075" bIns="46038">
            <a:spAutoFit/>
          </a:bodyPr>
          <a:lstStyle/>
          <a:p>
            <a:r>
              <a:rPr lang="en-US" altLang="en-US" sz="2100">
                <a:solidFill>
                  <a:srgbClr val="000000"/>
                </a:solidFill>
                <a:latin typeface="Arial" pitchFamily="34" charset="0"/>
                <a:ea typeface="MS PGothic"/>
                <a:cs typeface="MS PGothic"/>
              </a:rPr>
              <a:t>What change can we make that</a:t>
            </a:r>
          </a:p>
        </p:txBody>
      </p:sp>
      <p:sp>
        <p:nvSpPr>
          <p:cNvPr id="31753" name="Rectangle 10"/>
          <p:cNvSpPr>
            <a:spLocks noChangeArrowheads="1"/>
          </p:cNvSpPr>
          <p:nvPr/>
        </p:nvSpPr>
        <p:spPr bwMode="auto">
          <a:xfrm>
            <a:off x="2916238" y="3357563"/>
            <a:ext cx="3319462" cy="412750"/>
          </a:xfrm>
          <a:prstGeom prst="rect">
            <a:avLst/>
          </a:prstGeom>
          <a:noFill/>
          <a:ln w="9525">
            <a:noFill/>
            <a:miter lim="800000"/>
            <a:headEnd/>
            <a:tailEnd/>
          </a:ln>
        </p:spPr>
        <p:txBody>
          <a:bodyPr wrap="none" lIns="92075" tIns="46038" rIns="92075" bIns="46038">
            <a:spAutoFit/>
          </a:bodyPr>
          <a:lstStyle/>
          <a:p>
            <a:r>
              <a:rPr lang="en-US" altLang="en-US" sz="2100">
                <a:solidFill>
                  <a:srgbClr val="000000"/>
                </a:solidFill>
                <a:latin typeface="Arial" pitchFamily="34" charset="0"/>
                <a:ea typeface="MS PGothic"/>
                <a:cs typeface="MS PGothic"/>
              </a:rPr>
              <a:t>will result in improvement?</a:t>
            </a:r>
          </a:p>
        </p:txBody>
      </p:sp>
      <p:sp>
        <p:nvSpPr>
          <p:cNvPr id="31754" name="Rectangle 7"/>
          <p:cNvSpPr>
            <a:spLocks noChangeArrowheads="1"/>
          </p:cNvSpPr>
          <p:nvPr/>
        </p:nvSpPr>
        <p:spPr bwMode="auto">
          <a:xfrm>
            <a:off x="3132138" y="2349500"/>
            <a:ext cx="2868612"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How will we know that a</a:t>
            </a:r>
          </a:p>
        </p:txBody>
      </p:sp>
      <p:sp>
        <p:nvSpPr>
          <p:cNvPr id="31755" name="Rectangle 8"/>
          <p:cNvSpPr>
            <a:spLocks noChangeArrowheads="1"/>
          </p:cNvSpPr>
          <p:nvPr/>
        </p:nvSpPr>
        <p:spPr bwMode="auto">
          <a:xfrm>
            <a:off x="2843213" y="2708275"/>
            <a:ext cx="3195637"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change is an improvement?</a:t>
            </a:r>
          </a:p>
        </p:txBody>
      </p:sp>
      <p:sp>
        <p:nvSpPr>
          <p:cNvPr id="31756" name="Rectangle 6"/>
          <p:cNvSpPr>
            <a:spLocks noChangeArrowheads="1"/>
          </p:cNvSpPr>
          <p:nvPr/>
        </p:nvSpPr>
        <p:spPr bwMode="auto">
          <a:xfrm>
            <a:off x="3779838" y="1916113"/>
            <a:ext cx="1535112"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accomplish?</a:t>
            </a:r>
          </a:p>
        </p:txBody>
      </p:sp>
      <p:sp>
        <p:nvSpPr>
          <p:cNvPr id="31757" name="Rectangle 5"/>
          <p:cNvSpPr>
            <a:spLocks noChangeArrowheads="1"/>
          </p:cNvSpPr>
          <p:nvPr/>
        </p:nvSpPr>
        <p:spPr bwMode="auto">
          <a:xfrm>
            <a:off x="3276600" y="1628775"/>
            <a:ext cx="2571750"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What are we trying to</a:t>
            </a:r>
          </a:p>
        </p:txBody>
      </p:sp>
      <p:sp>
        <p:nvSpPr>
          <p:cNvPr id="31758" name="Line 3"/>
          <p:cNvSpPr>
            <a:spLocks noChangeShapeType="1"/>
          </p:cNvSpPr>
          <p:nvPr/>
        </p:nvSpPr>
        <p:spPr bwMode="auto">
          <a:xfrm>
            <a:off x="2700338" y="2349500"/>
            <a:ext cx="3529012" cy="1588"/>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31759" name="Line 4"/>
          <p:cNvSpPr>
            <a:spLocks noChangeShapeType="1"/>
          </p:cNvSpPr>
          <p:nvPr/>
        </p:nvSpPr>
        <p:spPr bwMode="auto">
          <a:xfrm>
            <a:off x="2627313" y="3141663"/>
            <a:ext cx="3800475" cy="1587"/>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31760" name="Rectangle 12"/>
          <p:cNvSpPr>
            <a:spLocks noChangeArrowheads="1"/>
          </p:cNvSpPr>
          <p:nvPr/>
        </p:nvSpPr>
        <p:spPr bwMode="auto">
          <a:xfrm>
            <a:off x="2555875" y="1196975"/>
            <a:ext cx="3921125" cy="461963"/>
          </a:xfrm>
          <a:prstGeom prst="rect">
            <a:avLst/>
          </a:prstGeom>
          <a:solidFill>
            <a:srgbClr val="00827F"/>
          </a:solidFill>
          <a:ln w="9525">
            <a:noFill/>
            <a:miter lim="800000"/>
            <a:headEnd/>
            <a:tailEnd/>
          </a:ln>
        </p:spPr>
        <p:txBody>
          <a:bodyPr lIns="92075" tIns="46038" rIns="92075" bIns="46038">
            <a:spAutoFit/>
          </a:bodyPr>
          <a:lstStyle/>
          <a:p>
            <a:pPr algn="ctr"/>
            <a:r>
              <a:rPr lang="en-US" altLang="en-US" sz="2400">
                <a:solidFill>
                  <a:schemeClr val="bg1"/>
                </a:solidFill>
                <a:latin typeface="Arial" pitchFamily="34" charset="0"/>
                <a:ea typeface="MS PGothic"/>
                <a:cs typeface="MS PGothic"/>
              </a:rPr>
              <a:t>Model for Improvement</a:t>
            </a:r>
          </a:p>
        </p:txBody>
      </p:sp>
      <p:grpSp>
        <p:nvGrpSpPr>
          <p:cNvPr id="3" name="Group 11"/>
          <p:cNvGrpSpPr>
            <a:grpSpLocks/>
          </p:cNvGrpSpPr>
          <p:nvPr/>
        </p:nvGrpSpPr>
        <p:grpSpPr bwMode="auto">
          <a:xfrm>
            <a:off x="168275" y="123825"/>
            <a:ext cx="4894263" cy="879475"/>
            <a:chOff x="2555776" y="729824"/>
            <a:chExt cx="4894271" cy="878779"/>
          </a:xfrm>
        </p:grpSpPr>
        <p:pic>
          <p:nvPicPr>
            <p:cNvPr id="31763"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31765"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1766"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34"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1"/>
          <p:cNvSpPr>
            <a:spLocks/>
          </p:cNvSpPr>
          <p:nvPr/>
        </p:nvSpPr>
        <p:spPr bwMode="auto">
          <a:xfrm>
            <a:off x="2066925" y="1052513"/>
            <a:ext cx="4267200" cy="635000"/>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solidFill>
            <a:srgbClr val="00827F"/>
          </a:solidFill>
          <a:ln w="9525" cap="rnd">
            <a:solidFill>
              <a:schemeClr val="tx1"/>
            </a:solidFill>
            <a:round/>
            <a:headEnd/>
            <a:tailEnd/>
          </a:ln>
        </p:spPr>
        <p:txBody>
          <a:bodyPr/>
          <a:lstStyle/>
          <a:p>
            <a:endParaRPr lang="en-GB"/>
          </a:p>
        </p:txBody>
      </p:sp>
      <p:sp>
        <p:nvSpPr>
          <p:cNvPr id="8" name="Freeform 2"/>
          <p:cNvSpPr>
            <a:spLocks/>
          </p:cNvSpPr>
          <p:nvPr/>
        </p:nvSpPr>
        <p:spPr bwMode="auto">
          <a:xfrm>
            <a:off x="2211388" y="1700213"/>
            <a:ext cx="4044950" cy="2166937"/>
          </a:xfrm>
          <a:custGeom>
            <a:avLst/>
            <a:gdLst>
              <a:gd name="T0" fmla="*/ 364759 w 2606"/>
              <a:gd name="T1" fmla="*/ 0 h 1416"/>
              <a:gd name="T2" fmla="*/ 3678638 w 2606"/>
              <a:gd name="T3" fmla="*/ 0 h 1416"/>
              <a:gd name="T4" fmla="*/ 4043398 w 2606"/>
              <a:gd name="T5" fmla="*/ 2165407 h 1416"/>
              <a:gd name="T6" fmla="*/ 0 w 2606"/>
              <a:gd name="T7" fmla="*/ 2165407 h 1416"/>
              <a:gd name="T8" fmla="*/ 364759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chemeClr val="accent5">
              <a:lumMod val="75000"/>
            </a:schemeClr>
          </a:solidFill>
          <a:ln w="12700" cap="rnd">
            <a:solidFill>
              <a:srgbClr val="000000"/>
            </a:solidFill>
            <a:round/>
            <a:headEnd type="none" w="sm" len="sm"/>
            <a:tailEnd type="none" w="sm" len="sm"/>
          </a:ln>
        </p:spPr>
        <p:txBody>
          <a:bodyPr/>
          <a:lstStyle/>
          <a:p>
            <a:pPr>
              <a:defRPr/>
            </a:pPr>
            <a:endParaRPr lang="en-US">
              <a:latin typeface="Arial" charset="0"/>
              <a:ea typeface="ＭＳ Ｐゴシック" pitchFamily="-105" charset="-128"/>
              <a:cs typeface="Arial" charset="0"/>
            </a:endParaRPr>
          </a:p>
        </p:txBody>
      </p:sp>
      <p:grpSp>
        <p:nvGrpSpPr>
          <p:cNvPr id="2" name="Group 13"/>
          <p:cNvGrpSpPr>
            <a:grpSpLocks/>
          </p:cNvGrpSpPr>
          <p:nvPr/>
        </p:nvGrpSpPr>
        <p:grpSpPr bwMode="auto">
          <a:xfrm>
            <a:off x="2642856" y="4021138"/>
            <a:ext cx="3117850" cy="2836862"/>
            <a:chOff x="1780" y="2245"/>
            <a:chExt cx="2008" cy="1941"/>
          </a:xfrm>
          <a:solidFill>
            <a:srgbClr val="55A839"/>
          </a:solidFill>
        </p:grpSpPr>
        <p:sp>
          <p:nvSpPr>
            <p:cNvPr id="10" name="Oval 14"/>
            <p:cNvSpPr>
              <a:spLocks noChangeArrowheads="1"/>
            </p:cNvSpPr>
            <p:nvPr/>
          </p:nvSpPr>
          <p:spPr bwMode="invGray">
            <a:xfrm>
              <a:off x="1881" y="2331"/>
              <a:ext cx="1802" cy="1777"/>
            </a:xfrm>
            <a:prstGeom prst="ellipse">
              <a:avLst/>
            </a:prstGeom>
            <a:grpFill/>
            <a:ln w="25400">
              <a:solidFill>
                <a:schemeClr val="tx1"/>
              </a:solidFill>
              <a:round/>
              <a:headEnd/>
              <a:tailEnd/>
            </a:ln>
          </p:spPr>
          <p:txBody>
            <a:bodyPr wrap="none" anchor="ctr"/>
            <a:lstStyle/>
            <a:p>
              <a:pPr>
                <a:defRPr/>
              </a:pPr>
              <a:endParaRPr lang="en-US" dirty="0">
                <a:latin typeface="Arial" pitchFamily="-107" charset="0"/>
                <a:ea typeface="ＭＳ Ｐゴシック" charset="0"/>
                <a:cs typeface="Arial" charset="0"/>
              </a:endParaRPr>
            </a:p>
          </p:txBody>
        </p:sp>
        <p:sp>
          <p:nvSpPr>
            <p:cNvPr id="11" name="Line 15"/>
            <p:cNvSpPr>
              <a:spLocks noChangeShapeType="1"/>
            </p:cNvSpPr>
            <p:nvPr/>
          </p:nvSpPr>
          <p:spPr bwMode="invGray">
            <a:xfrm>
              <a:off x="2798" y="2329"/>
              <a:ext cx="0" cy="1781"/>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ＭＳ Ｐゴシック" charset="0"/>
                <a:cs typeface="Arial" charset="0"/>
              </a:endParaRPr>
            </a:p>
          </p:txBody>
        </p:sp>
        <p:sp>
          <p:nvSpPr>
            <p:cNvPr id="12" name="Rectangle 16"/>
            <p:cNvSpPr>
              <a:spLocks noChangeArrowheads="1"/>
            </p:cNvSpPr>
            <p:nvPr/>
          </p:nvSpPr>
          <p:spPr bwMode="invGray">
            <a:xfrm>
              <a:off x="2184" y="2711"/>
              <a:ext cx="413"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Act</a:t>
              </a:r>
            </a:p>
          </p:txBody>
        </p:sp>
        <p:sp>
          <p:nvSpPr>
            <p:cNvPr id="13" name="Rectangle 17"/>
            <p:cNvSpPr>
              <a:spLocks noChangeArrowheads="1"/>
            </p:cNvSpPr>
            <p:nvPr/>
          </p:nvSpPr>
          <p:spPr bwMode="invGray">
            <a:xfrm>
              <a:off x="2918" y="2711"/>
              <a:ext cx="515"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Plan</a:t>
              </a:r>
            </a:p>
          </p:txBody>
        </p:sp>
        <p:sp>
          <p:nvSpPr>
            <p:cNvPr id="14" name="Rectangle 18"/>
            <p:cNvSpPr>
              <a:spLocks noChangeArrowheads="1"/>
            </p:cNvSpPr>
            <p:nvPr/>
          </p:nvSpPr>
          <p:spPr bwMode="invGray">
            <a:xfrm>
              <a:off x="2083" y="3378"/>
              <a:ext cx="651"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Study</a:t>
              </a:r>
            </a:p>
          </p:txBody>
        </p:sp>
        <p:sp>
          <p:nvSpPr>
            <p:cNvPr id="15" name="Rectangle 19"/>
            <p:cNvSpPr>
              <a:spLocks noChangeArrowheads="1"/>
            </p:cNvSpPr>
            <p:nvPr/>
          </p:nvSpPr>
          <p:spPr bwMode="invGray">
            <a:xfrm>
              <a:off x="2986" y="3378"/>
              <a:ext cx="356"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Do</a:t>
              </a:r>
            </a:p>
          </p:txBody>
        </p:sp>
        <p:sp>
          <p:nvSpPr>
            <p:cNvPr id="16" name="Line 20"/>
            <p:cNvSpPr>
              <a:spLocks noChangeShapeType="1"/>
            </p:cNvSpPr>
            <p:nvPr/>
          </p:nvSpPr>
          <p:spPr bwMode="invGray">
            <a:xfrm>
              <a:off x="1867" y="3234"/>
              <a:ext cx="1890" cy="0"/>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ＭＳ Ｐゴシック" charset="0"/>
                <a:cs typeface="Arial" charset="0"/>
              </a:endParaRPr>
            </a:p>
          </p:txBody>
        </p:sp>
        <p:sp>
          <p:nvSpPr>
            <p:cNvPr id="17" name="AutoShape 21"/>
            <p:cNvSpPr>
              <a:spLocks noChangeArrowheads="1"/>
            </p:cNvSpPr>
            <p:nvPr/>
          </p:nvSpPr>
          <p:spPr bwMode="invGray">
            <a:xfrm>
              <a:off x="2668" y="2245"/>
              <a:ext cx="276" cy="162"/>
            </a:xfrm>
            <a:prstGeom prst="rightArrow">
              <a:avLst>
                <a:gd name="adj1" fmla="val 50000"/>
                <a:gd name="adj2" fmla="val 85810"/>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18" name="AutoShape 22"/>
            <p:cNvSpPr>
              <a:spLocks noChangeArrowheads="1"/>
            </p:cNvSpPr>
            <p:nvPr/>
          </p:nvSpPr>
          <p:spPr bwMode="invGray">
            <a:xfrm>
              <a:off x="2645" y="4024"/>
              <a:ext cx="278" cy="162"/>
            </a:xfrm>
            <a:prstGeom prst="leftArrow">
              <a:avLst>
                <a:gd name="adj1" fmla="val 50000"/>
                <a:gd name="adj2" fmla="val 85795"/>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19" name="AutoShape 23"/>
            <p:cNvSpPr>
              <a:spLocks noChangeArrowheads="1"/>
            </p:cNvSpPr>
            <p:nvPr/>
          </p:nvSpPr>
          <p:spPr bwMode="invGray">
            <a:xfrm>
              <a:off x="3606" y="3106"/>
              <a:ext cx="182" cy="248"/>
            </a:xfrm>
            <a:prstGeom prst="downArrow">
              <a:avLst>
                <a:gd name="adj1" fmla="val 50000"/>
                <a:gd name="adj2" fmla="val 68138"/>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20" name="AutoShape 24"/>
            <p:cNvSpPr>
              <a:spLocks noChangeArrowheads="1"/>
            </p:cNvSpPr>
            <p:nvPr/>
          </p:nvSpPr>
          <p:spPr bwMode="invGray">
            <a:xfrm>
              <a:off x="1780" y="3106"/>
              <a:ext cx="182" cy="248"/>
            </a:xfrm>
            <a:prstGeom prst="upArrow">
              <a:avLst>
                <a:gd name="adj1" fmla="val 50000"/>
                <a:gd name="adj2" fmla="val 68126"/>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grpSp>
      <p:sp>
        <p:nvSpPr>
          <p:cNvPr id="32773" name="Rectangle 1"/>
          <p:cNvSpPr>
            <a:spLocks noChangeArrowheads="1"/>
          </p:cNvSpPr>
          <p:nvPr/>
        </p:nvSpPr>
        <p:spPr bwMode="auto">
          <a:xfrm>
            <a:off x="6134100" y="4530725"/>
            <a:ext cx="2857500" cy="1016000"/>
          </a:xfrm>
          <a:prstGeom prst="rect">
            <a:avLst/>
          </a:prstGeom>
          <a:noFill/>
          <a:ln w="9525">
            <a:noFill/>
            <a:miter lim="800000"/>
            <a:headEnd/>
            <a:tailEnd/>
          </a:ln>
        </p:spPr>
        <p:txBody>
          <a:bodyPr anchor="ctr">
            <a:spAutoFit/>
          </a:bodyPr>
          <a:lstStyle/>
          <a:p>
            <a:r>
              <a:rPr lang="en-US" altLang="en-US" sz="1200">
                <a:latin typeface="Arial" pitchFamily="34" charset="0"/>
                <a:ea typeface="MS PGothic"/>
                <a:cs typeface="Times New Roman" pitchFamily="18" charset="0"/>
              </a:rPr>
              <a:t>Langley G, Nolan K, Nolan T, Norman C, Provost L, (1996), </a:t>
            </a:r>
            <a:r>
              <a:rPr lang="en-US" altLang="en-US" sz="1200" i="1">
                <a:latin typeface="Arial" pitchFamily="34" charset="0"/>
                <a:ea typeface="MS PGothic"/>
                <a:cs typeface="Times New Roman" pitchFamily="18" charset="0"/>
              </a:rPr>
              <a:t>The improvement guide: a practical approach to  enhancing organisational performance</a:t>
            </a:r>
            <a:r>
              <a:rPr lang="en-US" altLang="en-US" sz="1200">
                <a:latin typeface="Arial" pitchFamily="34" charset="0"/>
                <a:ea typeface="MS PGothic"/>
                <a:cs typeface="Times New Roman" pitchFamily="18" charset="0"/>
              </a:rPr>
              <a:t>, </a:t>
            </a:r>
            <a:endParaRPr lang="en-US" altLang="en-US" sz="1200" i="1">
              <a:latin typeface="Arial" pitchFamily="34" charset="0"/>
              <a:ea typeface="MS PGothic"/>
              <a:cs typeface="Times New Roman" pitchFamily="18" charset="0"/>
            </a:endParaRPr>
          </a:p>
          <a:p>
            <a:r>
              <a:rPr lang="en-US" altLang="en-US" sz="1200">
                <a:latin typeface="Arial" pitchFamily="34" charset="0"/>
                <a:ea typeface="MS PGothic"/>
                <a:cs typeface="Times New Roman" pitchFamily="18" charset="0"/>
              </a:rPr>
              <a:t>Jossey Bass Publishers, San Francisco</a:t>
            </a:r>
            <a:endParaRPr lang="en-US" altLang="en-US">
              <a:latin typeface="Arial" pitchFamily="34" charset="0"/>
              <a:ea typeface="MS PGothic"/>
              <a:cs typeface="Times New Roman" pitchFamily="18" charset="0"/>
            </a:endParaRPr>
          </a:p>
        </p:txBody>
      </p:sp>
      <p:sp>
        <p:nvSpPr>
          <p:cNvPr id="32774" name="Arc 26"/>
          <p:cNvSpPr>
            <a:spLocks/>
          </p:cNvSpPr>
          <p:nvPr/>
        </p:nvSpPr>
        <p:spPr bwMode="auto">
          <a:xfrm rot="-2040000">
            <a:off x="5178425" y="3911600"/>
            <a:ext cx="676275" cy="777875"/>
          </a:xfrm>
          <a:custGeom>
            <a:avLst/>
            <a:gdLst>
              <a:gd name="T0" fmla="*/ 2147483647 w 21324"/>
              <a:gd name="T1" fmla="*/ 2147483647 h 21600"/>
              <a:gd name="T2" fmla="*/ 0 w 21324"/>
              <a:gd name="T3" fmla="*/ 2147483647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599"/>
                </a:cubicBezTo>
              </a:path>
              <a:path w="21324" h="21600" stroke="0" extrusionOk="0">
                <a:moveTo>
                  <a:pt x="21323" y="3444"/>
                </a:moveTo>
                <a:cubicBezTo>
                  <a:pt x="19633" y="13908"/>
                  <a:pt x="10599" y="21599"/>
                  <a:pt x="0" y="21599"/>
                </a:cubicBezTo>
                <a:lnTo>
                  <a:pt x="0" y="0"/>
                </a:lnTo>
                <a:lnTo>
                  <a:pt x="21323" y="3444"/>
                </a:lnTo>
                <a:close/>
              </a:path>
            </a:pathLst>
          </a:custGeom>
          <a:noFill/>
          <a:ln w="38100" cap="rnd">
            <a:solidFill>
              <a:schemeClr val="tx1"/>
            </a:solidFill>
            <a:round/>
            <a:headEnd type="none" w="sm" len="sm"/>
            <a:tailEnd type="stealth" w="med" len="lg"/>
          </a:ln>
        </p:spPr>
        <p:txBody>
          <a:bodyPr wrap="none" anchor="ctr"/>
          <a:lstStyle/>
          <a:p>
            <a:endParaRPr lang="en-GB"/>
          </a:p>
        </p:txBody>
      </p:sp>
      <p:sp>
        <p:nvSpPr>
          <p:cNvPr id="32775" name="Arc 25"/>
          <p:cNvSpPr>
            <a:spLocks/>
          </p:cNvSpPr>
          <p:nvPr/>
        </p:nvSpPr>
        <p:spPr bwMode="auto">
          <a:xfrm rot="2040000">
            <a:off x="2571750" y="4006850"/>
            <a:ext cx="749300" cy="747713"/>
          </a:xfrm>
          <a:custGeom>
            <a:avLst/>
            <a:gdLst>
              <a:gd name="T0" fmla="*/ 2147483647 w 21401"/>
              <a:gd name="T1" fmla="*/ 2147483647 h 21241"/>
              <a:gd name="T2" fmla="*/ 0 w 21401"/>
              <a:gd name="T3" fmla="*/ 2147483647 h 21241"/>
              <a:gd name="T4" fmla="*/ 2147483647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chemeClr val="tx1"/>
            </a:solidFill>
            <a:round/>
            <a:headEnd type="none" w="sm" len="sm"/>
            <a:tailEnd type="stealth" w="med" len="lg"/>
          </a:ln>
        </p:spPr>
        <p:txBody>
          <a:bodyPr wrap="none" anchor="ctr"/>
          <a:lstStyle/>
          <a:p>
            <a:endParaRPr lang="en-GB"/>
          </a:p>
        </p:txBody>
      </p:sp>
      <p:cxnSp>
        <p:nvCxnSpPr>
          <p:cNvPr id="65545" name="Straight Connector 29"/>
          <p:cNvCxnSpPr>
            <a:cxnSpLocks noChangeShapeType="1"/>
            <a:endCxn id="32777" idx="1"/>
          </p:cNvCxnSpPr>
          <p:nvPr/>
        </p:nvCxnSpPr>
        <p:spPr bwMode="auto">
          <a:xfrm>
            <a:off x="5954713" y="2082800"/>
            <a:ext cx="720725" cy="333375"/>
          </a:xfrm>
          <a:prstGeom prst="line">
            <a:avLst/>
          </a:prstGeom>
          <a:noFill/>
          <a:ln w="12700">
            <a:solidFill>
              <a:schemeClr val="tx1"/>
            </a:solidFill>
            <a:round/>
            <a:headEnd/>
            <a:tailEnd/>
          </a:ln>
          <a:effectLst>
            <a:outerShdw blurRad="63500" dist="20000" dir="5400000" rotWithShape="0">
              <a:srgbClr val="000000">
                <a:alpha val="37999"/>
              </a:srgbClr>
            </a:outerShdw>
          </a:effectLst>
          <a:extLst/>
        </p:spPr>
      </p:cxnSp>
      <p:sp>
        <p:nvSpPr>
          <p:cNvPr id="32777" name="Rectangle 27"/>
          <p:cNvSpPr>
            <a:spLocks noChangeArrowheads="1"/>
          </p:cNvSpPr>
          <p:nvPr/>
        </p:nvSpPr>
        <p:spPr bwMode="auto">
          <a:xfrm>
            <a:off x="6675438" y="1831975"/>
            <a:ext cx="2087562" cy="1168400"/>
          </a:xfrm>
          <a:prstGeom prst="rect">
            <a:avLst/>
          </a:prstGeom>
          <a:solidFill>
            <a:srgbClr val="FFCCCC"/>
          </a:solidFill>
          <a:ln w="3175">
            <a:solidFill>
              <a:schemeClr val="tx1"/>
            </a:solidFill>
            <a:miter lim="800000"/>
            <a:headEnd/>
            <a:tailEnd/>
          </a:ln>
        </p:spPr>
        <p:txBody>
          <a:bodyPr>
            <a:spAutoFit/>
          </a:bodyPr>
          <a:lstStyle/>
          <a:p>
            <a:pPr>
              <a:spcBef>
                <a:spcPct val="50000"/>
              </a:spcBef>
            </a:pPr>
            <a:r>
              <a:rPr kumimoji="1" lang="en-GB" altLang="en-US" sz="1400">
                <a:latin typeface="Arial" pitchFamily="34" charset="0"/>
                <a:ea typeface="MS PGothic"/>
                <a:cs typeface="MS PGothic"/>
              </a:rPr>
              <a:t>Understanding the problem. Knowing what you’re trying to do - clear and desirable aims and objectives</a:t>
            </a:r>
          </a:p>
        </p:txBody>
      </p:sp>
      <p:sp>
        <p:nvSpPr>
          <p:cNvPr id="32778" name="Rectangle 9"/>
          <p:cNvSpPr>
            <a:spLocks noChangeArrowheads="1"/>
          </p:cNvSpPr>
          <p:nvPr/>
        </p:nvSpPr>
        <p:spPr bwMode="auto">
          <a:xfrm>
            <a:off x="2282825" y="3068638"/>
            <a:ext cx="4048125" cy="412750"/>
          </a:xfrm>
          <a:prstGeom prst="rect">
            <a:avLst/>
          </a:prstGeom>
          <a:noFill/>
          <a:ln w="9525">
            <a:noFill/>
            <a:miter lim="800000"/>
            <a:headEnd/>
            <a:tailEnd/>
          </a:ln>
        </p:spPr>
        <p:txBody>
          <a:bodyPr lIns="92075" tIns="46038" rIns="92075" bIns="46038">
            <a:spAutoFit/>
          </a:bodyPr>
          <a:lstStyle/>
          <a:p>
            <a:r>
              <a:rPr lang="en-US" altLang="en-US" sz="2100">
                <a:solidFill>
                  <a:srgbClr val="000000"/>
                </a:solidFill>
                <a:latin typeface="Arial" pitchFamily="34" charset="0"/>
                <a:ea typeface="MS PGothic"/>
                <a:cs typeface="MS PGothic"/>
              </a:rPr>
              <a:t>What change can we make that</a:t>
            </a:r>
          </a:p>
        </p:txBody>
      </p:sp>
      <p:sp>
        <p:nvSpPr>
          <p:cNvPr id="32779" name="Rectangle 10"/>
          <p:cNvSpPr>
            <a:spLocks noChangeArrowheads="1"/>
          </p:cNvSpPr>
          <p:nvPr/>
        </p:nvSpPr>
        <p:spPr bwMode="auto">
          <a:xfrm>
            <a:off x="2643188" y="3357563"/>
            <a:ext cx="3319462" cy="412750"/>
          </a:xfrm>
          <a:prstGeom prst="rect">
            <a:avLst/>
          </a:prstGeom>
          <a:noFill/>
          <a:ln w="9525">
            <a:noFill/>
            <a:miter lim="800000"/>
            <a:headEnd/>
            <a:tailEnd/>
          </a:ln>
        </p:spPr>
        <p:txBody>
          <a:bodyPr wrap="none" lIns="92075" tIns="46038" rIns="92075" bIns="46038">
            <a:spAutoFit/>
          </a:bodyPr>
          <a:lstStyle/>
          <a:p>
            <a:r>
              <a:rPr lang="en-US" altLang="en-US" sz="2100">
                <a:solidFill>
                  <a:srgbClr val="000000"/>
                </a:solidFill>
                <a:latin typeface="Arial" pitchFamily="34" charset="0"/>
                <a:ea typeface="MS PGothic"/>
                <a:cs typeface="MS PGothic"/>
              </a:rPr>
              <a:t>will result in improvement?</a:t>
            </a:r>
          </a:p>
        </p:txBody>
      </p:sp>
      <p:sp>
        <p:nvSpPr>
          <p:cNvPr id="32780" name="Rectangle 7"/>
          <p:cNvSpPr>
            <a:spLocks noChangeArrowheads="1"/>
          </p:cNvSpPr>
          <p:nvPr/>
        </p:nvSpPr>
        <p:spPr bwMode="auto">
          <a:xfrm>
            <a:off x="2654300" y="2349500"/>
            <a:ext cx="2868613"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How will we know that a</a:t>
            </a:r>
          </a:p>
        </p:txBody>
      </p:sp>
      <p:sp>
        <p:nvSpPr>
          <p:cNvPr id="32781" name="Rectangle 8"/>
          <p:cNvSpPr>
            <a:spLocks noChangeArrowheads="1"/>
          </p:cNvSpPr>
          <p:nvPr/>
        </p:nvSpPr>
        <p:spPr bwMode="auto">
          <a:xfrm>
            <a:off x="2638425" y="2708275"/>
            <a:ext cx="3195638"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change is an improvement?</a:t>
            </a:r>
          </a:p>
        </p:txBody>
      </p:sp>
      <p:sp>
        <p:nvSpPr>
          <p:cNvPr id="32782" name="Rectangle 6"/>
          <p:cNvSpPr>
            <a:spLocks noChangeArrowheads="1"/>
          </p:cNvSpPr>
          <p:nvPr/>
        </p:nvSpPr>
        <p:spPr bwMode="auto">
          <a:xfrm>
            <a:off x="3506788" y="1916113"/>
            <a:ext cx="1535112" cy="415925"/>
          </a:xfrm>
          <a:prstGeom prst="rect">
            <a:avLst/>
          </a:prstGeom>
          <a:noFill/>
          <a:ln w="9525">
            <a:noFill/>
            <a:miter lim="800000"/>
            <a:headEnd/>
            <a:tailEnd/>
          </a:ln>
        </p:spPr>
        <p:txBody>
          <a:bodyPr wrap="none" lIns="92075" tIns="46038" rIns="92075" bIns="46038">
            <a:spAutoFit/>
          </a:bodyPr>
          <a:lstStyle/>
          <a:p>
            <a:r>
              <a:rPr lang="en-US" altLang="en-US" sz="2100">
                <a:solidFill>
                  <a:srgbClr val="FF0000"/>
                </a:solidFill>
                <a:latin typeface="Arial" pitchFamily="34" charset="0"/>
                <a:ea typeface="MS PGothic"/>
                <a:cs typeface="MS PGothic"/>
              </a:rPr>
              <a:t>accomplish?</a:t>
            </a:r>
          </a:p>
        </p:txBody>
      </p:sp>
      <p:sp>
        <p:nvSpPr>
          <p:cNvPr id="32783" name="Rectangle 5"/>
          <p:cNvSpPr>
            <a:spLocks noChangeArrowheads="1"/>
          </p:cNvSpPr>
          <p:nvPr/>
        </p:nvSpPr>
        <p:spPr bwMode="auto">
          <a:xfrm>
            <a:off x="3003550" y="1628775"/>
            <a:ext cx="2571750" cy="415925"/>
          </a:xfrm>
          <a:prstGeom prst="rect">
            <a:avLst/>
          </a:prstGeom>
          <a:noFill/>
          <a:ln w="9525">
            <a:noFill/>
            <a:miter lim="800000"/>
            <a:headEnd/>
            <a:tailEnd/>
          </a:ln>
        </p:spPr>
        <p:txBody>
          <a:bodyPr wrap="none" lIns="92075" tIns="46038" rIns="92075" bIns="46038">
            <a:spAutoFit/>
          </a:bodyPr>
          <a:lstStyle/>
          <a:p>
            <a:r>
              <a:rPr lang="en-US" altLang="en-US" sz="2100" dirty="0">
                <a:solidFill>
                  <a:srgbClr val="FF0000"/>
                </a:solidFill>
                <a:latin typeface="Arial" pitchFamily="34" charset="0"/>
                <a:ea typeface="MS PGothic"/>
                <a:cs typeface="MS PGothic"/>
              </a:rPr>
              <a:t>What are we trying to</a:t>
            </a:r>
          </a:p>
        </p:txBody>
      </p:sp>
      <p:sp>
        <p:nvSpPr>
          <p:cNvPr id="32784" name="Line 3"/>
          <p:cNvSpPr>
            <a:spLocks noChangeShapeType="1"/>
          </p:cNvSpPr>
          <p:nvPr/>
        </p:nvSpPr>
        <p:spPr bwMode="auto">
          <a:xfrm>
            <a:off x="2495550" y="2349500"/>
            <a:ext cx="3529013" cy="1588"/>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32785" name="Line 4"/>
          <p:cNvSpPr>
            <a:spLocks noChangeShapeType="1"/>
          </p:cNvSpPr>
          <p:nvPr/>
        </p:nvSpPr>
        <p:spPr bwMode="auto">
          <a:xfrm>
            <a:off x="2354263" y="3141663"/>
            <a:ext cx="3800475" cy="1587"/>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32786" name="Rectangle 12"/>
          <p:cNvSpPr>
            <a:spLocks noChangeArrowheads="1"/>
          </p:cNvSpPr>
          <p:nvPr/>
        </p:nvSpPr>
        <p:spPr bwMode="auto">
          <a:xfrm>
            <a:off x="2282825" y="1196975"/>
            <a:ext cx="3921125" cy="461963"/>
          </a:xfrm>
          <a:prstGeom prst="rect">
            <a:avLst/>
          </a:prstGeom>
          <a:solidFill>
            <a:srgbClr val="00827F"/>
          </a:solidFill>
          <a:ln w="9525">
            <a:noFill/>
            <a:miter lim="800000"/>
            <a:headEnd/>
            <a:tailEnd/>
          </a:ln>
        </p:spPr>
        <p:txBody>
          <a:bodyPr lIns="92075" tIns="46038" rIns="92075" bIns="46038">
            <a:spAutoFit/>
          </a:bodyPr>
          <a:lstStyle/>
          <a:p>
            <a:pPr algn="ctr"/>
            <a:r>
              <a:rPr lang="en-US" altLang="en-US" sz="2400">
                <a:solidFill>
                  <a:schemeClr val="bg1"/>
                </a:solidFill>
                <a:latin typeface="Arial" pitchFamily="34" charset="0"/>
                <a:ea typeface="MS PGothic"/>
                <a:cs typeface="MS PGothic"/>
              </a:rPr>
              <a:t>Model for Improvement</a:t>
            </a:r>
          </a:p>
        </p:txBody>
      </p:sp>
      <p:grpSp>
        <p:nvGrpSpPr>
          <p:cNvPr id="3" name="Group 11"/>
          <p:cNvGrpSpPr>
            <a:grpSpLocks/>
          </p:cNvGrpSpPr>
          <p:nvPr/>
        </p:nvGrpSpPr>
        <p:grpSpPr bwMode="auto">
          <a:xfrm>
            <a:off x="149225" y="130175"/>
            <a:ext cx="4894263" cy="879475"/>
            <a:chOff x="2555776" y="729824"/>
            <a:chExt cx="4894271" cy="878779"/>
          </a:xfrm>
        </p:grpSpPr>
        <p:pic>
          <p:nvPicPr>
            <p:cNvPr id="32789"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32791"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2792"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36"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p:cNvSpPr>
            <a:spLocks noGrp="1"/>
          </p:cNvSpPr>
          <p:nvPr>
            <p:ph type="ctrTitle"/>
          </p:nvPr>
        </p:nvSpPr>
        <p:spPr>
          <a:xfrm>
            <a:off x="452438" y="1412875"/>
            <a:ext cx="8086725" cy="576263"/>
          </a:xfrm>
        </p:spPr>
        <p:txBody>
          <a:bodyPr/>
          <a:lstStyle/>
          <a:p>
            <a:pPr>
              <a:defRPr/>
            </a:pPr>
            <a:r>
              <a:rPr lang="en-US" altLang="en-US" sz="3600" b="1" dirty="0">
                <a:solidFill>
                  <a:srgbClr val="A00054"/>
                </a:solidFill>
              </a:rPr>
              <a:t>Set the aim: it should be</a:t>
            </a:r>
            <a:endParaRPr lang="en-GB" altLang="en-US" sz="3600" b="1" dirty="0">
              <a:solidFill>
                <a:srgbClr val="A00054"/>
              </a:solidFill>
            </a:endParaRPr>
          </a:p>
        </p:txBody>
      </p:sp>
      <p:sp>
        <p:nvSpPr>
          <p:cNvPr id="10" name="Subtitle 3"/>
          <p:cNvSpPr>
            <a:spLocks noGrp="1"/>
          </p:cNvSpPr>
          <p:nvPr>
            <p:ph type="subTitle" idx="1"/>
          </p:nvPr>
        </p:nvSpPr>
        <p:spPr>
          <a:xfrm>
            <a:off x="819150" y="2357438"/>
            <a:ext cx="8289925" cy="4537075"/>
          </a:xfrm>
        </p:spPr>
        <p:txBody>
          <a:bodyPr/>
          <a:lstStyle/>
          <a:p>
            <a:pPr algn="l">
              <a:buFont typeface="Arial" pitchFamily="34" charset="0"/>
              <a:buChar char="•"/>
              <a:defRPr/>
            </a:pPr>
            <a:r>
              <a:rPr lang="en-GB" altLang="en-US" sz="2400" dirty="0">
                <a:solidFill>
                  <a:srgbClr val="000000"/>
                </a:solidFill>
              </a:rPr>
              <a:t>Time </a:t>
            </a:r>
            <a:r>
              <a:rPr lang="en-GB" altLang="en-US" sz="2400" b="1" dirty="0">
                <a:solidFill>
                  <a:srgbClr val="003893"/>
                </a:solidFill>
              </a:rPr>
              <a:t>specific</a:t>
            </a:r>
            <a:r>
              <a:rPr lang="en-GB" altLang="en-US" sz="2400" dirty="0">
                <a:solidFill>
                  <a:srgbClr val="000000"/>
                </a:solidFill>
              </a:rPr>
              <a:t> and </a:t>
            </a:r>
            <a:r>
              <a:rPr lang="en-GB" altLang="en-US" sz="2400" b="1" dirty="0">
                <a:solidFill>
                  <a:srgbClr val="003893"/>
                </a:solidFill>
              </a:rPr>
              <a:t>measurable</a:t>
            </a:r>
            <a:r>
              <a:rPr lang="en-GB" altLang="en-US" sz="2400" dirty="0">
                <a:solidFill>
                  <a:srgbClr val="000000"/>
                </a:solidFill>
              </a:rPr>
              <a:t> –i.e. ‘how much’ &amp; ‘by when’</a:t>
            </a:r>
          </a:p>
          <a:p>
            <a:pPr algn="l">
              <a:buFont typeface="Arial" pitchFamily="34" charset="0"/>
              <a:buChar char="•"/>
              <a:defRPr/>
            </a:pPr>
            <a:endParaRPr lang="en-GB" altLang="en-US" sz="1000" dirty="0">
              <a:solidFill>
                <a:srgbClr val="000000"/>
              </a:solidFill>
            </a:endParaRPr>
          </a:p>
          <a:p>
            <a:pPr algn="l">
              <a:buFont typeface="Arial" pitchFamily="34" charset="0"/>
              <a:buChar char="•"/>
              <a:defRPr/>
            </a:pPr>
            <a:r>
              <a:rPr lang="en-GB" altLang="en-US" sz="2400" dirty="0">
                <a:solidFill>
                  <a:srgbClr val="000000"/>
                </a:solidFill>
              </a:rPr>
              <a:t>Define </a:t>
            </a:r>
            <a:r>
              <a:rPr lang="en-GB" altLang="en-US" sz="2400" b="1" dirty="0">
                <a:solidFill>
                  <a:srgbClr val="003893"/>
                </a:solidFill>
              </a:rPr>
              <a:t>specific group of patients </a:t>
            </a:r>
            <a:r>
              <a:rPr lang="en-GB" altLang="en-US" sz="2400" dirty="0">
                <a:solidFill>
                  <a:srgbClr val="000000"/>
                </a:solidFill>
              </a:rPr>
              <a:t>affected</a:t>
            </a:r>
          </a:p>
          <a:p>
            <a:pPr algn="l">
              <a:buFont typeface="Arial" pitchFamily="34" charset="0"/>
              <a:buChar char="•"/>
              <a:defRPr/>
            </a:pPr>
            <a:endParaRPr lang="en-GB" altLang="en-US" sz="1000" dirty="0">
              <a:solidFill>
                <a:srgbClr val="000000"/>
              </a:solidFill>
            </a:endParaRPr>
          </a:p>
          <a:p>
            <a:pPr algn="l">
              <a:buFont typeface="Arial" pitchFamily="34" charset="0"/>
              <a:buChar char="•"/>
              <a:defRPr/>
            </a:pPr>
            <a:r>
              <a:rPr lang="en-GB" altLang="en-US" sz="2400" b="1" dirty="0">
                <a:solidFill>
                  <a:srgbClr val="003893"/>
                </a:solidFill>
              </a:rPr>
              <a:t>Agreed</a:t>
            </a:r>
            <a:r>
              <a:rPr lang="en-GB" altLang="en-US" sz="2400" dirty="0">
                <a:solidFill>
                  <a:srgbClr val="000000"/>
                </a:solidFill>
              </a:rPr>
              <a:t> by the team</a:t>
            </a:r>
          </a:p>
          <a:p>
            <a:pPr algn="l">
              <a:buFont typeface="Arial" pitchFamily="34" charset="0"/>
              <a:buChar char="•"/>
              <a:defRPr/>
            </a:pPr>
            <a:endParaRPr lang="en-GB" altLang="en-US" sz="1000" dirty="0">
              <a:solidFill>
                <a:srgbClr val="000000"/>
              </a:solidFill>
            </a:endParaRPr>
          </a:p>
          <a:p>
            <a:pPr algn="l">
              <a:buFont typeface="Arial" pitchFamily="34" charset="0"/>
              <a:buChar char="•"/>
              <a:defRPr/>
            </a:pPr>
            <a:r>
              <a:rPr lang="en-GB" altLang="en-US" sz="2400" b="1" dirty="0">
                <a:solidFill>
                  <a:srgbClr val="003893"/>
                </a:solidFill>
              </a:rPr>
              <a:t>Resourced</a:t>
            </a:r>
          </a:p>
          <a:p>
            <a:pPr algn="l">
              <a:buFont typeface="Arial" pitchFamily="34" charset="0"/>
              <a:buChar char="•"/>
              <a:defRPr/>
            </a:pPr>
            <a:endParaRPr lang="en-GB" altLang="en-US" sz="1000" b="1" dirty="0">
              <a:solidFill>
                <a:srgbClr val="003893"/>
              </a:solidFill>
            </a:endParaRPr>
          </a:p>
          <a:p>
            <a:pPr algn="l">
              <a:buFont typeface="Arial" pitchFamily="34" charset="0"/>
              <a:buChar char="•"/>
              <a:defRPr/>
            </a:pPr>
            <a:r>
              <a:rPr lang="en-GB" altLang="en-US" sz="2400" b="1" dirty="0">
                <a:solidFill>
                  <a:srgbClr val="003893"/>
                </a:solidFill>
              </a:rPr>
              <a:t>Time framed</a:t>
            </a:r>
          </a:p>
          <a:p>
            <a:pPr algn="l">
              <a:buFont typeface="Arial" pitchFamily="34" charset="0"/>
              <a:buChar char="•"/>
              <a:defRPr/>
            </a:pPr>
            <a:endParaRPr lang="en-GB" altLang="en-US" sz="2800" b="1" dirty="0">
              <a:solidFill>
                <a:srgbClr val="3366FF"/>
              </a:solidFill>
              <a:latin typeface="Calibri" panose="020F0502020204030204" pitchFamily="34" charset="0"/>
            </a:endParaRPr>
          </a:p>
          <a:p>
            <a:pPr algn="l">
              <a:buFont typeface="Arial" pitchFamily="34" charset="0"/>
              <a:buChar char="•"/>
              <a:defRPr/>
            </a:pPr>
            <a:endParaRPr lang="en-GB" altLang="en-US" sz="2800" b="1" dirty="0">
              <a:solidFill>
                <a:srgbClr val="3366FF"/>
              </a:solidFill>
              <a:latin typeface="Calibri" panose="020F0502020204030204" pitchFamily="34" charset="0"/>
            </a:endParaRPr>
          </a:p>
          <a:p>
            <a:pPr algn="l">
              <a:defRPr/>
            </a:pPr>
            <a:endParaRPr lang="en-GB" altLang="en-US" sz="2800" dirty="0">
              <a:solidFill>
                <a:schemeClr val="tx1"/>
              </a:solidFill>
              <a:latin typeface="Calibri" panose="020F0502020204030204" pitchFamily="34" charset="0"/>
            </a:endParaRPr>
          </a:p>
        </p:txBody>
      </p:sp>
      <p:grpSp>
        <p:nvGrpSpPr>
          <p:cNvPr id="2" name="Group 11"/>
          <p:cNvGrpSpPr>
            <a:grpSpLocks/>
          </p:cNvGrpSpPr>
          <p:nvPr/>
        </p:nvGrpSpPr>
        <p:grpSpPr bwMode="auto">
          <a:xfrm>
            <a:off x="168275" y="100013"/>
            <a:ext cx="4894263" cy="879475"/>
            <a:chOff x="2555776" y="729824"/>
            <a:chExt cx="4894271" cy="878779"/>
          </a:xfrm>
        </p:grpSpPr>
        <p:pic>
          <p:nvPicPr>
            <p:cNvPr id="33799" name="Picture 12"/>
            <p:cNvPicPr>
              <a:picLocks noChangeAspect="1" noChangeArrowheads="1"/>
            </p:cNvPicPr>
            <p:nvPr/>
          </p:nvPicPr>
          <p:blipFill>
            <a:blip r:embed="rId2"/>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33801"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dirty="0">
                    <a:solidFill>
                      <a:srgbClr val="0070C0"/>
                    </a:solidFill>
                    <a:latin typeface="Franklin Gothic Book"/>
                    <a:ea typeface="MS PGothic"/>
                    <a:cs typeface="MS PGothic"/>
                  </a:rPr>
                  <a:t>Part of the </a:t>
                </a:r>
                <a:r>
                  <a:rPr lang="en-GB" altLang="en-US" sz="1200" b="1" dirty="0">
                    <a:solidFill>
                      <a:srgbClr val="0070C0"/>
                    </a:solidFill>
                    <a:latin typeface="Franklin Gothic Book"/>
                    <a:ea typeface="MS PGothic"/>
                    <a:cs typeface="MS PGothic"/>
                  </a:rPr>
                  <a:t>Yorkshire and Humber AHSN</a:t>
                </a:r>
                <a:r>
                  <a:rPr lang="en-GB" altLang="en-US" sz="1200" dirty="0">
                    <a:solidFill>
                      <a:srgbClr val="0070C0"/>
                    </a:solidFill>
                    <a:latin typeface="Franklin Gothic Book"/>
                    <a:ea typeface="MS PGothic"/>
                    <a:cs typeface="MS PGothic"/>
                  </a:rPr>
                  <a:t> </a:t>
                </a:r>
                <a:endParaRPr lang="en-GB" altLang="en-US" sz="1200" dirty="0">
                  <a:latin typeface="Franklin Gothic Book"/>
                  <a:ea typeface="MS PGothic"/>
                  <a:cs typeface="MS PGothic"/>
                </a:endParaRPr>
              </a:p>
            </p:txBody>
          </p:sp>
          <p:pic>
            <p:nvPicPr>
              <p:cNvPr id="33802" name="Picture 15"/>
              <p:cNvPicPr>
                <a:picLocks noChangeAspect="1"/>
              </p:cNvPicPr>
              <p:nvPr/>
            </p:nvPicPr>
            <p:blipFill>
              <a:blip r:embed="rId3"/>
              <a:srcRect/>
              <a:stretch>
                <a:fillRect/>
              </a:stretch>
            </p:blipFill>
            <p:spPr bwMode="auto">
              <a:xfrm>
                <a:off x="2555776" y="729824"/>
                <a:ext cx="2843790" cy="710185"/>
              </a:xfrm>
              <a:prstGeom prst="rect">
                <a:avLst/>
              </a:prstGeom>
              <a:noFill/>
              <a:ln w="9525">
                <a:noFill/>
                <a:miter lim="800000"/>
                <a:headEnd/>
                <a:tailEnd/>
              </a:ln>
            </p:spPr>
          </p:pic>
        </p:grpSp>
      </p:grpSp>
      <p:sp>
        <p:nvSpPr>
          <p:cNvPr id="11" name="TextBox 10"/>
          <p:cNvSpPr txBox="1"/>
          <p:nvPr/>
        </p:nvSpPr>
        <p:spPr>
          <a:xfrm>
            <a:off x="3859213" y="5141913"/>
            <a:ext cx="4935537" cy="769938"/>
          </a:xfrm>
          <a:prstGeom prst="rect">
            <a:avLst/>
          </a:prstGeom>
          <a:solidFill>
            <a:srgbClr val="A00054"/>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fontAlgn="auto" latinLnBrk="1" hangingPunct="0">
              <a:spcBef>
                <a:spcPts val="0"/>
              </a:spcBef>
              <a:spcAft>
                <a:spcPts val="0"/>
              </a:spcAft>
              <a:defRPr/>
            </a:pPr>
            <a:r>
              <a:rPr lang="en-GB" altLang="en-US" sz="2200" b="1" dirty="0">
                <a:solidFill>
                  <a:schemeClr val="bg1"/>
                </a:solidFill>
              </a:rPr>
              <a:t>Clear enough to guide the work BUT</a:t>
            </a:r>
          </a:p>
          <a:p>
            <a:pPr eaLnBrk="0" fontAlgn="auto" latinLnBrk="1" hangingPunct="0">
              <a:spcBef>
                <a:spcPts val="0"/>
              </a:spcBef>
              <a:spcAft>
                <a:spcPts val="0"/>
              </a:spcAft>
              <a:defRPr/>
            </a:pPr>
            <a:r>
              <a:rPr lang="en-GB" altLang="en-US" sz="2200" b="1" dirty="0">
                <a:solidFill>
                  <a:schemeClr val="bg1"/>
                </a:solidFill>
              </a:rPr>
              <a:t>grand enough to excite participants</a:t>
            </a:r>
            <a:endParaRPr lang="en-GB" b="1" dirty="0">
              <a:solidFill>
                <a:srgbClr val="000000"/>
              </a:solidFill>
              <a:uFill>
                <a:solidFill>
                  <a:srgbClr val="000000"/>
                </a:solidFill>
              </a:uFill>
              <a:latin typeface="Calibri"/>
              <a:ea typeface="Calibri"/>
              <a:cs typeface="Calibri"/>
              <a:sym typeface="Calibri"/>
            </a:endParaRPr>
          </a:p>
        </p:txBody>
      </p:sp>
      <p:sp>
        <p:nvSpPr>
          <p:cNvPr id="12"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38"/>
          <p:cNvSpPr>
            <a:spLocks noGrp="1"/>
          </p:cNvSpPr>
          <p:nvPr>
            <p:ph type="ctrTitle"/>
          </p:nvPr>
        </p:nvSpPr>
        <p:spPr bwMode="auto"/>
        <p:txBody>
          <a:bodyPr vert="horz" wrap="square" tIns="45720" bIns="45720" numCol="1" anchor="t" anchorCtr="0" compatLnSpc="1">
            <a:prstTxWarp prst="textNoShape">
              <a:avLst/>
            </a:prstTxWarp>
          </a:bodyPr>
          <a:lstStyle/>
          <a:p>
            <a:pPr algn="l" eaLnBrk="1" hangingPunct="1">
              <a:defRPr/>
            </a:pPr>
            <a:r>
              <a:rPr lang="en-US" sz="4400" dirty="0">
                <a:latin typeface="Calibri" panose="020F0502020204030204" pitchFamily="34" charset="0"/>
              </a:rPr>
              <a:t>Aim:</a:t>
            </a:r>
            <a:r>
              <a:rPr lang="en-US" sz="4400" b="0" dirty="0">
                <a:latin typeface="Calibri" panose="020F0502020204030204" pitchFamily="34" charset="0"/>
              </a:rPr>
              <a:t> Understand the basics of QI </a:t>
            </a:r>
            <a:r>
              <a:rPr lang="en-US" sz="1000" b="0" dirty="0">
                <a:solidFill>
                  <a:schemeClr val="accent5">
                    <a:lumMod val="75000"/>
                  </a:schemeClr>
                </a:solidFill>
                <a:latin typeface="Calibri" panose="020F0502020204030204" pitchFamily="34" charset="0"/>
              </a:rPr>
              <a:t>l</a:t>
            </a:r>
            <a:br>
              <a:rPr lang="en-US" sz="1000" b="0" dirty="0">
                <a:solidFill>
                  <a:schemeClr val="accent5">
                    <a:lumMod val="75000"/>
                  </a:schemeClr>
                </a:solidFill>
                <a:latin typeface="Calibri" panose="020F0502020204030204" pitchFamily="34" charset="0"/>
              </a:rPr>
            </a:br>
            <a:br>
              <a:rPr lang="en-US" sz="1000" b="0" dirty="0">
                <a:solidFill>
                  <a:schemeClr val="accent5">
                    <a:lumMod val="75000"/>
                  </a:schemeClr>
                </a:solidFill>
                <a:latin typeface="Calibri" panose="020F0502020204030204" pitchFamily="34" charset="0"/>
              </a:rPr>
            </a:br>
            <a:br>
              <a:rPr lang="en-US" sz="4400" dirty="0">
                <a:solidFill>
                  <a:schemeClr val="accent5">
                    <a:lumMod val="75000"/>
                  </a:schemeClr>
                </a:solidFill>
                <a:latin typeface="Calibri" panose="020F0502020204030204" pitchFamily="34" charset="0"/>
              </a:rPr>
            </a:br>
            <a:r>
              <a:rPr lang="en-US" sz="4400" dirty="0">
                <a:solidFill>
                  <a:schemeClr val="accent5">
                    <a:lumMod val="75000"/>
                  </a:schemeClr>
                </a:solidFill>
                <a:latin typeface="Calibri" panose="020F0502020204030204" pitchFamily="34" charset="0"/>
              </a:rPr>
              <a:t>	</a:t>
            </a:r>
            <a:br>
              <a:rPr lang="en-US" sz="4400" dirty="0">
                <a:solidFill>
                  <a:schemeClr val="accent5">
                    <a:lumMod val="75000"/>
                  </a:schemeClr>
                </a:solidFill>
                <a:latin typeface="Calibri" panose="020F0502020204030204" pitchFamily="34" charset="0"/>
              </a:rPr>
            </a:br>
            <a:r>
              <a:rPr lang="en-US" sz="4400" dirty="0">
                <a:solidFill>
                  <a:schemeClr val="accent5">
                    <a:lumMod val="75000"/>
                  </a:schemeClr>
                </a:solidFill>
                <a:latin typeface="Calibri" panose="020F0502020204030204" pitchFamily="34" charset="0"/>
              </a:rPr>
              <a:t> </a:t>
            </a:r>
            <a:br>
              <a:rPr lang="en-US" sz="4400" b="0" dirty="0">
                <a:solidFill>
                  <a:schemeClr val="accent5">
                    <a:lumMod val="75000"/>
                  </a:schemeClr>
                </a:solidFill>
                <a:latin typeface="Calibri" panose="020F0502020204030204" pitchFamily="34" charset="0"/>
              </a:rPr>
            </a:br>
            <a:br>
              <a:rPr lang="en-US" sz="4400" b="0" dirty="0">
                <a:solidFill>
                  <a:schemeClr val="accent5">
                    <a:lumMod val="75000"/>
                  </a:schemeClr>
                </a:solidFill>
                <a:latin typeface="Calibri" panose="020F0502020204030204" pitchFamily="34" charset="0"/>
              </a:rPr>
            </a:br>
            <a:endParaRPr lang="en-US" sz="4400" b="0" dirty="0">
              <a:solidFill>
                <a:schemeClr val="accent5">
                  <a:lumMod val="75000"/>
                </a:schemeClr>
              </a:solidFill>
              <a:latin typeface="Calibri" panose="020F0502020204030204" pitchFamily="34" charset="0"/>
            </a:endParaRPr>
          </a:p>
        </p:txBody>
      </p:sp>
      <p:sp>
        <p:nvSpPr>
          <p:cNvPr id="5" name="Subtitle 4"/>
          <p:cNvSpPr>
            <a:spLocks noGrp="1"/>
          </p:cNvSpPr>
          <p:nvPr>
            <p:ph type="subTitle" idx="1"/>
          </p:nvPr>
        </p:nvSpPr>
        <p:spPr/>
        <p:txBody>
          <a:bodyPr/>
          <a:lstStyle/>
          <a:p>
            <a:r>
              <a:rPr lang="en-GB" dirty="0"/>
              <a:t>By the end of the session:</a:t>
            </a:r>
          </a:p>
        </p:txBody>
      </p:sp>
      <p:sp>
        <p:nvSpPr>
          <p:cNvPr id="6" name="Text Placeholder 5"/>
          <p:cNvSpPr>
            <a:spLocks noGrp="1"/>
          </p:cNvSpPr>
          <p:nvPr>
            <p:ph type="body" sz="quarter" idx="13"/>
          </p:nvPr>
        </p:nvSpPr>
        <p:spPr>
          <a:xfrm>
            <a:off x="457200" y="2609850"/>
            <a:ext cx="7839075" cy="3419475"/>
          </a:xfrm>
        </p:spPr>
        <p:txBody>
          <a:bodyPr/>
          <a:lstStyle/>
          <a:p>
            <a:r>
              <a:rPr lang="en-GB" dirty="0"/>
              <a:t>Understand:</a:t>
            </a:r>
          </a:p>
          <a:p>
            <a:pPr lvl="1"/>
            <a:r>
              <a:rPr lang="en-GB" dirty="0"/>
              <a:t>Quality in healthcare </a:t>
            </a:r>
          </a:p>
          <a:p>
            <a:pPr lvl="1"/>
            <a:r>
              <a:rPr lang="en-GB" dirty="0"/>
              <a:t>What quality improvement is</a:t>
            </a:r>
          </a:p>
          <a:p>
            <a:pPr lvl="1"/>
            <a:r>
              <a:rPr lang="en-GB" dirty="0"/>
              <a:t>What a quality improvement project (QIP) is</a:t>
            </a:r>
          </a:p>
          <a:p>
            <a:pPr lvl="1"/>
            <a:r>
              <a:rPr lang="en-GB" dirty="0"/>
              <a:t>How to start making a change</a:t>
            </a:r>
          </a:p>
        </p:txBody>
      </p:sp>
      <p:sp>
        <p:nvSpPr>
          <p:cNvPr id="7" name="Footer Placeholder 16"/>
          <p:cNvSpPr txBox="1">
            <a:spLocks/>
          </p:cNvSpPr>
          <p:nvPr/>
        </p:nvSpPr>
        <p:spPr>
          <a:xfrm>
            <a:off x="87645" y="6492875"/>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le 1"/>
          <p:cNvSpPr>
            <a:spLocks noGrp="1"/>
          </p:cNvSpPr>
          <p:nvPr>
            <p:ph type="ctrTitle"/>
          </p:nvPr>
        </p:nvSpPr>
        <p:spPr>
          <a:xfrm>
            <a:off x="179388" y="1447800"/>
            <a:ext cx="8713787" cy="598488"/>
          </a:xfrm>
        </p:spPr>
        <p:txBody>
          <a:bodyPr/>
          <a:lstStyle/>
          <a:p>
            <a:pPr>
              <a:defRPr/>
            </a:pPr>
            <a:r>
              <a:rPr lang="en-GB" altLang="en-US" sz="3600" b="1" dirty="0">
                <a:solidFill>
                  <a:srgbClr val="A00054"/>
                </a:solidFill>
              </a:rPr>
              <a:t>Examples of how (not to) write an aim</a:t>
            </a:r>
          </a:p>
        </p:txBody>
      </p:sp>
      <p:sp>
        <p:nvSpPr>
          <p:cNvPr id="10" name="Subtitle 3"/>
          <p:cNvSpPr>
            <a:spLocks noGrp="1"/>
          </p:cNvSpPr>
          <p:nvPr>
            <p:ph type="subTitle" idx="1"/>
          </p:nvPr>
        </p:nvSpPr>
        <p:spPr>
          <a:xfrm>
            <a:off x="611188" y="2276475"/>
            <a:ext cx="7777162" cy="4248150"/>
          </a:xfrm>
        </p:spPr>
        <p:txBody>
          <a:bodyPr>
            <a:noAutofit/>
          </a:bodyPr>
          <a:lstStyle/>
          <a:p>
            <a:pPr algn="l">
              <a:defRPr/>
            </a:pPr>
            <a:r>
              <a:rPr lang="en-GB" sz="2800" dirty="0">
                <a:solidFill>
                  <a:schemeClr val="tx1"/>
                </a:solidFill>
                <a:latin typeface="Calibri" panose="020F0502020204030204" pitchFamily="34" charset="0"/>
                <a:cs typeface="+mn-cs"/>
                <a:sym typeface="Wingdings"/>
              </a:rPr>
              <a:t></a:t>
            </a:r>
            <a:r>
              <a:rPr lang="en-GB" sz="2400" dirty="0">
                <a:solidFill>
                  <a:schemeClr val="tx1"/>
                </a:solidFill>
                <a:cs typeface="+mn-cs"/>
                <a:sym typeface="Wingdings"/>
              </a:rPr>
              <a:t>We will decrease falls</a:t>
            </a:r>
          </a:p>
          <a:p>
            <a:pPr algn="l">
              <a:defRPr/>
            </a:pPr>
            <a:endParaRPr lang="en-GB" sz="1000" dirty="0">
              <a:solidFill>
                <a:schemeClr val="tx1"/>
              </a:solidFill>
              <a:cs typeface="+mn-cs"/>
            </a:endParaRPr>
          </a:p>
          <a:p>
            <a:pPr algn="l">
              <a:buFont typeface="Wingdings" pitchFamily="2" charset="2"/>
              <a:buChar char="û"/>
              <a:defRPr/>
            </a:pPr>
            <a:r>
              <a:rPr lang="en-GB" sz="2400" dirty="0">
                <a:solidFill>
                  <a:schemeClr val="tx1"/>
                </a:solidFill>
                <a:cs typeface="+mn-cs"/>
                <a:sym typeface="Wingdings"/>
              </a:rPr>
              <a:t>We will decrease falls by 20%</a:t>
            </a:r>
          </a:p>
          <a:p>
            <a:pPr algn="l">
              <a:buFont typeface="Wingdings" pitchFamily="2" charset="2"/>
              <a:buChar char="û"/>
              <a:defRPr/>
            </a:pPr>
            <a:endParaRPr lang="en-GB" sz="1000" dirty="0">
              <a:solidFill>
                <a:schemeClr val="tx1"/>
              </a:solidFill>
              <a:cs typeface="+mn-cs"/>
            </a:endParaRPr>
          </a:p>
          <a:p>
            <a:pPr marL="457200" indent="-457200" algn="l">
              <a:buFont typeface="Wingdings 2" charset="0"/>
              <a:buChar char="P"/>
              <a:defRPr/>
            </a:pPr>
            <a:r>
              <a:rPr lang="en-GB" sz="2400" dirty="0">
                <a:solidFill>
                  <a:schemeClr val="tx1"/>
                </a:solidFill>
                <a:cs typeface="+mn-cs"/>
                <a:sym typeface="Wingdings 2"/>
              </a:rPr>
              <a:t>We will decrease falls on Ward 23 by 20% from baseline </a:t>
            </a:r>
            <a:r>
              <a:rPr lang="en-GB" sz="2400" dirty="0">
                <a:solidFill>
                  <a:schemeClr val="tx1"/>
                </a:solidFill>
                <a:cs typeface="+mn-cs"/>
              </a:rPr>
              <a:t>by the end of December 2015</a:t>
            </a:r>
          </a:p>
          <a:p>
            <a:pPr marL="457200" indent="-457200" algn="l">
              <a:buFont typeface="Wingdings 2" charset="0"/>
              <a:buChar char="P"/>
              <a:defRPr/>
            </a:pPr>
            <a:endParaRPr lang="en-GB" sz="2800" dirty="0">
              <a:solidFill>
                <a:schemeClr val="tx1"/>
              </a:solidFill>
              <a:latin typeface="Calibri" panose="020F0502020204030204" pitchFamily="34" charset="0"/>
              <a:cs typeface="+mn-cs"/>
            </a:endParaRPr>
          </a:p>
          <a:p>
            <a:pPr>
              <a:buFont typeface="Arial" charset="0"/>
              <a:buNone/>
              <a:defRPr/>
            </a:pPr>
            <a:r>
              <a:rPr lang="en-GB" sz="2800" b="1" dirty="0">
                <a:solidFill>
                  <a:srgbClr val="003893"/>
                </a:solidFill>
                <a:latin typeface="Calibri" panose="020F0502020204030204" pitchFamily="34" charset="0"/>
                <a:cs typeface="+mn-cs"/>
              </a:rPr>
              <a:t>Note: its is importance to have a clear operational definition.</a:t>
            </a:r>
          </a:p>
          <a:p>
            <a:pPr>
              <a:buFont typeface="Arial" charset="0"/>
              <a:buNone/>
              <a:defRPr/>
            </a:pPr>
            <a:endParaRPr lang="en-GB" sz="2800" dirty="0">
              <a:latin typeface="Calibri" panose="020F0502020204030204" pitchFamily="34" charset="0"/>
              <a:cs typeface="+mn-cs"/>
            </a:endParaRPr>
          </a:p>
          <a:p>
            <a:pPr>
              <a:defRPr/>
            </a:pPr>
            <a:endParaRPr lang="en-GB" sz="2800" dirty="0">
              <a:solidFill>
                <a:schemeClr val="tx1"/>
              </a:solidFill>
              <a:latin typeface="Calibri" panose="020F0502020204030204" pitchFamily="34" charset="0"/>
              <a:cs typeface="+mn-cs"/>
            </a:endParaRPr>
          </a:p>
        </p:txBody>
      </p:sp>
      <p:grpSp>
        <p:nvGrpSpPr>
          <p:cNvPr id="2" name="Group 11"/>
          <p:cNvGrpSpPr>
            <a:grpSpLocks/>
          </p:cNvGrpSpPr>
          <p:nvPr/>
        </p:nvGrpSpPr>
        <p:grpSpPr bwMode="auto">
          <a:xfrm>
            <a:off x="168275" y="158750"/>
            <a:ext cx="4894263" cy="879475"/>
            <a:chOff x="2555776" y="729824"/>
            <a:chExt cx="4894271" cy="878779"/>
          </a:xfrm>
        </p:grpSpPr>
        <p:pic>
          <p:nvPicPr>
            <p:cNvPr id="34822"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34824"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4825"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1"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11"/>
          <p:cNvSpPr>
            <a:spLocks/>
          </p:cNvSpPr>
          <p:nvPr/>
        </p:nvSpPr>
        <p:spPr bwMode="auto">
          <a:xfrm>
            <a:off x="2339975" y="1052513"/>
            <a:ext cx="4267200" cy="635000"/>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solidFill>
            <a:srgbClr val="00827F"/>
          </a:solidFill>
          <a:ln w="9525" cap="rnd">
            <a:solidFill>
              <a:schemeClr val="tx1"/>
            </a:solidFill>
            <a:round/>
            <a:headEnd/>
            <a:tailEnd/>
          </a:ln>
        </p:spPr>
        <p:txBody>
          <a:bodyPr/>
          <a:lstStyle/>
          <a:p>
            <a:endParaRPr lang="en-GB"/>
          </a:p>
        </p:txBody>
      </p:sp>
      <p:sp>
        <p:nvSpPr>
          <p:cNvPr id="8" name="Freeform 2"/>
          <p:cNvSpPr>
            <a:spLocks/>
          </p:cNvSpPr>
          <p:nvPr/>
        </p:nvSpPr>
        <p:spPr bwMode="auto">
          <a:xfrm>
            <a:off x="2484438" y="1700213"/>
            <a:ext cx="4044950" cy="2166937"/>
          </a:xfrm>
          <a:custGeom>
            <a:avLst/>
            <a:gdLst>
              <a:gd name="T0" fmla="*/ 364759 w 2606"/>
              <a:gd name="T1" fmla="*/ 0 h 1416"/>
              <a:gd name="T2" fmla="*/ 3678638 w 2606"/>
              <a:gd name="T3" fmla="*/ 0 h 1416"/>
              <a:gd name="T4" fmla="*/ 4043398 w 2606"/>
              <a:gd name="T5" fmla="*/ 2165407 h 1416"/>
              <a:gd name="T6" fmla="*/ 0 w 2606"/>
              <a:gd name="T7" fmla="*/ 2165407 h 1416"/>
              <a:gd name="T8" fmla="*/ 364759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chemeClr val="accent5">
              <a:lumMod val="75000"/>
            </a:schemeClr>
          </a:solidFill>
          <a:ln w="12700" cap="rnd">
            <a:solidFill>
              <a:srgbClr val="000000"/>
            </a:solidFill>
            <a:round/>
            <a:headEnd type="none" w="sm" len="sm"/>
            <a:tailEnd type="none" w="sm" len="sm"/>
          </a:ln>
        </p:spPr>
        <p:txBody>
          <a:bodyPr/>
          <a:lstStyle/>
          <a:p>
            <a:pPr>
              <a:defRPr/>
            </a:pPr>
            <a:endParaRPr lang="en-US">
              <a:latin typeface="Arial" charset="0"/>
              <a:ea typeface="ＭＳ Ｐゴシック" pitchFamily="-105" charset="-128"/>
              <a:cs typeface="Arial" charset="0"/>
            </a:endParaRPr>
          </a:p>
        </p:txBody>
      </p:sp>
      <p:grpSp>
        <p:nvGrpSpPr>
          <p:cNvPr id="2" name="Group 13"/>
          <p:cNvGrpSpPr>
            <a:grpSpLocks/>
          </p:cNvGrpSpPr>
          <p:nvPr/>
        </p:nvGrpSpPr>
        <p:grpSpPr bwMode="auto">
          <a:xfrm>
            <a:off x="2915816" y="4021138"/>
            <a:ext cx="3117850" cy="2836862"/>
            <a:chOff x="1780" y="2245"/>
            <a:chExt cx="2008" cy="1941"/>
          </a:xfrm>
          <a:solidFill>
            <a:srgbClr val="55A839"/>
          </a:solidFill>
        </p:grpSpPr>
        <p:sp>
          <p:nvSpPr>
            <p:cNvPr id="10" name="Oval 14"/>
            <p:cNvSpPr>
              <a:spLocks noChangeArrowheads="1"/>
            </p:cNvSpPr>
            <p:nvPr/>
          </p:nvSpPr>
          <p:spPr bwMode="invGray">
            <a:xfrm>
              <a:off x="1881" y="2331"/>
              <a:ext cx="1802" cy="1777"/>
            </a:xfrm>
            <a:prstGeom prst="ellipse">
              <a:avLst/>
            </a:prstGeom>
            <a:grpFill/>
            <a:ln w="25400">
              <a:solidFill>
                <a:schemeClr val="tx1"/>
              </a:solidFill>
              <a:round/>
              <a:headEnd/>
              <a:tailEnd/>
            </a:ln>
          </p:spPr>
          <p:txBody>
            <a:bodyPr wrap="none" anchor="ctr"/>
            <a:lstStyle/>
            <a:p>
              <a:pPr>
                <a:defRPr/>
              </a:pPr>
              <a:endParaRPr lang="en-US" dirty="0">
                <a:latin typeface="Arial" pitchFamily="-107" charset="0"/>
                <a:ea typeface="ＭＳ Ｐゴシック" charset="0"/>
                <a:cs typeface="Arial" charset="0"/>
              </a:endParaRPr>
            </a:p>
          </p:txBody>
        </p:sp>
        <p:sp>
          <p:nvSpPr>
            <p:cNvPr id="11" name="Line 15"/>
            <p:cNvSpPr>
              <a:spLocks noChangeShapeType="1"/>
            </p:cNvSpPr>
            <p:nvPr/>
          </p:nvSpPr>
          <p:spPr bwMode="invGray">
            <a:xfrm>
              <a:off x="2798" y="2329"/>
              <a:ext cx="0" cy="1781"/>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ＭＳ Ｐゴシック" charset="0"/>
                <a:cs typeface="Arial" charset="0"/>
              </a:endParaRPr>
            </a:p>
          </p:txBody>
        </p:sp>
        <p:sp>
          <p:nvSpPr>
            <p:cNvPr id="12" name="Rectangle 16"/>
            <p:cNvSpPr>
              <a:spLocks noChangeArrowheads="1"/>
            </p:cNvSpPr>
            <p:nvPr/>
          </p:nvSpPr>
          <p:spPr bwMode="invGray">
            <a:xfrm>
              <a:off x="2184" y="2711"/>
              <a:ext cx="413"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Act</a:t>
              </a:r>
            </a:p>
          </p:txBody>
        </p:sp>
        <p:sp>
          <p:nvSpPr>
            <p:cNvPr id="13" name="Rectangle 17"/>
            <p:cNvSpPr>
              <a:spLocks noChangeArrowheads="1"/>
            </p:cNvSpPr>
            <p:nvPr/>
          </p:nvSpPr>
          <p:spPr bwMode="invGray">
            <a:xfrm>
              <a:off x="2918" y="2711"/>
              <a:ext cx="515"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Plan</a:t>
              </a:r>
            </a:p>
          </p:txBody>
        </p:sp>
        <p:sp>
          <p:nvSpPr>
            <p:cNvPr id="14" name="Rectangle 18"/>
            <p:cNvSpPr>
              <a:spLocks noChangeArrowheads="1"/>
            </p:cNvSpPr>
            <p:nvPr/>
          </p:nvSpPr>
          <p:spPr bwMode="invGray">
            <a:xfrm>
              <a:off x="2083" y="3378"/>
              <a:ext cx="651"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Study</a:t>
              </a:r>
            </a:p>
          </p:txBody>
        </p:sp>
        <p:sp>
          <p:nvSpPr>
            <p:cNvPr id="15" name="Rectangle 19"/>
            <p:cNvSpPr>
              <a:spLocks noChangeArrowheads="1"/>
            </p:cNvSpPr>
            <p:nvPr/>
          </p:nvSpPr>
          <p:spPr bwMode="invGray">
            <a:xfrm>
              <a:off x="2986" y="3378"/>
              <a:ext cx="356"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ＭＳ Ｐゴシック" charset="0"/>
                  <a:cs typeface="Arial" charset="0"/>
                </a:rPr>
                <a:t>Do</a:t>
              </a:r>
            </a:p>
          </p:txBody>
        </p:sp>
        <p:sp>
          <p:nvSpPr>
            <p:cNvPr id="16" name="Line 20"/>
            <p:cNvSpPr>
              <a:spLocks noChangeShapeType="1"/>
            </p:cNvSpPr>
            <p:nvPr/>
          </p:nvSpPr>
          <p:spPr bwMode="invGray">
            <a:xfrm>
              <a:off x="1867" y="3234"/>
              <a:ext cx="1890" cy="0"/>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ＭＳ Ｐゴシック" charset="0"/>
                <a:cs typeface="Arial" charset="0"/>
              </a:endParaRPr>
            </a:p>
          </p:txBody>
        </p:sp>
        <p:sp>
          <p:nvSpPr>
            <p:cNvPr id="17" name="AutoShape 21"/>
            <p:cNvSpPr>
              <a:spLocks noChangeArrowheads="1"/>
            </p:cNvSpPr>
            <p:nvPr/>
          </p:nvSpPr>
          <p:spPr bwMode="invGray">
            <a:xfrm>
              <a:off x="2668" y="2245"/>
              <a:ext cx="276" cy="162"/>
            </a:xfrm>
            <a:prstGeom prst="rightArrow">
              <a:avLst>
                <a:gd name="adj1" fmla="val 50000"/>
                <a:gd name="adj2" fmla="val 85810"/>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18" name="AutoShape 22"/>
            <p:cNvSpPr>
              <a:spLocks noChangeArrowheads="1"/>
            </p:cNvSpPr>
            <p:nvPr/>
          </p:nvSpPr>
          <p:spPr bwMode="invGray">
            <a:xfrm>
              <a:off x="2645" y="4024"/>
              <a:ext cx="278" cy="162"/>
            </a:xfrm>
            <a:prstGeom prst="leftArrow">
              <a:avLst>
                <a:gd name="adj1" fmla="val 50000"/>
                <a:gd name="adj2" fmla="val 85795"/>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19" name="AutoShape 23"/>
            <p:cNvSpPr>
              <a:spLocks noChangeArrowheads="1"/>
            </p:cNvSpPr>
            <p:nvPr/>
          </p:nvSpPr>
          <p:spPr bwMode="invGray">
            <a:xfrm>
              <a:off x="3606" y="3106"/>
              <a:ext cx="182" cy="248"/>
            </a:xfrm>
            <a:prstGeom prst="downArrow">
              <a:avLst>
                <a:gd name="adj1" fmla="val 50000"/>
                <a:gd name="adj2" fmla="val 68138"/>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sp>
          <p:nvSpPr>
            <p:cNvPr id="20" name="AutoShape 24"/>
            <p:cNvSpPr>
              <a:spLocks noChangeArrowheads="1"/>
            </p:cNvSpPr>
            <p:nvPr/>
          </p:nvSpPr>
          <p:spPr bwMode="invGray">
            <a:xfrm>
              <a:off x="1780" y="3106"/>
              <a:ext cx="182" cy="248"/>
            </a:xfrm>
            <a:prstGeom prst="upArrow">
              <a:avLst>
                <a:gd name="adj1" fmla="val 50000"/>
                <a:gd name="adj2" fmla="val 68126"/>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ＭＳ Ｐゴシック" charset="0"/>
                <a:cs typeface="Arial" charset="0"/>
              </a:endParaRPr>
            </a:p>
          </p:txBody>
        </p:sp>
      </p:grpSp>
      <p:sp>
        <p:nvSpPr>
          <p:cNvPr id="35845" name="Rectangle 1"/>
          <p:cNvSpPr>
            <a:spLocks noChangeArrowheads="1"/>
          </p:cNvSpPr>
          <p:nvPr/>
        </p:nvSpPr>
        <p:spPr bwMode="auto">
          <a:xfrm>
            <a:off x="6243638" y="4518025"/>
            <a:ext cx="2857500" cy="1016000"/>
          </a:xfrm>
          <a:prstGeom prst="rect">
            <a:avLst/>
          </a:prstGeom>
          <a:noFill/>
          <a:ln w="9525">
            <a:noFill/>
            <a:miter lim="800000"/>
            <a:headEnd/>
            <a:tailEnd/>
          </a:ln>
        </p:spPr>
        <p:txBody>
          <a:bodyPr anchor="ctr">
            <a:spAutoFit/>
          </a:bodyPr>
          <a:lstStyle/>
          <a:p>
            <a:r>
              <a:rPr lang="en-US" altLang="en-US" sz="1200">
                <a:latin typeface="Arial" pitchFamily="34" charset="0"/>
                <a:ea typeface="MS PGothic"/>
                <a:cs typeface="Times New Roman" pitchFamily="18" charset="0"/>
              </a:rPr>
              <a:t>Langley G, Nolan K, Nolan T, Norman C, Provost L, (1996), </a:t>
            </a:r>
            <a:r>
              <a:rPr lang="en-US" altLang="en-US" sz="1200" i="1">
                <a:latin typeface="Arial" pitchFamily="34" charset="0"/>
                <a:ea typeface="MS PGothic"/>
                <a:cs typeface="Times New Roman" pitchFamily="18" charset="0"/>
              </a:rPr>
              <a:t>The improvement guide: a practical approach to  enhancing organisational performance</a:t>
            </a:r>
            <a:r>
              <a:rPr lang="en-US" altLang="en-US" sz="1200">
                <a:latin typeface="Arial" pitchFamily="34" charset="0"/>
                <a:ea typeface="MS PGothic"/>
                <a:cs typeface="Times New Roman" pitchFamily="18" charset="0"/>
              </a:rPr>
              <a:t>, </a:t>
            </a:r>
            <a:endParaRPr lang="en-US" altLang="en-US" sz="1200" i="1">
              <a:latin typeface="Arial" pitchFamily="34" charset="0"/>
              <a:ea typeface="MS PGothic"/>
              <a:cs typeface="Times New Roman" pitchFamily="18" charset="0"/>
            </a:endParaRPr>
          </a:p>
          <a:p>
            <a:r>
              <a:rPr lang="en-US" altLang="en-US" sz="1200">
                <a:latin typeface="Arial" pitchFamily="34" charset="0"/>
                <a:ea typeface="MS PGothic"/>
                <a:cs typeface="Times New Roman" pitchFamily="18" charset="0"/>
              </a:rPr>
              <a:t>Jossey Bass Publishers, San Francisco</a:t>
            </a:r>
            <a:endParaRPr lang="en-US" altLang="en-US">
              <a:latin typeface="Arial" pitchFamily="34" charset="0"/>
              <a:ea typeface="MS PGothic"/>
              <a:cs typeface="Times New Roman" pitchFamily="18" charset="0"/>
            </a:endParaRPr>
          </a:p>
        </p:txBody>
      </p:sp>
      <p:sp>
        <p:nvSpPr>
          <p:cNvPr id="35846" name="Arc 26"/>
          <p:cNvSpPr>
            <a:spLocks/>
          </p:cNvSpPr>
          <p:nvPr/>
        </p:nvSpPr>
        <p:spPr bwMode="auto">
          <a:xfrm rot="-2040000">
            <a:off x="5451475" y="3911600"/>
            <a:ext cx="676275" cy="777875"/>
          </a:xfrm>
          <a:custGeom>
            <a:avLst/>
            <a:gdLst>
              <a:gd name="T0" fmla="*/ 2147483647 w 21324"/>
              <a:gd name="T1" fmla="*/ 2147483647 h 21600"/>
              <a:gd name="T2" fmla="*/ 0 w 21324"/>
              <a:gd name="T3" fmla="*/ 2147483647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599"/>
                </a:cubicBezTo>
              </a:path>
              <a:path w="21324" h="21600" stroke="0" extrusionOk="0">
                <a:moveTo>
                  <a:pt x="21323" y="3444"/>
                </a:moveTo>
                <a:cubicBezTo>
                  <a:pt x="19633" y="13908"/>
                  <a:pt x="10599" y="21599"/>
                  <a:pt x="0" y="21599"/>
                </a:cubicBezTo>
                <a:lnTo>
                  <a:pt x="0" y="0"/>
                </a:lnTo>
                <a:lnTo>
                  <a:pt x="21323" y="3444"/>
                </a:lnTo>
                <a:close/>
              </a:path>
            </a:pathLst>
          </a:custGeom>
          <a:noFill/>
          <a:ln w="38100" cap="rnd">
            <a:solidFill>
              <a:schemeClr val="tx1"/>
            </a:solidFill>
            <a:round/>
            <a:headEnd type="none" w="sm" len="sm"/>
            <a:tailEnd type="stealth" w="med" len="lg"/>
          </a:ln>
        </p:spPr>
        <p:txBody>
          <a:bodyPr wrap="none" anchor="ctr"/>
          <a:lstStyle/>
          <a:p>
            <a:endParaRPr lang="en-GB"/>
          </a:p>
        </p:txBody>
      </p:sp>
      <p:sp>
        <p:nvSpPr>
          <p:cNvPr id="35847" name="Arc 25"/>
          <p:cNvSpPr>
            <a:spLocks/>
          </p:cNvSpPr>
          <p:nvPr/>
        </p:nvSpPr>
        <p:spPr bwMode="auto">
          <a:xfrm rot="2040000">
            <a:off x="2844800" y="4006850"/>
            <a:ext cx="749300" cy="747713"/>
          </a:xfrm>
          <a:custGeom>
            <a:avLst/>
            <a:gdLst>
              <a:gd name="T0" fmla="*/ 2147483647 w 21401"/>
              <a:gd name="T1" fmla="*/ 2147483647 h 21241"/>
              <a:gd name="T2" fmla="*/ 0 w 21401"/>
              <a:gd name="T3" fmla="*/ 2147483647 h 21241"/>
              <a:gd name="T4" fmla="*/ 2147483647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chemeClr val="tx1"/>
            </a:solidFill>
            <a:round/>
            <a:headEnd type="none" w="sm" len="sm"/>
            <a:tailEnd type="stealth" w="med" len="lg"/>
          </a:ln>
        </p:spPr>
        <p:txBody>
          <a:bodyPr wrap="none" anchor="ctr"/>
          <a:lstStyle/>
          <a:p>
            <a:endParaRPr lang="en-GB"/>
          </a:p>
        </p:txBody>
      </p:sp>
      <p:cxnSp>
        <p:nvCxnSpPr>
          <p:cNvPr id="67593" name="Straight Connector 27"/>
          <p:cNvCxnSpPr>
            <a:cxnSpLocks noChangeShapeType="1"/>
          </p:cNvCxnSpPr>
          <p:nvPr/>
        </p:nvCxnSpPr>
        <p:spPr bwMode="auto">
          <a:xfrm flipV="1">
            <a:off x="6372225" y="2708275"/>
            <a:ext cx="838200" cy="11113"/>
          </a:xfrm>
          <a:prstGeom prst="line">
            <a:avLst/>
          </a:prstGeom>
          <a:noFill/>
          <a:ln w="12700">
            <a:solidFill>
              <a:schemeClr val="tx1"/>
            </a:solidFill>
            <a:round/>
            <a:headEnd/>
            <a:tailEnd/>
          </a:ln>
          <a:effectLst>
            <a:outerShdw blurRad="63500" dist="20000" dir="5400000" rotWithShape="0">
              <a:srgbClr val="000000">
                <a:alpha val="37999"/>
              </a:srgbClr>
            </a:outerShdw>
          </a:effectLst>
          <a:extLst/>
        </p:spPr>
      </p:cxnSp>
      <p:sp>
        <p:nvSpPr>
          <p:cNvPr id="35849" name="Rectangle 28"/>
          <p:cNvSpPr>
            <a:spLocks noChangeArrowheads="1"/>
          </p:cNvSpPr>
          <p:nvPr/>
        </p:nvSpPr>
        <p:spPr bwMode="auto">
          <a:xfrm>
            <a:off x="7235825" y="2349500"/>
            <a:ext cx="1600200" cy="738188"/>
          </a:xfrm>
          <a:prstGeom prst="rect">
            <a:avLst/>
          </a:prstGeom>
          <a:solidFill>
            <a:srgbClr val="FFCCCC"/>
          </a:solidFill>
          <a:ln w="3175">
            <a:solidFill>
              <a:schemeClr val="tx1"/>
            </a:solidFill>
            <a:miter lim="800000"/>
            <a:headEnd/>
            <a:tailEnd/>
          </a:ln>
        </p:spPr>
        <p:txBody>
          <a:bodyPr>
            <a:spAutoFit/>
          </a:bodyPr>
          <a:lstStyle/>
          <a:p>
            <a:pPr>
              <a:buClr>
                <a:srgbClr val="FFFF00"/>
              </a:buClr>
              <a:buSzPct val="75000"/>
              <a:buFont typeface="Symbol" pitchFamily="18" charset="2"/>
              <a:buNone/>
            </a:pPr>
            <a:r>
              <a:rPr kumimoji="1" lang="en-GB" altLang="en-US" sz="1400">
                <a:latin typeface="Arial" pitchFamily="34" charset="0"/>
                <a:ea typeface="MS PGothic"/>
                <a:cs typeface="MS PGothic"/>
              </a:rPr>
              <a:t>Measuring processes and outcomes</a:t>
            </a:r>
          </a:p>
        </p:txBody>
      </p:sp>
      <p:sp>
        <p:nvSpPr>
          <p:cNvPr id="35850" name="Rectangle 9"/>
          <p:cNvSpPr>
            <a:spLocks noChangeArrowheads="1"/>
          </p:cNvSpPr>
          <p:nvPr/>
        </p:nvSpPr>
        <p:spPr bwMode="auto">
          <a:xfrm>
            <a:off x="2555875" y="3068638"/>
            <a:ext cx="4048125" cy="412750"/>
          </a:xfrm>
          <a:prstGeom prst="rect">
            <a:avLst/>
          </a:prstGeom>
          <a:noFill/>
          <a:ln w="9525">
            <a:noFill/>
            <a:miter lim="800000"/>
            <a:headEnd/>
            <a:tailEnd/>
          </a:ln>
        </p:spPr>
        <p:txBody>
          <a:bodyPr lIns="92075" tIns="46038" rIns="92075" bIns="46038">
            <a:spAutoFit/>
          </a:bodyPr>
          <a:lstStyle/>
          <a:p>
            <a:r>
              <a:rPr lang="en-US" altLang="en-US" sz="2100">
                <a:solidFill>
                  <a:srgbClr val="000000"/>
                </a:solidFill>
                <a:latin typeface="Arial" pitchFamily="34" charset="0"/>
                <a:ea typeface="MS PGothic"/>
                <a:cs typeface="MS PGothic"/>
              </a:rPr>
              <a:t>What change can we make that</a:t>
            </a:r>
          </a:p>
        </p:txBody>
      </p:sp>
      <p:sp>
        <p:nvSpPr>
          <p:cNvPr id="35851" name="Rectangle 10"/>
          <p:cNvSpPr>
            <a:spLocks noChangeArrowheads="1"/>
          </p:cNvSpPr>
          <p:nvPr/>
        </p:nvSpPr>
        <p:spPr bwMode="auto">
          <a:xfrm>
            <a:off x="2916238" y="3357563"/>
            <a:ext cx="3319462" cy="412750"/>
          </a:xfrm>
          <a:prstGeom prst="rect">
            <a:avLst/>
          </a:prstGeom>
          <a:noFill/>
          <a:ln w="9525">
            <a:noFill/>
            <a:miter lim="800000"/>
            <a:headEnd/>
            <a:tailEnd/>
          </a:ln>
        </p:spPr>
        <p:txBody>
          <a:bodyPr wrap="none" lIns="92075" tIns="46038" rIns="92075" bIns="46038">
            <a:spAutoFit/>
          </a:bodyPr>
          <a:lstStyle/>
          <a:p>
            <a:r>
              <a:rPr lang="en-US" altLang="en-US" sz="2100">
                <a:solidFill>
                  <a:srgbClr val="000000"/>
                </a:solidFill>
                <a:latin typeface="Arial" pitchFamily="34" charset="0"/>
                <a:ea typeface="MS PGothic"/>
                <a:cs typeface="MS PGothic"/>
              </a:rPr>
              <a:t>will result in improvement?</a:t>
            </a:r>
          </a:p>
        </p:txBody>
      </p:sp>
      <p:sp>
        <p:nvSpPr>
          <p:cNvPr id="35852" name="Rectangle 7"/>
          <p:cNvSpPr>
            <a:spLocks noChangeArrowheads="1"/>
          </p:cNvSpPr>
          <p:nvPr/>
        </p:nvSpPr>
        <p:spPr bwMode="auto">
          <a:xfrm>
            <a:off x="3132138" y="2349500"/>
            <a:ext cx="3044825" cy="415925"/>
          </a:xfrm>
          <a:prstGeom prst="rect">
            <a:avLst/>
          </a:prstGeom>
          <a:noFill/>
          <a:ln w="9525">
            <a:noFill/>
            <a:miter lim="800000"/>
            <a:headEnd/>
            <a:tailEnd/>
          </a:ln>
        </p:spPr>
        <p:txBody>
          <a:bodyPr wrap="none" lIns="92075" tIns="46038" rIns="92075" bIns="46038">
            <a:spAutoFit/>
          </a:bodyPr>
          <a:lstStyle/>
          <a:p>
            <a:r>
              <a:rPr lang="en-US" altLang="en-US" sz="2100">
                <a:solidFill>
                  <a:srgbClr val="FF0000"/>
                </a:solidFill>
                <a:latin typeface="Arial" pitchFamily="34" charset="0"/>
                <a:ea typeface="MS PGothic"/>
                <a:cs typeface="MS PGothic"/>
              </a:rPr>
              <a:t>How will we know that a</a:t>
            </a:r>
          </a:p>
        </p:txBody>
      </p:sp>
      <p:sp>
        <p:nvSpPr>
          <p:cNvPr id="35853" name="Rectangle 8"/>
          <p:cNvSpPr>
            <a:spLocks noChangeArrowheads="1"/>
          </p:cNvSpPr>
          <p:nvPr/>
        </p:nvSpPr>
        <p:spPr bwMode="auto">
          <a:xfrm>
            <a:off x="2843213" y="2708275"/>
            <a:ext cx="3494087" cy="415925"/>
          </a:xfrm>
          <a:prstGeom prst="rect">
            <a:avLst/>
          </a:prstGeom>
          <a:noFill/>
          <a:ln w="9525">
            <a:noFill/>
            <a:miter lim="800000"/>
            <a:headEnd/>
            <a:tailEnd/>
          </a:ln>
        </p:spPr>
        <p:txBody>
          <a:bodyPr wrap="none" lIns="92075" tIns="46038" rIns="92075" bIns="46038">
            <a:spAutoFit/>
          </a:bodyPr>
          <a:lstStyle/>
          <a:p>
            <a:r>
              <a:rPr lang="en-US" altLang="en-US" sz="2100" dirty="0">
                <a:solidFill>
                  <a:srgbClr val="FF0000"/>
                </a:solidFill>
                <a:latin typeface="Arial" pitchFamily="34" charset="0"/>
                <a:ea typeface="MS PGothic"/>
                <a:cs typeface="MS PGothic"/>
              </a:rPr>
              <a:t>change is an improvement?</a:t>
            </a:r>
          </a:p>
        </p:txBody>
      </p:sp>
      <p:sp>
        <p:nvSpPr>
          <p:cNvPr id="35854" name="Rectangle 6"/>
          <p:cNvSpPr>
            <a:spLocks noChangeArrowheads="1"/>
          </p:cNvSpPr>
          <p:nvPr/>
        </p:nvSpPr>
        <p:spPr bwMode="auto">
          <a:xfrm>
            <a:off x="3779838" y="1916113"/>
            <a:ext cx="1682750"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accomplish?</a:t>
            </a:r>
          </a:p>
        </p:txBody>
      </p:sp>
      <p:sp>
        <p:nvSpPr>
          <p:cNvPr id="35855" name="Rectangle 5"/>
          <p:cNvSpPr>
            <a:spLocks noChangeArrowheads="1"/>
          </p:cNvSpPr>
          <p:nvPr/>
        </p:nvSpPr>
        <p:spPr bwMode="auto">
          <a:xfrm>
            <a:off x="3276600" y="1628775"/>
            <a:ext cx="2730500"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What are we trying to</a:t>
            </a:r>
          </a:p>
        </p:txBody>
      </p:sp>
      <p:sp>
        <p:nvSpPr>
          <p:cNvPr id="35856" name="Line 3"/>
          <p:cNvSpPr>
            <a:spLocks noChangeShapeType="1"/>
          </p:cNvSpPr>
          <p:nvPr/>
        </p:nvSpPr>
        <p:spPr bwMode="auto">
          <a:xfrm>
            <a:off x="2700338" y="2349500"/>
            <a:ext cx="3529012" cy="1588"/>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35857" name="Line 4"/>
          <p:cNvSpPr>
            <a:spLocks noChangeShapeType="1"/>
          </p:cNvSpPr>
          <p:nvPr/>
        </p:nvSpPr>
        <p:spPr bwMode="auto">
          <a:xfrm>
            <a:off x="2627313" y="3141663"/>
            <a:ext cx="3800475" cy="1587"/>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35858" name="Rectangle 12"/>
          <p:cNvSpPr>
            <a:spLocks noChangeArrowheads="1"/>
          </p:cNvSpPr>
          <p:nvPr/>
        </p:nvSpPr>
        <p:spPr bwMode="auto">
          <a:xfrm>
            <a:off x="2555875" y="1196975"/>
            <a:ext cx="3921125" cy="461963"/>
          </a:xfrm>
          <a:prstGeom prst="rect">
            <a:avLst/>
          </a:prstGeom>
          <a:solidFill>
            <a:srgbClr val="00827F"/>
          </a:solidFill>
          <a:ln w="9525">
            <a:noFill/>
            <a:miter lim="800000"/>
            <a:headEnd/>
            <a:tailEnd/>
          </a:ln>
        </p:spPr>
        <p:txBody>
          <a:bodyPr lIns="92075" tIns="46038" rIns="92075" bIns="46038">
            <a:spAutoFit/>
          </a:bodyPr>
          <a:lstStyle/>
          <a:p>
            <a:pPr algn="ctr"/>
            <a:r>
              <a:rPr lang="en-US" altLang="en-US" sz="2400">
                <a:solidFill>
                  <a:schemeClr val="bg1"/>
                </a:solidFill>
                <a:latin typeface="Arial" pitchFamily="34" charset="0"/>
                <a:ea typeface="MS PGothic"/>
                <a:cs typeface="MS PGothic"/>
              </a:rPr>
              <a:t>Model for Improvement</a:t>
            </a:r>
          </a:p>
        </p:txBody>
      </p:sp>
      <p:grpSp>
        <p:nvGrpSpPr>
          <p:cNvPr id="3" name="Group 11"/>
          <p:cNvGrpSpPr>
            <a:grpSpLocks/>
          </p:cNvGrpSpPr>
          <p:nvPr/>
        </p:nvGrpSpPr>
        <p:grpSpPr bwMode="auto">
          <a:xfrm>
            <a:off x="168275" y="150813"/>
            <a:ext cx="4894263" cy="879475"/>
            <a:chOff x="2555776" y="729824"/>
            <a:chExt cx="4894271" cy="878779"/>
          </a:xfrm>
        </p:grpSpPr>
        <p:pic>
          <p:nvPicPr>
            <p:cNvPr id="35861"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35863"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5864"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36"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txBox="1">
            <a:spLocks/>
          </p:cNvSpPr>
          <p:nvPr/>
        </p:nvSpPr>
        <p:spPr bwMode="auto">
          <a:xfrm>
            <a:off x="468313" y="1343025"/>
            <a:ext cx="8229600" cy="590550"/>
          </a:xfrm>
          <a:prstGeom prst="rect">
            <a:avLst/>
          </a:prstGeom>
          <a:noFill/>
          <a:ln>
            <a:noFill/>
          </a:ln>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n-US" altLang="en-US" sz="3600" b="1" dirty="0">
                <a:solidFill>
                  <a:srgbClr val="A00054"/>
                </a:solidFill>
                <a:latin typeface="+mj-lt"/>
              </a:rPr>
              <a:t>Types of Measurement</a:t>
            </a:r>
          </a:p>
        </p:txBody>
      </p:sp>
      <p:sp>
        <p:nvSpPr>
          <p:cNvPr id="70660" name="Content Placeholder 2"/>
          <p:cNvSpPr txBox="1">
            <a:spLocks/>
          </p:cNvSpPr>
          <p:nvPr/>
        </p:nvSpPr>
        <p:spPr bwMode="auto">
          <a:xfrm>
            <a:off x="655638" y="2316163"/>
            <a:ext cx="8042275" cy="3992562"/>
          </a:xfrm>
          <a:prstGeom prst="rect">
            <a:avLst/>
          </a:prstGeom>
          <a:noFill/>
          <a:ln>
            <a:noFill/>
          </a:ln>
          <a:extLst/>
        </p:spPr>
        <p:txBody>
          <a:bodyPr/>
          <a:lstStyle>
            <a:lvl1pPr>
              <a:defRPr>
                <a:solidFill>
                  <a:schemeClr val="tx1"/>
                </a:solidFill>
                <a:latin typeface="Arial" charset="0"/>
                <a:ea typeface="MS PGothic" charset="0"/>
                <a:cs typeface="MS PGothic" charset="0"/>
              </a:defRPr>
            </a:lvl1pPr>
            <a:lvl2pPr>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20000"/>
              </a:spcBef>
              <a:buFont typeface="Arial" charset="0"/>
              <a:buNone/>
              <a:defRPr/>
            </a:pPr>
            <a:r>
              <a:rPr lang="en-US" sz="2800" dirty="0">
                <a:latin typeface="Calibri" panose="020F0502020204030204" pitchFamily="34" charset="0"/>
                <a:cs typeface="Century Gothic"/>
              </a:rPr>
              <a:t>Measurement can be split into the reason why you are measuring:</a:t>
            </a:r>
          </a:p>
          <a:p>
            <a:pPr>
              <a:spcBef>
                <a:spcPct val="20000"/>
              </a:spcBef>
              <a:buFont typeface="Arial" charset="0"/>
              <a:buNone/>
              <a:defRPr/>
            </a:pPr>
            <a:endParaRPr lang="en-US" sz="1000" dirty="0">
              <a:latin typeface="Calibri" panose="020F0502020204030204" pitchFamily="34" charset="0"/>
              <a:cs typeface="Century Gothic"/>
            </a:endParaRPr>
          </a:p>
          <a:p>
            <a:pPr marL="457200" indent="-457200">
              <a:spcBef>
                <a:spcPct val="20000"/>
              </a:spcBef>
              <a:buFont typeface="Arial"/>
              <a:buChar char="•"/>
              <a:defRPr/>
            </a:pPr>
            <a:r>
              <a:rPr lang="en-US" sz="2400" dirty="0">
                <a:latin typeface="+mn-lt"/>
                <a:cs typeface="Century Gothic"/>
              </a:rPr>
              <a:t>Research </a:t>
            </a:r>
          </a:p>
          <a:p>
            <a:pPr marL="457200" indent="-457200">
              <a:spcBef>
                <a:spcPct val="20000"/>
              </a:spcBef>
              <a:buFont typeface="Arial"/>
              <a:buChar char="•"/>
              <a:defRPr/>
            </a:pPr>
            <a:endParaRPr lang="en-US" sz="1000" dirty="0">
              <a:latin typeface="+mn-lt"/>
              <a:cs typeface="Century Gothic"/>
            </a:endParaRPr>
          </a:p>
          <a:p>
            <a:pPr marL="457200" indent="-457200">
              <a:spcBef>
                <a:spcPct val="20000"/>
              </a:spcBef>
              <a:buFont typeface="Arial"/>
              <a:buChar char="•"/>
              <a:defRPr/>
            </a:pPr>
            <a:r>
              <a:rPr lang="en-US" sz="2400" dirty="0">
                <a:latin typeface="+mn-lt"/>
                <a:cs typeface="Century Gothic"/>
              </a:rPr>
              <a:t>Performance Monitoring (Accountability)</a:t>
            </a:r>
          </a:p>
          <a:p>
            <a:pPr marL="457200" indent="-457200">
              <a:spcBef>
                <a:spcPct val="20000"/>
              </a:spcBef>
              <a:buFont typeface="Arial"/>
              <a:buChar char="•"/>
              <a:defRPr/>
            </a:pPr>
            <a:endParaRPr lang="en-US" sz="1000" dirty="0">
              <a:latin typeface="+mn-lt"/>
              <a:cs typeface="Century Gothic"/>
            </a:endParaRPr>
          </a:p>
          <a:p>
            <a:pPr marL="457200" indent="-457200">
              <a:spcBef>
                <a:spcPct val="20000"/>
              </a:spcBef>
              <a:buFont typeface="Arial"/>
              <a:buChar char="•"/>
              <a:defRPr/>
            </a:pPr>
            <a:r>
              <a:rPr lang="en-US" sz="2400" dirty="0">
                <a:latin typeface="+mn-lt"/>
                <a:cs typeface="Century Gothic"/>
              </a:rPr>
              <a:t>Quality Improvement</a:t>
            </a:r>
          </a:p>
        </p:txBody>
      </p:sp>
      <p:grpSp>
        <p:nvGrpSpPr>
          <p:cNvPr id="2" name="Group 11"/>
          <p:cNvGrpSpPr>
            <a:grpSpLocks/>
          </p:cNvGrpSpPr>
          <p:nvPr/>
        </p:nvGrpSpPr>
        <p:grpSpPr bwMode="auto">
          <a:xfrm>
            <a:off x="168275" y="157163"/>
            <a:ext cx="4894263" cy="879475"/>
            <a:chOff x="2555776" y="729824"/>
            <a:chExt cx="4894271" cy="878779"/>
          </a:xfrm>
        </p:grpSpPr>
        <p:pic>
          <p:nvPicPr>
            <p:cNvPr id="36870"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36872"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6873"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AutoShape 10"/>
          <p:cNvCxnSpPr>
            <a:cxnSpLocks noChangeShapeType="1"/>
          </p:cNvCxnSpPr>
          <p:nvPr/>
        </p:nvCxnSpPr>
        <p:spPr bwMode="auto">
          <a:xfrm>
            <a:off x="685800" y="1081088"/>
            <a:ext cx="8118475" cy="1587"/>
          </a:xfrm>
          <a:prstGeom prst="straightConnector1">
            <a:avLst/>
          </a:prstGeom>
          <a:noFill/>
          <a:ln w="12700">
            <a:solidFill>
              <a:srgbClr val="7030A0"/>
            </a:solidFill>
            <a:round/>
            <a:headEnd/>
            <a:tailEnd/>
          </a:ln>
        </p:spPr>
      </p:cxnSp>
      <p:pic>
        <p:nvPicPr>
          <p:cNvPr id="37891" name="Picture 1" descr="New PEAKS logo"/>
          <p:cNvPicPr>
            <a:picLocks noChangeAspect="1" noChangeArrowheads="1"/>
          </p:cNvPicPr>
          <p:nvPr/>
        </p:nvPicPr>
        <p:blipFill>
          <a:blip r:embed="rId3"/>
          <a:srcRect/>
          <a:stretch>
            <a:fillRect/>
          </a:stretch>
        </p:blipFill>
        <p:spPr bwMode="auto">
          <a:xfrm>
            <a:off x="3329475" y="6250771"/>
            <a:ext cx="1225915" cy="607229"/>
          </a:xfrm>
          <a:prstGeom prst="rect">
            <a:avLst/>
          </a:prstGeom>
          <a:noFill/>
          <a:ln w="9525">
            <a:noFill/>
            <a:miter lim="800000"/>
            <a:headEnd/>
            <a:tailEnd/>
          </a:ln>
        </p:spPr>
      </p:pic>
      <p:pic>
        <p:nvPicPr>
          <p:cNvPr id="37892" name="Picture 12"/>
          <p:cNvPicPr>
            <a:picLocks noChangeAspect="1" noChangeArrowheads="1"/>
          </p:cNvPicPr>
          <p:nvPr/>
        </p:nvPicPr>
        <p:blipFill>
          <a:blip r:embed="rId4"/>
          <a:srcRect/>
          <a:stretch>
            <a:fillRect/>
          </a:stretch>
        </p:blipFill>
        <p:spPr bwMode="auto">
          <a:xfrm>
            <a:off x="0" y="6234112"/>
            <a:ext cx="1162050" cy="619760"/>
          </a:xfrm>
          <a:prstGeom prst="rect">
            <a:avLst/>
          </a:prstGeom>
          <a:noFill/>
          <a:ln w="9525">
            <a:noFill/>
            <a:miter lim="800000"/>
            <a:headEnd/>
            <a:tailEnd/>
          </a:ln>
        </p:spPr>
      </p:pic>
      <p:graphicFrame>
        <p:nvGraphicFramePr>
          <p:cNvPr id="8" name="Group 77"/>
          <p:cNvGraphicFramePr>
            <a:graphicFrameLocks noGrp="1"/>
          </p:cNvGraphicFramePr>
          <p:nvPr/>
        </p:nvGraphicFramePr>
        <p:xfrm>
          <a:off x="914401" y="1082675"/>
          <a:ext cx="7208837" cy="5168096"/>
        </p:xfrm>
        <a:graphic>
          <a:graphicData uri="http://schemas.openxmlformats.org/drawingml/2006/table">
            <a:tbl>
              <a:tblPr/>
              <a:tblGrid>
                <a:gridCol w="1802860">
                  <a:extLst>
                    <a:ext uri="{9D8B030D-6E8A-4147-A177-3AD203B41FA5}">
                      <a16:colId xmlns:a16="http://schemas.microsoft.com/office/drawing/2014/main" val="20000"/>
                    </a:ext>
                  </a:extLst>
                </a:gridCol>
                <a:gridCol w="1802860">
                  <a:extLst>
                    <a:ext uri="{9D8B030D-6E8A-4147-A177-3AD203B41FA5}">
                      <a16:colId xmlns:a16="http://schemas.microsoft.com/office/drawing/2014/main" val="20001"/>
                    </a:ext>
                  </a:extLst>
                </a:gridCol>
                <a:gridCol w="1800257">
                  <a:extLst>
                    <a:ext uri="{9D8B030D-6E8A-4147-A177-3AD203B41FA5}">
                      <a16:colId xmlns:a16="http://schemas.microsoft.com/office/drawing/2014/main" val="20002"/>
                    </a:ext>
                  </a:extLst>
                </a:gridCol>
                <a:gridCol w="1802860">
                  <a:extLst>
                    <a:ext uri="{9D8B030D-6E8A-4147-A177-3AD203B41FA5}">
                      <a16:colId xmlns:a16="http://schemas.microsoft.com/office/drawing/2014/main" val="20003"/>
                    </a:ext>
                  </a:extLst>
                </a:gridCol>
              </a:tblGrid>
              <a:tr h="36567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accent2"/>
                          </a:solidFill>
                          <a:effectLst/>
                          <a:latin typeface="+mn-lt"/>
                          <a:ea typeface="MS PGothic" panose="020B0600070205080204" pitchFamily="34" charset="-128"/>
                        </a:rPr>
                        <a:t>Aspect</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A50021"/>
                          </a:solidFill>
                          <a:effectLst/>
                          <a:latin typeface="+mn-lt"/>
                          <a:ea typeface="MS PGothic" panose="020B0600070205080204" pitchFamily="34" charset="-128"/>
                        </a:rPr>
                        <a:t>Improvement</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A50021"/>
                          </a:solidFill>
                          <a:effectLst/>
                          <a:latin typeface="+mn-lt"/>
                          <a:ea typeface="MS PGothic" panose="020B0600070205080204" pitchFamily="34" charset="-128"/>
                        </a:rPr>
                        <a:t>Accountability</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A50021"/>
                          </a:solidFill>
                          <a:effectLst/>
                          <a:latin typeface="+mn-lt"/>
                          <a:ea typeface="MS PGothic" panose="020B0600070205080204" pitchFamily="34" charset="-128"/>
                        </a:rPr>
                        <a:t>Research</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4641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Aim</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Improvement of care</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Comparison, choice, reassurance</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New knowledge</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6750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Methods</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altLang="en-US" sz="1400" b="0" i="0" u="none" strike="noStrike" cap="none" normalizeH="0" baseline="0" dirty="0">
                        <a:ln>
                          <a:noFill/>
                        </a:ln>
                        <a:solidFill>
                          <a:schemeClr val="tx1"/>
                        </a:solidFill>
                        <a:effectLst/>
                        <a:latin typeface="+mn-lt"/>
                        <a:ea typeface="MS PGothic" panose="020B0600070205080204" pitchFamily="34" charset="-128"/>
                      </a:endParaRP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Tests are observable</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No test evaluation of current performance</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Test blinded or controlled tests</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47818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Bias</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Accept consistent bias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Measure and adjust to reduce bias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Design to eliminate bias</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r h="6750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Sample Size</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“Just enough” data, small sequential samples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Obtain 100% of available,  relevant data</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“Just in case” data</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4"/>
                  </a:ext>
                </a:extLst>
              </a:tr>
              <a:tr h="5175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Flexibility of</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Hypothesis</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Flexible, changes as learning takes place</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No hypothesis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Fixed hypothesis</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5"/>
                  </a:ext>
                </a:extLst>
              </a:tr>
              <a:tr h="28129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Testing Strategy</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Sequential tests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No tests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One large test</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6"/>
                  </a:ext>
                </a:extLst>
              </a:tr>
              <a:tr h="6750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Determining if  a</a:t>
                      </a:r>
                    </a:p>
                    <a:p>
                      <a:pPr marL="0" marR="0" lvl="0" indent="0" algn="l" defTabSz="914400" rtl="0" eaLnBrk="1" fontAlgn="base" latinLnBrk="0" hangingPunct="1">
                        <a:lnSpc>
                          <a:spcPct val="64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Change is an</a:t>
                      </a:r>
                    </a:p>
                    <a:p>
                      <a:pPr marL="0" marR="0" lvl="0" indent="0" algn="l" defTabSz="914400" rtl="0" eaLnBrk="1" fontAlgn="base" latinLnBrk="0" hangingPunct="1">
                        <a:lnSpc>
                          <a:spcPct val="74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Improvement</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Run charts or </a:t>
                      </a:r>
                      <a:r>
                        <a:rPr kumimoji="0" lang="en-US" altLang="en-US" sz="1400" b="0" i="0" u="none" strike="noStrike" cap="none" normalizeH="0" baseline="0" dirty="0" err="1">
                          <a:ln>
                            <a:noFill/>
                          </a:ln>
                          <a:solidFill>
                            <a:schemeClr val="tx1"/>
                          </a:solidFill>
                          <a:effectLst/>
                          <a:latin typeface="+mn-lt"/>
                          <a:ea typeface="MS PGothic" panose="020B0600070205080204" pitchFamily="34" charset="-128"/>
                        </a:rPr>
                        <a:t>Shewhart</a:t>
                      </a: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control charts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No change focus</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Hypothesis, statistical (p values)</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6750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Confidentiality of</a:t>
                      </a:r>
                    </a:p>
                    <a:p>
                      <a:pPr marL="0" marR="0" lvl="0" indent="0" algn="l" defTabSz="914400" rtl="0" eaLnBrk="1" fontAlgn="base" latinLnBrk="0" hangingPunct="1">
                        <a:lnSpc>
                          <a:spcPct val="64000"/>
                        </a:lnSpc>
                        <a:spcBef>
                          <a:spcPct val="20000"/>
                        </a:spcBef>
                        <a:spcAft>
                          <a:spcPct val="0"/>
                        </a:spcAft>
                        <a:buClr>
                          <a:srgbClr val="A50021"/>
                        </a:buClr>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   the Data</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Data used only by those involved with improvement</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Data available for public consumption and review</a:t>
                      </a: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anose="020B0600070205080204" pitchFamily="34" charset="-128"/>
                        </a:rPr>
                        <a:t>Research subjects’ identities protected</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
        <p:nvSpPr>
          <p:cNvPr id="56378" name="Rectangle 2"/>
          <p:cNvSpPr txBox="1">
            <a:spLocks noChangeArrowheads="1"/>
          </p:cNvSpPr>
          <p:nvPr/>
        </p:nvSpPr>
        <p:spPr bwMode="auto">
          <a:xfrm>
            <a:off x="179388" y="188913"/>
            <a:ext cx="7848600" cy="569912"/>
          </a:xfrm>
          <a:prstGeom prst="rect">
            <a:avLst/>
          </a:prstGeom>
          <a:noFill/>
          <a:ln>
            <a:noFill/>
          </a:ln>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3600" b="1" dirty="0">
                <a:solidFill>
                  <a:srgbClr val="A00054"/>
                </a:solidFill>
                <a:latin typeface="+mj-lt"/>
              </a:rPr>
              <a:t>Three types of measurement</a:t>
            </a:r>
          </a:p>
        </p:txBody>
      </p:sp>
      <p:sp>
        <p:nvSpPr>
          <p:cNvPr id="9"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				    								HEE across Yorkshire &amp; Humber 2016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p:cNvSpPr>
            <a:spLocks noGrp="1"/>
          </p:cNvSpPr>
          <p:nvPr>
            <p:ph type="ctrTitle"/>
          </p:nvPr>
        </p:nvSpPr>
        <p:spPr>
          <a:xfrm>
            <a:off x="452438" y="1570038"/>
            <a:ext cx="8086725" cy="635000"/>
          </a:xfrm>
        </p:spPr>
        <p:txBody>
          <a:bodyPr/>
          <a:lstStyle/>
          <a:p>
            <a:pPr>
              <a:defRPr/>
            </a:pPr>
            <a:r>
              <a:rPr lang="en-GB" altLang="en-US" sz="3600" b="1" dirty="0">
                <a:solidFill>
                  <a:srgbClr val="A00054"/>
                </a:solidFill>
              </a:rPr>
              <a:t>Three types of ‘measurement </a:t>
            </a:r>
            <a:br>
              <a:rPr lang="en-GB" altLang="en-US" sz="3600" b="1" dirty="0">
                <a:solidFill>
                  <a:srgbClr val="A00054"/>
                </a:solidFill>
              </a:rPr>
            </a:br>
            <a:r>
              <a:rPr lang="en-GB" altLang="en-US" sz="3600" b="1" dirty="0">
                <a:solidFill>
                  <a:srgbClr val="A00054"/>
                </a:solidFill>
              </a:rPr>
              <a:t>for improvement’</a:t>
            </a:r>
          </a:p>
        </p:txBody>
      </p:sp>
      <p:sp>
        <p:nvSpPr>
          <p:cNvPr id="57349" name="Subtitle 3"/>
          <p:cNvSpPr>
            <a:spLocks noGrp="1"/>
          </p:cNvSpPr>
          <p:nvPr>
            <p:ph type="subTitle" idx="1"/>
          </p:nvPr>
        </p:nvSpPr>
        <p:spPr>
          <a:xfrm>
            <a:off x="730250" y="3070225"/>
            <a:ext cx="8064500" cy="3454400"/>
          </a:xfrm>
        </p:spPr>
        <p:txBody>
          <a:bodyPr/>
          <a:lstStyle/>
          <a:p>
            <a:pPr marL="457200" indent="-457200" algn="l">
              <a:buFont typeface="Arial" pitchFamily="34" charset="0"/>
              <a:buChar char="•"/>
              <a:defRPr/>
            </a:pPr>
            <a:r>
              <a:rPr lang="en-GB" altLang="en-US" sz="2400" dirty="0">
                <a:solidFill>
                  <a:schemeClr val="tx1"/>
                </a:solidFill>
              </a:rPr>
              <a:t>Outcome measures</a:t>
            </a:r>
          </a:p>
          <a:p>
            <a:pPr marL="457200" indent="-457200" algn="l">
              <a:buFont typeface="Arial" pitchFamily="34" charset="0"/>
              <a:buChar char="•"/>
              <a:defRPr/>
            </a:pPr>
            <a:endParaRPr lang="en-GB" altLang="en-US" sz="1000" dirty="0">
              <a:solidFill>
                <a:schemeClr val="tx1"/>
              </a:solidFill>
            </a:endParaRPr>
          </a:p>
          <a:p>
            <a:pPr marL="457200" indent="-457200" algn="l">
              <a:buFont typeface="Arial" pitchFamily="34" charset="0"/>
              <a:buChar char="•"/>
              <a:defRPr/>
            </a:pPr>
            <a:r>
              <a:rPr lang="en-GB" altLang="en-US" sz="2400" dirty="0">
                <a:solidFill>
                  <a:schemeClr val="tx1"/>
                </a:solidFill>
              </a:rPr>
              <a:t>Process measures</a:t>
            </a:r>
          </a:p>
          <a:p>
            <a:pPr marL="457200" indent="-457200" algn="l">
              <a:buFont typeface="Arial" pitchFamily="34" charset="0"/>
              <a:buChar char="•"/>
              <a:defRPr/>
            </a:pPr>
            <a:endParaRPr lang="en-GB" altLang="en-US" sz="1000" dirty="0">
              <a:solidFill>
                <a:schemeClr val="tx1"/>
              </a:solidFill>
            </a:endParaRPr>
          </a:p>
          <a:p>
            <a:pPr marL="457200" indent="-457200" algn="l">
              <a:buFont typeface="Arial" pitchFamily="34" charset="0"/>
              <a:buChar char="•"/>
              <a:defRPr/>
            </a:pPr>
            <a:r>
              <a:rPr lang="en-GB" altLang="en-US" sz="2400" dirty="0">
                <a:solidFill>
                  <a:schemeClr val="tx1"/>
                </a:solidFill>
              </a:rPr>
              <a:t>Balancing measures</a:t>
            </a:r>
          </a:p>
        </p:txBody>
      </p:sp>
      <p:grpSp>
        <p:nvGrpSpPr>
          <p:cNvPr id="2" name="Group 11"/>
          <p:cNvGrpSpPr>
            <a:grpSpLocks/>
          </p:cNvGrpSpPr>
          <p:nvPr/>
        </p:nvGrpSpPr>
        <p:grpSpPr bwMode="auto">
          <a:xfrm>
            <a:off x="168275" y="158750"/>
            <a:ext cx="4894263" cy="879475"/>
            <a:chOff x="2555776" y="729824"/>
            <a:chExt cx="4894271" cy="878779"/>
          </a:xfrm>
        </p:grpSpPr>
        <p:pic>
          <p:nvPicPr>
            <p:cNvPr id="38918"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38920"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8921"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p:cNvSpPr>
            <a:spLocks noGrp="1"/>
          </p:cNvSpPr>
          <p:nvPr>
            <p:ph type="ctrTitle"/>
          </p:nvPr>
        </p:nvSpPr>
        <p:spPr>
          <a:xfrm>
            <a:off x="457200" y="1139826"/>
            <a:ext cx="7772400" cy="679449"/>
          </a:xfrm>
        </p:spPr>
        <p:txBody>
          <a:bodyPr/>
          <a:lstStyle/>
          <a:p>
            <a:pPr>
              <a:defRPr/>
            </a:pPr>
            <a:r>
              <a:rPr lang="en-GB" altLang="en-US" sz="3600" b="1" dirty="0">
                <a:solidFill>
                  <a:srgbClr val="A00054"/>
                </a:solidFill>
              </a:rPr>
              <a:t>(</a:t>
            </a:r>
            <a:r>
              <a:rPr lang="en-GB" altLang="en-US" sz="3600" b="1" dirty="0" err="1">
                <a:solidFill>
                  <a:srgbClr val="A00054"/>
                </a:solidFill>
              </a:rPr>
              <a:t>i</a:t>
            </a:r>
            <a:r>
              <a:rPr lang="en-GB" altLang="en-US" sz="3600" b="1" dirty="0">
                <a:solidFill>
                  <a:srgbClr val="A00054"/>
                </a:solidFill>
              </a:rPr>
              <a:t>) Outcome measure</a:t>
            </a:r>
          </a:p>
        </p:txBody>
      </p:sp>
      <p:sp>
        <p:nvSpPr>
          <p:cNvPr id="10" name="Subtitle 3"/>
          <p:cNvSpPr>
            <a:spLocks noGrp="1"/>
          </p:cNvSpPr>
          <p:nvPr>
            <p:ph type="subTitle" idx="1"/>
          </p:nvPr>
        </p:nvSpPr>
        <p:spPr>
          <a:xfrm>
            <a:off x="1885950" y="1947862"/>
            <a:ext cx="6400800" cy="581025"/>
          </a:xfrm>
        </p:spPr>
        <p:txBody>
          <a:bodyPr/>
          <a:lstStyle/>
          <a:p>
            <a:pPr marL="228600" indent="-228600" algn="l">
              <a:lnSpc>
                <a:spcPct val="90000"/>
              </a:lnSpc>
              <a:buClr>
                <a:schemeClr val="folHlink"/>
              </a:buClr>
              <a:defRPr/>
            </a:pPr>
            <a:r>
              <a:rPr lang="en-US" altLang="en-US" dirty="0"/>
              <a:t>= How is the system performing? </a:t>
            </a:r>
          </a:p>
          <a:p>
            <a:pPr marL="228600" indent="-228600" algn="l">
              <a:lnSpc>
                <a:spcPct val="90000"/>
              </a:lnSpc>
              <a:buClr>
                <a:schemeClr val="folHlink"/>
              </a:buClr>
              <a:defRPr/>
            </a:pPr>
            <a:endParaRPr lang="en-US" altLang="en-US" dirty="0"/>
          </a:p>
          <a:p>
            <a:pPr marL="228600" indent="-228600" algn="l">
              <a:lnSpc>
                <a:spcPct val="90000"/>
              </a:lnSpc>
              <a:buClr>
                <a:schemeClr val="folHlink"/>
              </a:buClr>
              <a:buFont typeface="Arial" pitchFamily="34" charset="0"/>
              <a:buChar char="•"/>
              <a:defRPr/>
            </a:pPr>
            <a:endParaRPr lang="en-US" altLang="en-US" sz="1000" dirty="0">
              <a:solidFill>
                <a:srgbClr val="000000"/>
              </a:solidFill>
              <a:latin typeface="Calibri" panose="020F0502020204030204" pitchFamily="34" charset="0"/>
            </a:endParaRPr>
          </a:p>
          <a:p>
            <a:pPr marL="228600" indent="-228600" algn="l">
              <a:lnSpc>
                <a:spcPct val="90000"/>
              </a:lnSpc>
              <a:buClr>
                <a:schemeClr val="folHlink"/>
              </a:buClr>
              <a:defRPr/>
            </a:pPr>
            <a:r>
              <a:rPr lang="en-US" altLang="en-US" sz="2800" dirty="0">
                <a:solidFill>
                  <a:srgbClr val="000000"/>
                </a:solidFill>
                <a:latin typeface="Calibri" panose="020F0502020204030204" pitchFamily="34" charset="0"/>
              </a:rPr>
              <a:t>					</a:t>
            </a:r>
          </a:p>
        </p:txBody>
      </p:sp>
      <p:sp>
        <p:nvSpPr>
          <p:cNvPr id="11" name="Text Placeholder 10"/>
          <p:cNvSpPr>
            <a:spLocks noGrp="1"/>
          </p:cNvSpPr>
          <p:nvPr>
            <p:ph type="body" sz="quarter" idx="13"/>
          </p:nvPr>
        </p:nvSpPr>
        <p:spPr>
          <a:xfrm>
            <a:off x="457200" y="2628900"/>
            <a:ext cx="7839075" cy="2457450"/>
          </a:xfrm>
        </p:spPr>
        <p:txBody>
          <a:bodyPr/>
          <a:lstStyle/>
          <a:p>
            <a:pPr>
              <a:buNone/>
            </a:pPr>
            <a:r>
              <a:rPr lang="en-GB" b="1" dirty="0">
                <a:solidFill>
                  <a:srgbClr val="A00054"/>
                </a:solidFill>
              </a:rPr>
              <a:t>Think:</a:t>
            </a:r>
          </a:p>
          <a:p>
            <a:r>
              <a:rPr lang="en-GB" dirty="0"/>
              <a:t>What to measure  (and how)</a:t>
            </a:r>
          </a:p>
          <a:p>
            <a:r>
              <a:rPr lang="en-GB" dirty="0"/>
              <a:t>How frequently</a:t>
            </a:r>
          </a:p>
          <a:p>
            <a:r>
              <a:rPr lang="en-GB" dirty="0"/>
              <a:t>Establishing the baseline</a:t>
            </a:r>
          </a:p>
          <a:p>
            <a:endParaRPr lang="en-GB" sz="1000" dirty="0"/>
          </a:p>
          <a:p>
            <a:pPr>
              <a:buNone/>
            </a:pPr>
            <a:r>
              <a:rPr lang="en-GB" b="1" dirty="0"/>
              <a:t>For example:</a:t>
            </a:r>
          </a:p>
          <a:p>
            <a:pPr>
              <a:buNone/>
            </a:pPr>
            <a:r>
              <a:rPr lang="en-GB" dirty="0"/>
              <a:t>	Number of patients falling</a:t>
            </a:r>
          </a:p>
          <a:p>
            <a:pPr>
              <a:buNone/>
            </a:pPr>
            <a:r>
              <a:rPr lang="en-GB" dirty="0"/>
              <a:t>	Daily Vs weekly</a:t>
            </a:r>
          </a:p>
        </p:txBody>
      </p:sp>
      <p:grpSp>
        <p:nvGrpSpPr>
          <p:cNvPr id="2" name="Group 11"/>
          <p:cNvGrpSpPr>
            <a:grpSpLocks/>
          </p:cNvGrpSpPr>
          <p:nvPr/>
        </p:nvGrpSpPr>
        <p:grpSpPr bwMode="auto">
          <a:xfrm>
            <a:off x="158750" y="157163"/>
            <a:ext cx="4894263" cy="879475"/>
            <a:chOff x="2555776" y="729824"/>
            <a:chExt cx="4894271" cy="878779"/>
          </a:xfrm>
        </p:grpSpPr>
        <p:pic>
          <p:nvPicPr>
            <p:cNvPr id="39942"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39944"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39945"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2"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p:cNvSpPr>
            <a:spLocks noGrp="1"/>
          </p:cNvSpPr>
          <p:nvPr>
            <p:ph type="ctrTitle"/>
          </p:nvPr>
        </p:nvSpPr>
        <p:spPr>
          <a:xfrm>
            <a:off x="457200" y="1158876"/>
            <a:ext cx="7772400" cy="679449"/>
          </a:xfrm>
        </p:spPr>
        <p:txBody>
          <a:bodyPr/>
          <a:lstStyle/>
          <a:p>
            <a:pPr>
              <a:defRPr/>
            </a:pPr>
            <a:r>
              <a:rPr lang="en-GB" altLang="en-US" sz="3600" b="1" dirty="0">
                <a:solidFill>
                  <a:srgbClr val="A00054"/>
                </a:solidFill>
              </a:rPr>
              <a:t>(ii) Process measure(s)</a:t>
            </a:r>
          </a:p>
        </p:txBody>
      </p:sp>
      <p:sp>
        <p:nvSpPr>
          <p:cNvPr id="10" name="Subtitle 3"/>
          <p:cNvSpPr>
            <a:spLocks noGrp="1"/>
          </p:cNvSpPr>
          <p:nvPr>
            <p:ph type="subTitle" idx="1"/>
          </p:nvPr>
        </p:nvSpPr>
        <p:spPr>
          <a:xfrm>
            <a:off x="457200" y="1966912"/>
            <a:ext cx="8286750" cy="581025"/>
          </a:xfrm>
        </p:spPr>
        <p:txBody>
          <a:bodyPr/>
          <a:lstStyle/>
          <a:p>
            <a:pPr marL="457200" indent="-457200" algn="l">
              <a:lnSpc>
                <a:spcPct val="90000"/>
              </a:lnSpc>
              <a:buClr>
                <a:schemeClr val="folHlink"/>
              </a:buClr>
              <a:defRPr/>
            </a:pPr>
            <a:r>
              <a:rPr lang="en-US" altLang="en-US" sz="2800" dirty="0"/>
              <a:t>= Are the processes (parts/steps) in the system performing as planned? </a:t>
            </a:r>
          </a:p>
          <a:p>
            <a:pPr marL="457200" indent="-457200" algn="l">
              <a:lnSpc>
                <a:spcPct val="90000"/>
              </a:lnSpc>
              <a:buClr>
                <a:schemeClr val="folHlink"/>
              </a:buClr>
              <a:defRPr/>
            </a:pPr>
            <a:r>
              <a:rPr lang="en-US" altLang="ja-JP" sz="2400" dirty="0">
                <a:solidFill>
                  <a:srgbClr val="000000"/>
                </a:solidFill>
                <a:latin typeface="Calibri" panose="020F0502020204030204" pitchFamily="34" charset="0"/>
              </a:rPr>
              <a:t>			</a:t>
            </a:r>
          </a:p>
        </p:txBody>
      </p:sp>
      <p:sp>
        <p:nvSpPr>
          <p:cNvPr id="11" name="Text Placeholder 10"/>
          <p:cNvSpPr>
            <a:spLocks noGrp="1"/>
          </p:cNvSpPr>
          <p:nvPr>
            <p:ph type="body" sz="quarter" idx="13"/>
          </p:nvPr>
        </p:nvSpPr>
        <p:spPr>
          <a:xfrm>
            <a:off x="390525" y="2895600"/>
            <a:ext cx="7839075" cy="2457450"/>
          </a:xfrm>
        </p:spPr>
        <p:txBody>
          <a:bodyPr/>
          <a:lstStyle/>
          <a:p>
            <a:pPr>
              <a:buNone/>
            </a:pPr>
            <a:r>
              <a:rPr lang="en-GB" b="1" dirty="0">
                <a:solidFill>
                  <a:srgbClr val="A00054"/>
                </a:solidFill>
              </a:rPr>
              <a:t>Think</a:t>
            </a:r>
          </a:p>
          <a:p>
            <a:r>
              <a:rPr lang="en-GB" dirty="0"/>
              <a:t>What to measure (and how)</a:t>
            </a:r>
          </a:p>
          <a:p>
            <a:r>
              <a:rPr lang="en-GB" dirty="0"/>
              <a:t>How frequently</a:t>
            </a:r>
          </a:p>
          <a:p>
            <a:r>
              <a:rPr lang="en-GB" dirty="0"/>
              <a:t>Establishing the baseline</a:t>
            </a:r>
          </a:p>
          <a:p>
            <a:endParaRPr lang="en-GB" sz="1000" dirty="0"/>
          </a:p>
          <a:p>
            <a:r>
              <a:rPr lang="en-GB" dirty="0"/>
              <a:t>E.g. What % of patients received a falls risk assessment</a:t>
            </a:r>
          </a:p>
          <a:p>
            <a:r>
              <a:rPr lang="en-GB" dirty="0"/>
              <a:t>How many times/day are we intentionally rounding ?</a:t>
            </a:r>
          </a:p>
        </p:txBody>
      </p:sp>
      <p:grpSp>
        <p:nvGrpSpPr>
          <p:cNvPr id="2" name="Group 11"/>
          <p:cNvGrpSpPr>
            <a:grpSpLocks/>
          </p:cNvGrpSpPr>
          <p:nvPr/>
        </p:nvGrpSpPr>
        <p:grpSpPr bwMode="auto">
          <a:xfrm>
            <a:off x="168275" y="160338"/>
            <a:ext cx="4894263" cy="879475"/>
            <a:chOff x="2555776" y="729824"/>
            <a:chExt cx="4894271" cy="878779"/>
          </a:xfrm>
        </p:grpSpPr>
        <p:pic>
          <p:nvPicPr>
            <p:cNvPr id="40966"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40968"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0969"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2"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itle 1"/>
          <p:cNvSpPr>
            <a:spLocks noGrp="1"/>
          </p:cNvSpPr>
          <p:nvPr>
            <p:ph type="ctrTitle"/>
          </p:nvPr>
        </p:nvSpPr>
        <p:spPr>
          <a:xfrm>
            <a:off x="457200" y="1425576"/>
            <a:ext cx="7772400" cy="679449"/>
          </a:xfrm>
        </p:spPr>
        <p:txBody>
          <a:bodyPr/>
          <a:lstStyle/>
          <a:p>
            <a:pPr>
              <a:defRPr/>
            </a:pPr>
            <a:r>
              <a:rPr lang="en-GB" altLang="en-US" dirty="0"/>
              <a:t>(iii) Balancing measure(s)</a:t>
            </a:r>
          </a:p>
        </p:txBody>
      </p:sp>
      <p:sp>
        <p:nvSpPr>
          <p:cNvPr id="2" name="Subtitle 3"/>
          <p:cNvSpPr>
            <a:spLocks noGrp="1"/>
          </p:cNvSpPr>
          <p:nvPr>
            <p:ph type="subTitle" idx="1"/>
          </p:nvPr>
        </p:nvSpPr>
        <p:spPr>
          <a:xfrm>
            <a:off x="1524000" y="2176462"/>
            <a:ext cx="6400800" cy="581025"/>
          </a:xfrm>
        </p:spPr>
        <p:txBody>
          <a:bodyPr/>
          <a:lstStyle/>
          <a:p>
            <a:pPr algn="l">
              <a:lnSpc>
                <a:spcPct val="90000"/>
              </a:lnSpc>
              <a:buClr>
                <a:schemeClr val="folHlink"/>
              </a:buClr>
              <a:defRPr/>
            </a:pPr>
            <a:r>
              <a:rPr lang="en-US" altLang="en-US" sz="2800" dirty="0"/>
              <a:t>= Unintended consequences.</a:t>
            </a:r>
          </a:p>
          <a:p>
            <a:pPr algn="l">
              <a:lnSpc>
                <a:spcPct val="90000"/>
              </a:lnSpc>
              <a:buClr>
                <a:schemeClr val="folHlink"/>
              </a:buClr>
              <a:defRPr/>
            </a:pPr>
            <a:endParaRPr lang="en-US" altLang="en-US" sz="2800" i="1" dirty="0">
              <a:solidFill>
                <a:schemeClr val="tx1"/>
              </a:solidFill>
              <a:latin typeface="Calibri" panose="020F0502020204030204" pitchFamily="34" charset="0"/>
            </a:endParaRPr>
          </a:p>
          <a:p>
            <a:pPr algn="l">
              <a:lnSpc>
                <a:spcPct val="90000"/>
              </a:lnSpc>
              <a:buClr>
                <a:schemeClr val="folHlink"/>
              </a:buClr>
              <a:defRPr/>
            </a:pPr>
            <a:endParaRPr lang="en-US" altLang="en-US" sz="2800" dirty="0">
              <a:solidFill>
                <a:schemeClr val="tx1"/>
              </a:solidFill>
              <a:latin typeface="Calibri" panose="020F0502020204030204" pitchFamily="34" charset="0"/>
            </a:endParaRPr>
          </a:p>
        </p:txBody>
      </p:sp>
      <p:sp>
        <p:nvSpPr>
          <p:cNvPr id="10" name="Text Placeholder 9"/>
          <p:cNvSpPr>
            <a:spLocks noGrp="1"/>
          </p:cNvSpPr>
          <p:nvPr>
            <p:ph type="body" sz="quarter" idx="13"/>
          </p:nvPr>
        </p:nvSpPr>
        <p:spPr>
          <a:xfrm>
            <a:off x="647700" y="2990850"/>
            <a:ext cx="7839075" cy="2457450"/>
          </a:xfrm>
        </p:spPr>
        <p:txBody>
          <a:bodyPr/>
          <a:lstStyle/>
          <a:p>
            <a:pPr>
              <a:buNone/>
            </a:pPr>
            <a:r>
              <a:rPr lang="en-GB" dirty="0"/>
              <a:t>Aka yes, but.......</a:t>
            </a:r>
          </a:p>
          <a:p>
            <a:pPr>
              <a:buNone/>
            </a:pPr>
            <a:endParaRPr lang="en-GB" dirty="0"/>
          </a:p>
          <a:p>
            <a:pPr algn="ctr">
              <a:buNone/>
            </a:pPr>
            <a:r>
              <a:rPr lang="en-GB" b="1" dirty="0">
                <a:solidFill>
                  <a:srgbClr val="A00054"/>
                </a:solidFill>
              </a:rPr>
              <a:t>What would you worry about?</a:t>
            </a:r>
          </a:p>
        </p:txBody>
      </p:sp>
      <p:grpSp>
        <p:nvGrpSpPr>
          <p:cNvPr id="3" name="Group 11"/>
          <p:cNvGrpSpPr>
            <a:grpSpLocks/>
          </p:cNvGrpSpPr>
          <p:nvPr/>
        </p:nvGrpSpPr>
        <p:grpSpPr bwMode="auto">
          <a:xfrm>
            <a:off x="136525" y="152400"/>
            <a:ext cx="4894263" cy="879475"/>
            <a:chOff x="2555776" y="729824"/>
            <a:chExt cx="4894271" cy="878779"/>
          </a:xfrm>
        </p:grpSpPr>
        <p:pic>
          <p:nvPicPr>
            <p:cNvPr id="41990"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41992"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1993"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1"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p:cNvSpPr txBox="1">
            <a:spLocks/>
          </p:cNvSpPr>
          <p:nvPr/>
        </p:nvSpPr>
        <p:spPr bwMode="auto">
          <a:xfrm>
            <a:off x="473075" y="1501775"/>
            <a:ext cx="7921625" cy="623888"/>
          </a:xfrm>
          <a:prstGeom prst="rect">
            <a:avLst/>
          </a:prstGeom>
          <a:noFill/>
          <a:ln>
            <a:noFill/>
          </a:ln>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n-US" altLang="en-US" sz="3600" b="1" dirty="0">
                <a:solidFill>
                  <a:srgbClr val="A00054"/>
                </a:solidFill>
                <a:latin typeface="+mj-lt"/>
              </a:rPr>
              <a:t>Measurement: key points</a:t>
            </a:r>
          </a:p>
        </p:txBody>
      </p:sp>
      <p:sp>
        <p:nvSpPr>
          <p:cNvPr id="43011" name="Rectangle 9"/>
          <p:cNvSpPr>
            <a:spLocks noChangeArrowheads="1"/>
          </p:cNvSpPr>
          <p:nvPr/>
        </p:nvSpPr>
        <p:spPr bwMode="auto">
          <a:xfrm>
            <a:off x="511175" y="2506663"/>
            <a:ext cx="8483600" cy="3662362"/>
          </a:xfrm>
          <a:prstGeom prst="rect">
            <a:avLst/>
          </a:prstGeom>
          <a:noFill/>
          <a:ln w="9525">
            <a:noFill/>
            <a:miter lim="800000"/>
            <a:headEnd/>
            <a:tailEnd/>
          </a:ln>
        </p:spPr>
        <p:txBody>
          <a:bodyPr>
            <a:spAutoFit/>
          </a:bodyPr>
          <a:lstStyle/>
          <a:p>
            <a:pPr marL="173038" indent="-173038">
              <a:buFont typeface="Arial" pitchFamily="34" charset="0"/>
              <a:buChar char="•"/>
            </a:pPr>
            <a:r>
              <a:rPr lang="en-US" altLang="en-US" sz="2400" dirty="0">
                <a:solidFill>
                  <a:srgbClr val="000000"/>
                </a:solidFill>
                <a:ea typeface="MS PGothic"/>
                <a:cs typeface="MS PGothic"/>
              </a:rPr>
              <a:t>Measures are used to guide improvement </a:t>
            </a:r>
          </a:p>
          <a:p>
            <a:pPr marL="173038" indent="-173038">
              <a:buFont typeface="Arial" pitchFamily="34" charset="0"/>
              <a:buChar char="•"/>
            </a:pPr>
            <a:endParaRPr lang="en-US" altLang="en-US" sz="800" dirty="0">
              <a:solidFill>
                <a:srgbClr val="000000"/>
              </a:solidFill>
              <a:ea typeface="MS PGothic"/>
              <a:cs typeface="MS PGothic"/>
            </a:endParaRPr>
          </a:p>
          <a:p>
            <a:pPr marL="173038" indent="-173038">
              <a:buFont typeface="Arial" pitchFamily="34" charset="0"/>
              <a:buChar char="•"/>
            </a:pPr>
            <a:r>
              <a:rPr lang="en-US" altLang="en-US" sz="2400" dirty="0">
                <a:solidFill>
                  <a:srgbClr val="000000"/>
                </a:solidFill>
                <a:ea typeface="MS PGothic"/>
                <a:cs typeface="MS PGothic"/>
              </a:rPr>
              <a:t>Focus on the vital few</a:t>
            </a:r>
          </a:p>
          <a:p>
            <a:pPr marL="173038" indent="-173038">
              <a:buFont typeface="Arial" pitchFamily="34" charset="0"/>
              <a:buChar char="•"/>
            </a:pPr>
            <a:endParaRPr lang="en-US" altLang="en-US" sz="800" dirty="0">
              <a:solidFill>
                <a:srgbClr val="000000"/>
              </a:solidFill>
              <a:ea typeface="MS PGothic"/>
              <a:cs typeface="MS PGothic"/>
            </a:endParaRPr>
          </a:p>
          <a:p>
            <a:pPr marL="173038" indent="-173038">
              <a:buFont typeface="Arial" pitchFamily="34" charset="0"/>
              <a:buChar char="•"/>
            </a:pPr>
            <a:r>
              <a:rPr lang="en-US" altLang="en-US" sz="2400" dirty="0">
                <a:solidFill>
                  <a:srgbClr val="000000"/>
                </a:solidFill>
                <a:ea typeface="MS PGothic"/>
                <a:cs typeface="MS PGothic"/>
              </a:rPr>
              <a:t>Try to integrate measurement into your routine</a:t>
            </a:r>
          </a:p>
          <a:p>
            <a:pPr marL="173038" indent="-173038">
              <a:buFont typeface="Arial" pitchFamily="34" charset="0"/>
              <a:buChar char="•"/>
            </a:pPr>
            <a:endParaRPr lang="en-US" altLang="en-US" sz="800" dirty="0">
              <a:solidFill>
                <a:srgbClr val="000000"/>
              </a:solidFill>
              <a:ea typeface="MS PGothic"/>
              <a:cs typeface="MS PGothic"/>
            </a:endParaRPr>
          </a:p>
          <a:p>
            <a:pPr marL="173038" indent="-173038">
              <a:buFont typeface="Arial" pitchFamily="34" charset="0"/>
              <a:buChar char="•"/>
            </a:pPr>
            <a:r>
              <a:rPr lang="en-US" altLang="en-US" sz="2400" dirty="0">
                <a:solidFill>
                  <a:srgbClr val="000000"/>
                </a:solidFill>
                <a:ea typeface="MS PGothic"/>
                <a:cs typeface="MS PGothic"/>
              </a:rPr>
              <a:t>Define numerator and denominator</a:t>
            </a:r>
          </a:p>
          <a:p>
            <a:pPr marL="173038" indent="-173038"/>
            <a:r>
              <a:rPr lang="en-US" altLang="en-US" sz="2400" dirty="0">
                <a:solidFill>
                  <a:srgbClr val="FF0000"/>
                </a:solidFill>
                <a:ea typeface="MS PGothic"/>
                <a:cs typeface="MS PGothic"/>
                <a:sym typeface="Wingdings" pitchFamily="2" charset="2"/>
              </a:rPr>
              <a:t>	 </a:t>
            </a:r>
            <a:r>
              <a:rPr lang="en-US" altLang="en-US" sz="2400" dirty="0">
                <a:solidFill>
                  <a:srgbClr val="003893"/>
                </a:solidFill>
                <a:ea typeface="MS PGothic"/>
                <a:cs typeface="MS PGothic"/>
                <a:sym typeface="Wingdings" pitchFamily="2" charset="2"/>
              </a:rPr>
              <a:t>5/10 (50%)  Vs 5/5  (100%)</a:t>
            </a:r>
          </a:p>
          <a:p>
            <a:pPr marL="173038" indent="-173038"/>
            <a:endParaRPr lang="en-US" altLang="en-US" sz="800" dirty="0">
              <a:solidFill>
                <a:srgbClr val="FF0000"/>
              </a:solidFill>
              <a:ea typeface="MS PGothic"/>
              <a:cs typeface="MS PGothic"/>
              <a:sym typeface="Wingdings" pitchFamily="2" charset="2"/>
            </a:endParaRPr>
          </a:p>
          <a:p>
            <a:pPr marL="173038" indent="-173038">
              <a:buFont typeface="Arial" pitchFamily="34" charset="0"/>
              <a:buChar char="•"/>
            </a:pPr>
            <a:r>
              <a:rPr lang="en-US" altLang="en-US" sz="2400" dirty="0">
                <a:solidFill>
                  <a:srgbClr val="000000"/>
                </a:solidFill>
                <a:ea typeface="MS PGothic"/>
                <a:cs typeface="MS PGothic"/>
              </a:rPr>
              <a:t>Plot your data over time</a:t>
            </a:r>
          </a:p>
          <a:p>
            <a:pPr marL="173038" indent="-173038">
              <a:buFont typeface="Arial" pitchFamily="34" charset="0"/>
              <a:buChar char="•"/>
            </a:pPr>
            <a:endParaRPr lang="en-US" altLang="en-US" sz="800" dirty="0">
              <a:solidFill>
                <a:srgbClr val="000000"/>
              </a:solidFill>
              <a:ea typeface="MS PGothic"/>
              <a:cs typeface="MS PGothic"/>
            </a:endParaRPr>
          </a:p>
          <a:p>
            <a:pPr marL="173038" indent="-173038">
              <a:buFont typeface="Arial" pitchFamily="34" charset="0"/>
              <a:buChar char="•"/>
            </a:pPr>
            <a:r>
              <a:rPr lang="en-GB" altLang="en-US" sz="2400" dirty="0">
                <a:solidFill>
                  <a:srgbClr val="000000"/>
                </a:solidFill>
                <a:ea typeface="MS PGothic"/>
                <a:cs typeface="MS PGothic"/>
              </a:rPr>
              <a:t> Make run charts visible – they provide important feedback</a:t>
            </a:r>
            <a:endParaRPr lang="en-US" altLang="en-US" sz="2400" dirty="0">
              <a:solidFill>
                <a:srgbClr val="000000"/>
              </a:solidFill>
              <a:ea typeface="MS PGothic"/>
              <a:cs typeface="MS PGothic"/>
            </a:endParaRPr>
          </a:p>
          <a:p>
            <a:pPr marL="173038" indent="-173038"/>
            <a:endParaRPr lang="en-US" altLang="en-US" sz="2400" dirty="0">
              <a:solidFill>
                <a:srgbClr val="00B050"/>
              </a:solidFill>
              <a:ea typeface="MS PGothic"/>
              <a:cs typeface="MS PGothic"/>
            </a:endParaRPr>
          </a:p>
        </p:txBody>
      </p:sp>
      <p:grpSp>
        <p:nvGrpSpPr>
          <p:cNvPr id="2" name="Group 11"/>
          <p:cNvGrpSpPr>
            <a:grpSpLocks/>
          </p:cNvGrpSpPr>
          <p:nvPr/>
        </p:nvGrpSpPr>
        <p:grpSpPr bwMode="auto">
          <a:xfrm>
            <a:off x="149225" y="117475"/>
            <a:ext cx="4894263" cy="879475"/>
            <a:chOff x="2555776" y="729824"/>
            <a:chExt cx="4894271" cy="878779"/>
          </a:xfrm>
        </p:grpSpPr>
        <p:pic>
          <p:nvPicPr>
            <p:cNvPr id="43014" name="Picture 12"/>
            <p:cNvPicPr>
              <a:picLocks noChangeAspect="1" noChangeArrowheads="1"/>
            </p:cNvPicPr>
            <p:nvPr/>
          </p:nvPicPr>
          <p:blipFill>
            <a:blip r:embed="rId2"/>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43016"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3017" name="Picture 15"/>
              <p:cNvPicPr>
                <a:picLocks noChangeAspect="1"/>
              </p:cNvPicPr>
              <p:nvPr/>
            </p:nvPicPr>
            <p:blipFill>
              <a:blip r:embed="rId3"/>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txBox="1">
            <a:spLocks/>
          </p:cNvSpPr>
          <p:nvPr/>
        </p:nvSpPr>
        <p:spPr bwMode="auto">
          <a:xfrm>
            <a:off x="539750" y="1649413"/>
            <a:ext cx="7772400" cy="609600"/>
          </a:xfrm>
          <a:prstGeom prst="rect">
            <a:avLst/>
          </a:prstGeom>
          <a:noFill/>
          <a:ln>
            <a:noFill/>
          </a:ln>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3600" b="1" dirty="0">
                <a:solidFill>
                  <a:srgbClr val="A00054"/>
                </a:solidFill>
                <a:latin typeface="+mj-lt"/>
              </a:rPr>
              <a:t>Why Run charts ?</a:t>
            </a:r>
          </a:p>
        </p:txBody>
      </p:sp>
      <p:sp>
        <p:nvSpPr>
          <p:cNvPr id="44035" name="Rectangle 7"/>
          <p:cNvSpPr>
            <a:spLocks noChangeArrowheads="1"/>
          </p:cNvSpPr>
          <p:nvPr/>
        </p:nvSpPr>
        <p:spPr bwMode="auto">
          <a:xfrm>
            <a:off x="433388" y="2781300"/>
            <a:ext cx="8248650" cy="2400657"/>
          </a:xfrm>
          <a:prstGeom prst="rect">
            <a:avLst/>
          </a:prstGeom>
          <a:noFill/>
          <a:ln w="9525">
            <a:noFill/>
            <a:miter lim="800000"/>
            <a:headEnd/>
            <a:tailEnd/>
          </a:ln>
        </p:spPr>
        <p:txBody>
          <a:bodyPr>
            <a:spAutoFit/>
          </a:bodyPr>
          <a:lstStyle/>
          <a:p>
            <a:pPr marL="457200" indent="-457200">
              <a:buFont typeface="Arial" pitchFamily="34" charset="0"/>
              <a:buChar char="•"/>
            </a:pPr>
            <a:r>
              <a:rPr lang="en-GB" altLang="en-US" sz="2400" dirty="0">
                <a:solidFill>
                  <a:srgbClr val="000000"/>
                </a:solidFill>
                <a:ea typeface="MS PGothic"/>
                <a:cs typeface="MS PGothic"/>
              </a:rPr>
              <a:t>Easier to assimilate info from charts than tables</a:t>
            </a:r>
          </a:p>
          <a:p>
            <a:pPr marL="457200" indent="-457200">
              <a:buFont typeface="Arial" pitchFamily="34" charset="0"/>
              <a:buChar char="•"/>
            </a:pPr>
            <a:endParaRPr lang="en-GB" altLang="en-US" sz="1000" dirty="0">
              <a:solidFill>
                <a:srgbClr val="000000"/>
              </a:solidFill>
              <a:ea typeface="MS PGothic"/>
              <a:cs typeface="MS PGothic"/>
            </a:endParaRPr>
          </a:p>
          <a:p>
            <a:pPr marL="457200" indent="-457200">
              <a:buFont typeface="Arial" pitchFamily="34" charset="0"/>
              <a:buChar char="•"/>
            </a:pPr>
            <a:r>
              <a:rPr lang="en-GB" altLang="en-US" sz="2400" dirty="0">
                <a:solidFill>
                  <a:srgbClr val="000000"/>
                </a:solidFill>
                <a:ea typeface="MS PGothic"/>
                <a:cs typeface="MS PGothic"/>
              </a:rPr>
              <a:t>Can display data to make performance visible</a:t>
            </a:r>
          </a:p>
          <a:p>
            <a:pPr marL="457200" indent="-457200">
              <a:buFont typeface="Arial" pitchFamily="34" charset="0"/>
              <a:buChar char="•"/>
            </a:pPr>
            <a:endParaRPr lang="en-GB" altLang="en-US" sz="1000" dirty="0">
              <a:solidFill>
                <a:srgbClr val="000000"/>
              </a:solidFill>
              <a:ea typeface="MS PGothic"/>
              <a:cs typeface="MS PGothic"/>
            </a:endParaRPr>
          </a:p>
          <a:p>
            <a:pPr marL="457200" indent="-457200">
              <a:buFont typeface="Arial" pitchFamily="34" charset="0"/>
              <a:buChar char="•"/>
            </a:pPr>
            <a:r>
              <a:rPr lang="en-GB" altLang="en-US" sz="2400" dirty="0">
                <a:solidFill>
                  <a:srgbClr val="000000"/>
                </a:solidFill>
                <a:ea typeface="MS PGothic"/>
                <a:cs typeface="MS PGothic"/>
              </a:rPr>
              <a:t>Determine if change resulted in improvement</a:t>
            </a:r>
          </a:p>
          <a:p>
            <a:pPr marL="457200" indent="-457200">
              <a:buFont typeface="Arial" pitchFamily="34" charset="0"/>
              <a:buChar char="•"/>
            </a:pPr>
            <a:endParaRPr lang="en-GB" altLang="en-US" sz="1000" dirty="0">
              <a:solidFill>
                <a:srgbClr val="000000"/>
              </a:solidFill>
              <a:ea typeface="MS PGothic"/>
              <a:cs typeface="MS PGothic"/>
            </a:endParaRPr>
          </a:p>
          <a:p>
            <a:pPr marL="457200" indent="-457200">
              <a:buFont typeface="Arial" pitchFamily="34" charset="0"/>
              <a:buChar char="•"/>
            </a:pPr>
            <a:r>
              <a:rPr lang="en-GB" altLang="en-US" sz="2400" dirty="0">
                <a:solidFill>
                  <a:srgbClr val="000000"/>
                </a:solidFill>
                <a:ea typeface="MS PGothic"/>
                <a:cs typeface="MS PGothic"/>
              </a:rPr>
              <a:t>Can see if ‘holding the gains’ made by improvement (sustaining)</a:t>
            </a:r>
            <a:endParaRPr lang="en-US" altLang="en-US" sz="2400" dirty="0">
              <a:solidFill>
                <a:srgbClr val="000000"/>
              </a:solidFill>
              <a:ea typeface="MS PGothic"/>
              <a:cs typeface="MS PGothic"/>
            </a:endParaRPr>
          </a:p>
        </p:txBody>
      </p:sp>
      <p:grpSp>
        <p:nvGrpSpPr>
          <p:cNvPr id="2" name="Group 11"/>
          <p:cNvGrpSpPr>
            <a:grpSpLocks/>
          </p:cNvGrpSpPr>
          <p:nvPr/>
        </p:nvGrpSpPr>
        <p:grpSpPr bwMode="auto">
          <a:xfrm>
            <a:off x="168275" y="169863"/>
            <a:ext cx="4894263" cy="879475"/>
            <a:chOff x="2555776" y="729824"/>
            <a:chExt cx="4894271" cy="878779"/>
          </a:xfrm>
        </p:grpSpPr>
        <p:pic>
          <p:nvPicPr>
            <p:cNvPr id="44038" name="Picture 12"/>
            <p:cNvPicPr>
              <a:picLocks noChangeAspect="1" noChangeArrowheads="1"/>
            </p:cNvPicPr>
            <p:nvPr/>
          </p:nvPicPr>
          <p:blipFill>
            <a:blip r:embed="rId2"/>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44040"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4041" name="Picture 15"/>
              <p:cNvPicPr>
                <a:picLocks noChangeAspect="1"/>
              </p:cNvPicPr>
              <p:nvPr/>
            </p:nvPicPr>
            <p:blipFill>
              <a:blip r:embed="rId3"/>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ctrTitle"/>
          </p:nvPr>
        </p:nvSpPr>
        <p:spPr>
          <a:xfrm>
            <a:off x="457200" y="685801"/>
            <a:ext cx="7772400" cy="679449"/>
          </a:xfrm>
        </p:spPr>
        <p:txBody>
          <a:bodyPr/>
          <a:lstStyle/>
          <a:p>
            <a:pPr lvl="8" algn="l">
              <a:defRPr sz="1800" b="0">
                <a:solidFill>
                  <a:srgbClr val="000000"/>
                </a:solidFill>
                <a:uFillTx/>
              </a:defRPr>
            </a:pPr>
            <a:r>
              <a:rPr lang="en-GB" sz="5400" b="1" dirty="0">
                <a:solidFill>
                  <a:srgbClr val="A00054"/>
                </a:solidFill>
                <a:latin typeface="Calibri" panose="020F0502020204030204" pitchFamily="34" charset="0"/>
              </a:rPr>
              <a:t>Overview</a:t>
            </a:r>
            <a:r>
              <a:rPr lang="en-GB" sz="5400" b="1" dirty="0">
                <a:solidFill>
                  <a:schemeClr val="accent5">
                    <a:lumMod val="75000"/>
                  </a:schemeClr>
                </a:solidFill>
                <a:uFillTx/>
                <a:latin typeface="Calibri" panose="020F0502020204030204" pitchFamily="34" charset="0"/>
              </a:rPr>
              <a:t>	</a:t>
            </a:r>
            <a:endParaRPr sz="5400" b="1" dirty="0">
              <a:solidFill>
                <a:schemeClr val="accent5">
                  <a:lumMod val="75000"/>
                </a:schemeClr>
              </a:solidFill>
              <a:uFillTx/>
              <a:latin typeface="Calibri" panose="020F0502020204030204" pitchFamily="34" charset="0"/>
              <a:ea typeface="Times New Roman"/>
              <a:cs typeface="Times New Roman"/>
              <a:sym typeface="Times New Roman"/>
            </a:endParaRPr>
          </a:p>
        </p:txBody>
      </p:sp>
      <p:sp>
        <p:nvSpPr>
          <p:cNvPr id="12" name="Text Placeholder 11"/>
          <p:cNvSpPr>
            <a:spLocks noGrp="1"/>
          </p:cNvSpPr>
          <p:nvPr>
            <p:ph type="body" sz="quarter" idx="13"/>
          </p:nvPr>
        </p:nvSpPr>
        <p:spPr>
          <a:xfrm>
            <a:off x="457200" y="1704975"/>
            <a:ext cx="7839075" cy="2457450"/>
          </a:xfrm>
        </p:spPr>
        <p:txBody>
          <a:bodyPr/>
          <a:lstStyle/>
          <a:p>
            <a:pPr>
              <a:buNone/>
            </a:pPr>
            <a:r>
              <a:rPr lang="en-GB" dirty="0">
                <a:latin typeface="Calibri" panose="020F0502020204030204" pitchFamily="34" charset="0"/>
              </a:rPr>
              <a:t>09.00          Introduction &amp; welcome</a:t>
            </a:r>
          </a:p>
          <a:p>
            <a:pPr>
              <a:buNone/>
            </a:pPr>
            <a:r>
              <a:rPr lang="en-GB" dirty="0">
                <a:latin typeface="Calibri" panose="020F0502020204030204" pitchFamily="34" charset="0"/>
              </a:rPr>
              <a:t>09.15		Patient Story</a:t>
            </a:r>
          </a:p>
          <a:p>
            <a:pPr>
              <a:buNone/>
            </a:pPr>
            <a:r>
              <a:rPr lang="en-GB" dirty="0">
                <a:latin typeface="Calibri" panose="020F0502020204030204" pitchFamily="34" charset="0"/>
              </a:rPr>
              <a:t>09.30		What is quality and what is QI?</a:t>
            </a:r>
          </a:p>
          <a:p>
            <a:pPr>
              <a:buNone/>
            </a:pPr>
            <a:r>
              <a:rPr lang="en-GB" dirty="0">
                <a:latin typeface="Calibri" panose="020F0502020204030204" pitchFamily="34" charset="0"/>
              </a:rPr>
              <a:t>10.00		The Model for Improvement</a:t>
            </a:r>
          </a:p>
          <a:p>
            <a:pPr>
              <a:buNone/>
            </a:pPr>
            <a:r>
              <a:rPr lang="en-GB" dirty="0">
                <a:latin typeface="Calibri" panose="020F0502020204030204" pitchFamily="34" charset="0"/>
              </a:rPr>
              <a:t>10.45		Coffee Break</a:t>
            </a:r>
          </a:p>
          <a:p>
            <a:pPr>
              <a:buNone/>
            </a:pPr>
            <a:r>
              <a:rPr lang="en-GB" dirty="0">
                <a:latin typeface="Calibri" panose="020F0502020204030204" pitchFamily="34" charset="0"/>
              </a:rPr>
              <a:t>11.00		Group activity: prototyping</a:t>
            </a:r>
          </a:p>
          <a:p>
            <a:pPr>
              <a:buNone/>
            </a:pPr>
            <a:r>
              <a:rPr lang="en-GB" dirty="0">
                <a:latin typeface="Calibri" panose="020F0502020204030204" pitchFamily="34" charset="0"/>
              </a:rPr>
              <a:t>11.40		Tools for defining the problem</a:t>
            </a:r>
          </a:p>
          <a:p>
            <a:pPr>
              <a:buNone/>
            </a:pPr>
            <a:r>
              <a:rPr lang="en-GB" dirty="0">
                <a:latin typeface="Calibri" panose="020F0502020204030204" pitchFamily="34" charset="0"/>
              </a:rPr>
              <a:t>12.00		 Local Perspectives</a:t>
            </a:r>
          </a:p>
          <a:p>
            <a:pPr>
              <a:buNone/>
            </a:pPr>
            <a:r>
              <a:rPr lang="en-GB" dirty="0">
                <a:latin typeface="Calibri" panose="020F0502020204030204" pitchFamily="34" charset="0"/>
              </a:rPr>
              <a:t>12.15		Quality is personal Project</a:t>
            </a:r>
          </a:p>
          <a:p>
            <a:pPr>
              <a:buNone/>
            </a:pPr>
            <a:r>
              <a:rPr lang="en-GB" dirty="0">
                <a:latin typeface="Calibri" panose="020F0502020204030204" pitchFamily="34" charset="0"/>
              </a:rPr>
              <a:t>12.50		Closing and Feedback</a:t>
            </a:r>
            <a:endParaRPr lang="en-GB" dirty="0"/>
          </a:p>
        </p:txBody>
      </p:sp>
      <p:sp>
        <p:nvSpPr>
          <p:cNvPr id="13"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txBox="1">
            <a:spLocks noChangeArrowheads="1"/>
          </p:cNvSpPr>
          <p:nvPr/>
        </p:nvSpPr>
        <p:spPr bwMode="auto">
          <a:xfrm>
            <a:off x="457200" y="1022350"/>
            <a:ext cx="8020050" cy="911225"/>
          </a:xfrm>
          <a:prstGeom prst="rect">
            <a:avLst/>
          </a:prstGeom>
          <a:noFill/>
          <a:ln>
            <a:noFill/>
          </a:ln>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n-US" altLang="en-US" sz="3600" dirty="0">
                <a:solidFill>
                  <a:schemeClr val="accent5">
                    <a:lumMod val="75000"/>
                  </a:schemeClr>
                </a:solidFill>
              </a:rPr>
              <a:t>A simple run chart</a:t>
            </a:r>
          </a:p>
        </p:txBody>
      </p:sp>
      <p:graphicFrame>
        <p:nvGraphicFramePr>
          <p:cNvPr id="10" name="Chart 9"/>
          <p:cNvGraphicFramePr/>
          <p:nvPr/>
        </p:nvGraphicFramePr>
        <p:xfrm>
          <a:off x="141289" y="952500"/>
          <a:ext cx="8764113" cy="50546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10"/>
          <p:cNvGrpSpPr>
            <a:grpSpLocks/>
          </p:cNvGrpSpPr>
          <p:nvPr/>
        </p:nvGrpSpPr>
        <p:grpSpPr bwMode="auto">
          <a:xfrm>
            <a:off x="1546225" y="1479550"/>
            <a:ext cx="1250950" cy="1535113"/>
            <a:chOff x="1357531" y="2966499"/>
            <a:chExt cx="1252025" cy="1535162"/>
          </a:xfrm>
        </p:grpSpPr>
        <p:cxnSp>
          <p:nvCxnSpPr>
            <p:cNvPr id="12" name="Straight Arrow Connector 11"/>
            <p:cNvCxnSpPr/>
            <p:nvPr/>
          </p:nvCxnSpPr>
          <p:spPr>
            <a:xfrm>
              <a:off x="1954944" y="3433239"/>
              <a:ext cx="28600" cy="10684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5074" name="TextBox 12"/>
            <p:cNvSpPr txBox="1">
              <a:spLocks noChangeArrowheads="1"/>
            </p:cNvSpPr>
            <p:nvPr/>
          </p:nvSpPr>
          <p:spPr bwMode="auto">
            <a:xfrm>
              <a:off x="1357531" y="2966499"/>
              <a:ext cx="1252025" cy="369332"/>
            </a:xfrm>
            <a:prstGeom prst="rect">
              <a:avLst/>
            </a:prstGeom>
            <a:noFill/>
            <a:ln w="9525">
              <a:noFill/>
              <a:miter lim="800000"/>
              <a:headEnd/>
              <a:tailEnd/>
            </a:ln>
          </p:spPr>
          <p:txBody>
            <a:bodyPr>
              <a:spAutoFit/>
            </a:bodyPr>
            <a:lstStyle/>
            <a:p>
              <a:r>
                <a:rPr lang="en-GB">
                  <a:solidFill>
                    <a:srgbClr val="FF0000"/>
                  </a:solidFill>
                </a:rPr>
                <a:t>Re-launch</a:t>
              </a:r>
            </a:p>
          </p:txBody>
        </p:sp>
      </p:grpSp>
      <p:sp>
        <p:nvSpPr>
          <p:cNvPr id="14" name="Straight Arrow Connector 13"/>
          <p:cNvSpPr/>
          <p:nvPr/>
        </p:nvSpPr>
        <p:spPr>
          <a:xfrm>
            <a:off x="6854825" y="2508250"/>
            <a:ext cx="46038" cy="6032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45064" name="TextBox 1"/>
          <p:cNvSpPr txBox="1">
            <a:spLocks noChangeArrowheads="1"/>
          </p:cNvSpPr>
          <p:nvPr/>
        </p:nvSpPr>
        <p:spPr bwMode="auto">
          <a:xfrm>
            <a:off x="6019800" y="1876425"/>
            <a:ext cx="1365250" cy="731838"/>
          </a:xfrm>
          <a:prstGeom prst="rect">
            <a:avLst/>
          </a:prstGeom>
          <a:noFill/>
          <a:ln w="9525">
            <a:noFill/>
            <a:miter lim="800000"/>
            <a:headEnd/>
            <a:tailEnd/>
          </a:ln>
        </p:spPr>
        <p:txBody>
          <a:bodyPr/>
          <a:lstStyle/>
          <a:p>
            <a:r>
              <a:rPr lang="en-GB" sz="1600">
                <a:solidFill>
                  <a:srgbClr val="FF0000"/>
                </a:solidFill>
                <a:latin typeface="Frutiga "/>
                <a:ea typeface="Frutiga "/>
                <a:cs typeface="Frutiga "/>
              </a:rPr>
              <a:t>Expansion, L10 first</a:t>
            </a:r>
          </a:p>
        </p:txBody>
      </p:sp>
      <p:sp>
        <p:nvSpPr>
          <p:cNvPr id="16" name="TextBox 15"/>
          <p:cNvSpPr txBox="1"/>
          <p:nvPr/>
        </p:nvSpPr>
        <p:spPr>
          <a:xfrm>
            <a:off x="4061619" y="5822156"/>
            <a:ext cx="2427288" cy="3698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Time, days  </a:t>
            </a:r>
          </a:p>
        </p:txBody>
      </p:sp>
      <p:cxnSp>
        <p:nvCxnSpPr>
          <p:cNvPr id="18" name="Straight Arrow Connector 17"/>
          <p:cNvCxnSpPr/>
          <p:nvPr/>
        </p:nvCxnSpPr>
        <p:spPr>
          <a:xfrm>
            <a:off x="5334000" y="6007100"/>
            <a:ext cx="1579562" cy="0"/>
          </a:xfrm>
          <a:prstGeom prst="straightConnector1">
            <a:avLst/>
          </a:prstGeom>
          <a:noFill/>
          <a:ln w="25400" cap="flat">
            <a:solidFill>
              <a:srgbClr val="4F81BD"/>
            </a:solidFill>
            <a:prstDash val="solid"/>
            <a:round/>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0" name="TextBox 19"/>
          <p:cNvSpPr txBox="1"/>
          <p:nvPr/>
        </p:nvSpPr>
        <p:spPr>
          <a:xfrm rot="16200000">
            <a:off x="-1393825" y="2641600"/>
            <a:ext cx="3157538" cy="3698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spcBef>
                <a:spcPts val="0"/>
              </a:spcBef>
              <a:spcAft>
                <a:spcPts val="0"/>
              </a:spcAft>
              <a:defRPr/>
            </a:pPr>
            <a:r>
              <a:rPr lang="en-GB" dirty="0">
                <a:solidFill>
                  <a:srgbClr val="000000"/>
                </a:solidFill>
                <a:uFill>
                  <a:solidFill>
                    <a:srgbClr val="000000"/>
                  </a:solidFill>
                </a:uFill>
                <a:latin typeface="Calibri"/>
                <a:ea typeface="Calibri"/>
                <a:cs typeface="Calibri"/>
                <a:sym typeface="Calibri"/>
              </a:rPr>
              <a:t>Number blood test  by </a:t>
            </a:r>
            <a:r>
              <a:rPr lang="en-GB" dirty="0" err="1">
                <a:solidFill>
                  <a:srgbClr val="000000"/>
                </a:solidFill>
                <a:uFill>
                  <a:solidFill>
                    <a:srgbClr val="000000"/>
                  </a:solidFill>
                </a:uFill>
                <a:latin typeface="Calibri"/>
                <a:ea typeface="Calibri"/>
                <a:cs typeface="Calibri"/>
                <a:sym typeface="Calibri"/>
              </a:rPr>
              <a:t>phlebs</a:t>
            </a:r>
            <a:endParaRPr lang="en-GB" dirty="0">
              <a:solidFill>
                <a:srgbClr val="000000"/>
              </a:solidFill>
              <a:uFill>
                <a:solidFill>
                  <a:srgbClr val="000000"/>
                </a:solidFill>
              </a:uFill>
              <a:latin typeface="Calibri"/>
              <a:ea typeface="Calibri"/>
              <a:cs typeface="Calibri"/>
              <a:sym typeface="Calibri"/>
            </a:endParaRPr>
          </a:p>
        </p:txBody>
      </p:sp>
      <p:grpSp>
        <p:nvGrpSpPr>
          <p:cNvPr id="5" name="Group 23"/>
          <p:cNvGrpSpPr>
            <a:grpSpLocks/>
          </p:cNvGrpSpPr>
          <p:nvPr/>
        </p:nvGrpSpPr>
        <p:grpSpPr bwMode="auto">
          <a:xfrm>
            <a:off x="827088" y="3111500"/>
            <a:ext cx="1762125" cy="601663"/>
            <a:chOff x="-2643447" y="2508400"/>
            <a:chExt cx="1762298" cy="602604"/>
          </a:xfrm>
        </p:grpSpPr>
        <p:cxnSp>
          <p:nvCxnSpPr>
            <p:cNvPr id="22" name="Straight Arrow Connector 21"/>
            <p:cNvCxnSpPr/>
            <p:nvPr/>
          </p:nvCxnSpPr>
          <p:spPr>
            <a:xfrm>
              <a:off x="-2643447" y="3111004"/>
              <a:ext cx="1562253"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3" name="TextBox 22"/>
            <p:cNvSpPr txBox="1"/>
            <p:nvPr/>
          </p:nvSpPr>
          <p:spPr>
            <a:xfrm>
              <a:off x="-2643447" y="2508400"/>
              <a:ext cx="1762298" cy="36887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spcBef>
                  <a:spcPts val="0"/>
                </a:spcBef>
                <a:spcAft>
                  <a:spcPts val="0"/>
                </a:spcAft>
                <a:defRPr/>
              </a:pPr>
              <a:r>
                <a:rPr lang="en-GB" dirty="0">
                  <a:solidFill>
                    <a:srgbClr val="FF0000"/>
                  </a:solidFill>
                  <a:uFill>
                    <a:solidFill>
                      <a:srgbClr val="000000"/>
                    </a:solidFill>
                  </a:uFill>
                  <a:latin typeface="Calibri"/>
                  <a:ea typeface="Calibri"/>
                  <a:cs typeface="Calibri"/>
                  <a:sym typeface="Calibri"/>
                </a:rPr>
                <a:t>Baseline data</a:t>
              </a:r>
            </a:p>
          </p:txBody>
        </p:sp>
      </p:grpSp>
      <p:sp>
        <p:nvSpPr>
          <p:cNvPr id="25" name="Oval 24"/>
          <p:cNvSpPr/>
          <p:nvPr/>
        </p:nvSpPr>
        <p:spPr>
          <a:xfrm>
            <a:off x="2389188" y="3563938"/>
            <a:ext cx="4511675" cy="519112"/>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GB">
              <a:solidFill>
                <a:srgbClr val="000000"/>
              </a:solidFill>
              <a:uFill>
                <a:solidFill>
                  <a:srgbClr val="000000"/>
                </a:solidFill>
              </a:uFill>
              <a:latin typeface="Calibri"/>
              <a:ea typeface="Calibri"/>
              <a:cs typeface="Calibri"/>
              <a:sym typeface="Calibri"/>
            </a:endParaRPr>
          </a:p>
        </p:txBody>
      </p:sp>
      <p:sp>
        <p:nvSpPr>
          <p:cNvPr id="26" name="Oval 25"/>
          <p:cNvSpPr/>
          <p:nvPr/>
        </p:nvSpPr>
        <p:spPr>
          <a:xfrm>
            <a:off x="6900863" y="3111500"/>
            <a:ext cx="2024062" cy="601663"/>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GB">
              <a:solidFill>
                <a:srgbClr val="000000"/>
              </a:solidFill>
              <a:uFill>
                <a:solidFill>
                  <a:srgbClr val="000000"/>
                </a:solidFill>
              </a:uFill>
              <a:latin typeface="Calibri"/>
              <a:ea typeface="Calibri"/>
              <a:cs typeface="Calibri"/>
              <a:sym typeface="Calibri"/>
            </a:endParaRPr>
          </a:p>
        </p:txBody>
      </p:sp>
      <p:sp>
        <p:nvSpPr>
          <p:cNvPr id="24" name="TextBox 23"/>
          <p:cNvSpPr txBox="1"/>
          <p:nvPr/>
        </p:nvSpPr>
        <p:spPr>
          <a:xfrm>
            <a:off x="141289" y="76200"/>
            <a:ext cx="5192711" cy="646331"/>
          </a:xfrm>
          <a:prstGeom prst="rect">
            <a:avLst/>
          </a:prstGeom>
          <a:noFill/>
        </p:spPr>
        <p:txBody>
          <a:bodyPr wrap="square" rtlCol="0">
            <a:spAutoFit/>
          </a:bodyPr>
          <a:lstStyle/>
          <a:p>
            <a:r>
              <a:rPr lang="en-GB" sz="3600" b="1" dirty="0">
                <a:solidFill>
                  <a:srgbClr val="A00054"/>
                </a:solidFill>
              </a:rPr>
              <a:t>A simple run chart</a:t>
            </a:r>
          </a:p>
        </p:txBody>
      </p:sp>
      <p:sp>
        <p:nvSpPr>
          <p:cNvPr id="27"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11"/>
          <p:cNvSpPr>
            <a:spLocks/>
          </p:cNvSpPr>
          <p:nvPr/>
        </p:nvSpPr>
        <p:spPr bwMode="auto">
          <a:xfrm>
            <a:off x="2339975" y="1052513"/>
            <a:ext cx="4267200" cy="635000"/>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solidFill>
            <a:srgbClr val="00827F"/>
          </a:solidFill>
          <a:ln w="9525" cap="rnd">
            <a:solidFill>
              <a:schemeClr val="tx1"/>
            </a:solidFill>
            <a:round/>
            <a:headEnd/>
            <a:tailEnd/>
          </a:ln>
        </p:spPr>
        <p:txBody>
          <a:bodyPr/>
          <a:lstStyle/>
          <a:p>
            <a:endParaRPr lang="en-GB"/>
          </a:p>
        </p:txBody>
      </p:sp>
      <p:sp>
        <p:nvSpPr>
          <p:cNvPr id="8" name="Freeform 2"/>
          <p:cNvSpPr>
            <a:spLocks/>
          </p:cNvSpPr>
          <p:nvPr/>
        </p:nvSpPr>
        <p:spPr bwMode="auto">
          <a:xfrm>
            <a:off x="2484438" y="1700213"/>
            <a:ext cx="4044950" cy="2166937"/>
          </a:xfrm>
          <a:custGeom>
            <a:avLst/>
            <a:gdLst>
              <a:gd name="T0" fmla="*/ 364759 w 2606"/>
              <a:gd name="T1" fmla="*/ 0 h 1416"/>
              <a:gd name="T2" fmla="*/ 3678638 w 2606"/>
              <a:gd name="T3" fmla="*/ 0 h 1416"/>
              <a:gd name="T4" fmla="*/ 4043398 w 2606"/>
              <a:gd name="T5" fmla="*/ 2165407 h 1416"/>
              <a:gd name="T6" fmla="*/ 0 w 2606"/>
              <a:gd name="T7" fmla="*/ 2165407 h 1416"/>
              <a:gd name="T8" fmla="*/ 364759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chemeClr val="accent5">
              <a:lumMod val="75000"/>
            </a:schemeClr>
          </a:solidFill>
          <a:ln w="12700" cap="rnd">
            <a:solidFill>
              <a:srgbClr val="000000"/>
            </a:solidFill>
            <a:round/>
            <a:headEnd type="none" w="sm" len="sm"/>
            <a:tailEnd type="none" w="sm" len="sm"/>
          </a:ln>
        </p:spPr>
        <p:txBody>
          <a:bodyPr/>
          <a:lstStyle/>
          <a:p>
            <a:pPr>
              <a:defRPr/>
            </a:pPr>
            <a:endParaRPr lang="en-US">
              <a:latin typeface="Arial" charset="0"/>
              <a:ea typeface="ＭＳ Ｐゴシック" charset="0"/>
              <a:cs typeface="ＭＳ Ｐゴシック" charset="0"/>
            </a:endParaRPr>
          </a:p>
        </p:txBody>
      </p:sp>
      <p:grpSp>
        <p:nvGrpSpPr>
          <p:cNvPr id="2" name="Group 13"/>
          <p:cNvGrpSpPr>
            <a:grpSpLocks/>
          </p:cNvGrpSpPr>
          <p:nvPr/>
        </p:nvGrpSpPr>
        <p:grpSpPr bwMode="auto">
          <a:xfrm>
            <a:off x="2915816" y="4021138"/>
            <a:ext cx="3117850" cy="2836862"/>
            <a:chOff x="1780" y="2245"/>
            <a:chExt cx="2008" cy="1941"/>
          </a:xfrm>
          <a:solidFill>
            <a:srgbClr val="55A839"/>
          </a:solidFill>
        </p:grpSpPr>
        <p:sp>
          <p:nvSpPr>
            <p:cNvPr id="10" name="Oval 14"/>
            <p:cNvSpPr>
              <a:spLocks noChangeArrowheads="1"/>
            </p:cNvSpPr>
            <p:nvPr/>
          </p:nvSpPr>
          <p:spPr bwMode="invGray">
            <a:xfrm>
              <a:off x="1881" y="2331"/>
              <a:ext cx="1802" cy="1777"/>
            </a:xfrm>
            <a:prstGeom prst="ellipse">
              <a:avLst/>
            </a:prstGeom>
            <a:grpFill/>
            <a:ln w="25400">
              <a:solidFill>
                <a:schemeClr val="tx1"/>
              </a:solidFill>
              <a:round/>
              <a:headEnd/>
              <a:tailEnd/>
            </a:ln>
          </p:spPr>
          <p:txBody>
            <a:bodyPr wrap="none" anchor="ctr"/>
            <a:lstStyle/>
            <a:p>
              <a:pPr>
                <a:defRPr/>
              </a:pPr>
              <a:endParaRPr lang="en-US" dirty="0">
                <a:latin typeface="Arial" pitchFamily="-107" charset="0"/>
                <a:ea typeface="+mn-ea"/>
                <a:cs typeface="Arial" charset="0"/>
              </a:endParaRPr>
            </a:p>
          </p:txBody>
        </p:sp>
        <p:sp>
          <p:nvSpPr>
            <p:cNvPr id="11" name="Line 15"/>
            <p:cNvSpPr>
              <a:spLocks noChangeShapeType="1"/>
            </p:cNvSpPr>
            <p:nvPr/>
          </p:nvSpPr>
          <p:spPr bwMode="invGray">
            <a:xfrm>
              <a:off x="2798" y="2329"/>
              <a:ext cx="0" cy="1781"/>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mn-ea"/>
                <a:cs typeface="Arial" charset="0"/>
              </a:endParaRPr>
            </a:p>
          </p:txBody>
        </p:sp>
        <p:sp>
          <p:nvSpPr>
            <p:cNvPr id="12" name="Rectangle 16"/>
            <p:cNvSpPr>
              <a:spLocks noChangeArrowheads="1"/>
            </p:cNvSpPr>
            <p:nvPr/>
          </p:nvSpPr>
          <p:spPr bwMode="invGray">
            <a:xfrm>
              <a:off x="2184" y="2711"/>
              <a:ext cx="413"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mn-ea"/>
                  <a:cs typeface="Arial" charset="0"/>
                </a:rPr>
                <a:t>Act</a:t>
              </a:r>
            </a:p>
          </p:txBody>
        </p:sp>
        <p:sp>
          <p:nvSpPr>
            <p:cNvPr id="13" name="Rectangle 17"/>
            <p:cNvSpPr>
              <a:spLocks noChangeArrowheads="1"/>
            </p:cNvSpPr>
            <p:nvPr/>
          </p:nvSpPr>
          <p:spPr bwMode="invGray">
            <a:xfrm>
              <a:off x="2918" y="2711"/>
              <a:ext cx="515"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mn-ea"/>
                  <a:cs typeface="Arial" charset="0"/>
                </a:rPr>
                <a:t>Plan</a:t>
              </a:r>
            </a:p>
          </p:txBody>
        </p:sp>
        <p:sp>
          <p:nvSpPr>
            <p:cNvPr id="14" name="Rectangle 18"/>
            <p:cNvSpPr>
              <a:spLocks noChangeArrowheads="1"/>
            </p:cNvSpPr>
            <p:nvPr/>
          </p:nvSpPr>
          <p:spPr bwMode="invGray">
            <a:xfrm>
              <a:off x="2083" y="3378"/>
              <a:ext cx="651"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mn-ea"/>
                  <a:cs typeface="Arial" charset="0"/>
                </a:rPr>
                <a:t>Study</a:t>
              </a:r>
            </a:p>
          </p:txBody>
        </p:sp>
        <p:sp>
          <p:nvSpPr>
            <p:cNvPr id="15" name="Rectangle 19"/>
            <p:cNvSpPr>
              <a:spLocks noChangeArrowheads="1"/>
            </p:cNvSpPr>
            <p:nvPr/>
          </p:nvSpPr>
          <p:spPr bwMode="invGray">
            <a:xfrm>
              <a:off x="2986" y="3378"/>
              <a:ext cx="356" cy="304"/>
            </a:xfrm>
            <a:prstGeom prst="rect">
              <a:avLst/>
            </a:prstGeom>
            <a:grpFill/>
            <a:ln w="9525">
              <a:noFill/>
              <a:miter lim="800000"/>
              <a:headEnd/>
              <a:tailEnd/>
            </a:ln>
          </p:spPr>
          <p:txBody>
            <a:bodyPr wrap="none" lIns="65088" tIns="31750" rIns="65088" bIns="31750">
              <a:spAutoFit/>
            </a:bodyPr>
            <a:lstStyle/>
            <a:p>
              <a:pPr defTabSz="447675">
                <a:defRPr/>
              </a:pPr>
              <a:r>
                <a:rPr lang="en-US" sz="2500" b="1" dirty="0">
                  <a:latin typeface="Arial" pitchFamily="-107" charset="0"/>
                  <a:ea typeface="+mn-ea"/>
                  <a:cs typeface="Arial" charset="0"/>
                </a:rPr>
                <a:t>Do</a:t>
              </a:r>
            </a:p>
          </p:txBody>
        </p:sp>
        <p:sp>
          <p:nvSpPr>
            <p:cNvPr id="16" name="Line 20"/>
            <p:cNvSpPr>
              <a:spLocks noChangeShapeType="1"/>
            </p:cNvSpPr>
            <p:nvPr/>
          </p:nvSpPr>
          <p:spPr bwMode="invGray">
            <a:xfrm>
              <a:off x="1867" y="3234"/>
              <a:ext cx="1890" cy="0"/>
            </a:xfrm>
            <a:prstGeom prst="line">
              <a:avLst/>
            </a:prstGeom>
            <a:grpFill/>
            <a:ln w="25400">
              <a:solidFill>
                <a:schemeClr val="tx1"/>
              </a:solidFill>
              <a:round/>
              <a:headEnd type="none" w="sm" len="sm"/>
              <a:tailEnd type="none" w="sm" len="sm"/>
            </a:ln>
          </p:spPr>
          <p:txBody>
            <a:bodyPr wrap="none" anchor="ctr"/>
            <a:lstStyle/>
            <a:p>
              <a:pPr>
                <a:defRPr/>
              </a:pPr>
              <a:endParaRPr lang="en-US" dirty="0">
                <a:latin typeface="Arial" pitchFamily="-107" charset="0"/>
                <a:ea typeface="+mn-ea"/>
                <a:cs typeface="Arial" charset="0"/>
              </a:endParaRPr>
            </a:p>
          </p:txBody>
        </p:sp>
        <p:sp>
          <p:nvSpPr>
            <p:cNvPr id="17" name="AutoShape 21"/>
            <p:cNvSpPr>
              <a:spLocks noChangeArrowheads="1"/>
            </p:cNvSpPr>
            <p:nvPr/>
          </p:nvSpPr>
          <p:spPr bwMode="invGray">
            <a:xfrm>
              <a:off x="2668" y="2245"/>
              <a:ext cx="276" cy="162"/>
            </a:xfrm>
            <a:prstGeom prst="rightArrow">
              <a:avLst>
                <a:gd name="adj1" fmla="val 50000"/>
                <a:gd name="adj2" fmla="val 85810"/>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mn-ea"/>
                <a:cs typeface="Arial" charset="0"/>
              </a:endParaRPr>
            </a:p>
          </p:txBody>
        </p:sp>
        <p:sp>
          <p:nvSpPr>
            <p:cNvPr id="18" name="AutoShape 22"/>
            <p:cNvSpPr>
              <a:spLocks noChangeArrowheads="1"/>
            </p:cNvSpPr>
            <p:nvPr/>
          </p:nvSpPr>
          <p:spPr bwMode="invGray">
            <a:xfrm>
              <a:off x="2645" y="4024"/>
              <a:ext cx="278" cy="162"/>
            </a:xfrm>
            <a:prstGeom prst="leftArrow">
              <a:avLst>
                <a:gd name="adj1" fmla="val 50000"/>
                <a:gd name="adj2" fmla="val 85795"/>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mn-ea"/>
                <a:cs typeface="Arial" charset="0"/>
              </a:endParaRPr>
            </a:p>
          </p:txBody>
        </p:sp>
        <p:sp>
          <p:nvSpPr>
            <p:cNvPr id="19" name="AutoShape 23"/>
            <p:cNvSpPr>
              <a:spLocks noChangeArrowheads="1"/>
            </p:cNvSpPr>
            <p:nvPr/>
          </p:nvSpPr>
          <p:spPr bwMode="invGray">
            <a:xfrm>
              <a:off x="3606" y="3106"/>
              <a:ext cx="182" cy="248"/>
            </a:xfrm>
            <a:prstGeom prst="downArrow">
              <a:avLst>
                <a:gd name="adj1" fmla="val 50000"/>
                <a:gd name="adj2" fmla="val 68138"/>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mn-ea"/>
                <a:cs typeface="Arial" charset="0"/>
              </a:endParaRPr>
            </a:p>
          </p:txBody>
        </p:sp>
        <p:sp>
          <p:nvSpPr>
            <p:cNvPr id="20" name="AutoShape 24"/>
            <p:cNvSpPr>
              <a:spLocks noChangeArrowheads="1"/>
            </p:cNvSpPr>
            <p:nvPr/>
          </p:nvSpPr>
          <p:spPr bwMode="invGray">
            <a:xfrm>
              <a:off x="1780" y="3106"/>
              <a:ext cx="182" cy="248"/>
            </a:xfrm>
            <a:prstGeom prst="upArrow">
              <a:avLst>
                <a:gd name="adj1" fmla="val 50000"/>
                <a:gd name="adj2" fmla="val 68126"/>
              </a:avLst>
            </a:prstGeom>
            <a:grp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Times New Roman" pitchFamily="-110" charset="0"/>
                <a:ea typeface="+mn-ea"/>
                <a:cs typeface="Arial" charset="0"/>
              </a:endParaRPr>
            </a:p>
          </p:txBody>
        </p:sp>
      </p:grpSp>
      <p:sp>
        <p:nvSpPr>
          <p:cNvPr id="46085" name="Arc 26"/>
          <p:cNvSpPr>
            <a:spLocks/>
          </p:cNvSpPr>
          <p:nvPr/>
        </p:nvSpPr>
        <p:spPr bwMode="auto">
          <a:xfrm rot="-2040000">
            <a:off x="5451475" y="3911600"/>
            <a:ext cx="676275" cy="777875"/>
          </a:xfrm>
          <a:custGeom>
            <a:avLst/>
            <a:gdLst>
              <a:gd name="T0" fmla="*/ 2147483647 w 21324"/>
              <a:gd name="T1" fmla="*/ 2147483647 h 21600"/>
              <a:gd name="T2" fmla="*/ 0 w 21324"/>
              <a:gd name="T3" fmla="*/ 2147483647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599"/>
                </a:cubicBezTo>
              </a:path>
              <a:path w="21324" h="21600" stroke="0" extrusionOk="0">
                <a:moveTo>
                  <a:pt x="21323" y="3444"/>
                </a:moveTo>
                <a:cubicBezTo>
                  <a:pt x="19633" y="13908"/>
                  <a:pt x="10599" y="21599"/>
                  <a:pt x="0" y="21599"/>
                </a:cubicBezTo>
                <a:lnTo>
                  <a:pt x="0" y="0"/>
                </a:lnTo>
                <a:lnTo>
                  <a:pt x="21323" y="3444"/>
                </a:lnTo>
                <a:close/>
              </a:path>
            </a:pathLst>
          </a:custGeom>
          <a:noFill/>
          <a:ln w="38100" cap="rnd">
            <a:solidFill>
              <a:schemeClr val="tx1"/>
            </a:solidFill>
            <a:round/>
            <a:headEnd type="none" w="sm" len="sm"/>
            <a:tailEnd type="stealth" w="med" len="lg"/>
          </a:ln>
        </p:spPr>
        <p:txBody>
          <a:bodyPr wrap="none" anchor="ctr"/>
          <a:lstStyle/>
          <a:p>
            <a:endParaRPr lang="en-GB"/>
          </a:p>
        </p:txBody>
      </p:sp>
      <p:sp>
        <p:nvSpPr>
          <p:cNvPr id="46086" name="Arc 25"/>
          <p:cNvSpPr>
            <a:spLocks/>
          </p:cNvSpPr>
          <p:nvPr/>
        </p:nvSpPr>
        <p:spPr bwMode="auto">
          <a:xfrm rot="2040000">
            <a:off x="2844800" y="4006850"/>
            <a:ext cx="749300" cy="747713"/>
          </a:xfrm>
          <a:custGeom>
            <a:avLst/>
            <a:gdLst>
              <a:gd name="T0" fmla="*/ 2147483647 w 21401"/>
              <a:gd name="T1" fmla="*/ 2147483647 h 21241"/>
              <a:gd name="T2" fmla="*/ 0 w 21401"/>
              <a:gd name="T3" fmla="*/ 2147483647 h 21241"/>
              <a:gd name="T4" fmla="*/ 2147483647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chemeClr val="tx1"/>
            </a:solidFill>
            <a:round/>
            <a:headEnd type="none" w="sm" len="sm"/>
            <a:tailEnd type="stealth" w="med" len="lg"/>
          </a:ln>
        </p:spPr>
        <p:txBody>
          <a:bodyPr wrap="none" anchor="ctr"/>
          <a:lstStyle/>
          <a:p>
            <a:endParaRPr lang="en-GB"/>
          </a:p>
        </p:txBody>
      </p:sp>
      <p:cxnSp>
        <p:nvCxnSpPr>
          <p:cNvPr id="74761" name="Straight Connector 23"/>
          <p:cNvCxnSpPr>
            <a:cxnSpLocks noChangeShapeType="1"/>
          </p:cNvCxnSpPr>
          <p:nvPr/>
        </p:nvCxnSpPr>
        <p:spPr bwMode="auto">
          <a:xfrm>
            <a:off x="6011863" y="5445125"/>
            <a:ext cx="1225550" cy="17463"/>
          </a:xfrm>
          <a:prstGeom prst="line">
            <a:avLst/>
          </a:prstGeom>
          <a:noFill/>
          <a:ln w="12700">
            <a:solidFill>
              <a:schemeClr val="tx1"/>
            </a:solidFill>
            <a:round/>
            <a:headEnd/>
            <a:tailEnd/>
          </a:ln>
          <a:effectLst>
            <a:outerShdw blurRad="63500" dist="20000" dir="5400000" rotWithShape="0">
              <a:srgbClr val="000000">
                <a:alpha val="37999"/>
              </a:srgbClr>
            </a:outerShdw>
          </a:effectLst>
          <a:extLst/>
        </p:spPr>
      </p:cxnSp>
      <p:sp>
        <p:nvSpPr>
          <p:cNvPr id="46088" name="Rectangle 29"/>
          <p:cNvSpPr>
            <a:spLocks noChangeArrowheads="1"/>
          </p:cNvSpPr>
          <p:nvPr/>
        </p:nvSpPr>
        <p:spPr bwMode="auto">
          <a:xfrm>
            <a:off x="7235825" y="5013325"/>
            <a:ext cx="1668463" cy="954088"/>
          </a:xfrm>
          <a:prstGeom prst="rect">
            <a:avLst/>
          </a:prstGeom>
          <a:solidFill>
            <a:srgbClr val="FFCCCC"/>
          </a:solidFill>
          <a:ln w="3175">
            <a:solidFill>
              <a:schemeClr val="tx1"/>
            </a:solidFill>
            <a:miter lim="800000"/>
            <a:headEnd/>
            <a:tailEnd/>
          </a:ln>
        </p:spPr>
        <p:txBody>
          <a:bodyPr>
            <a:spAutoFit/>
          </a:bodyPr>
          <a:lstStyle/>
          <a:p>
            <a:pPr>
              <a:spcBef>
                <a:spcPct val="50000"/>
              </a:spcBef>
            </a:pPr>
            <a:r>
              <a:rPr kumimoji="1" lang="en-GB" altLang="en-US" sz="1400">
                <a:latin typeface="Arial" pitchFamily="34" charset="0"/>
                <a:ea typeface="MS PGothic"/>
                <a:cs typeface="MS PGothic"/>
              </a:rPr>
              <a:t>What hunches do we have?  What can we learn as we go along?</a:t>
            </a:r>
          </a:p>
        </p:txBody>
      </p:sp>
      <p:cxnSp>
        <p:nvCxnSpPr>
          <p:cNvPr id="74763" name="Straight Connector 25"/>
          <p:cNvCxnSpPr>
            <a:cxnSpLocks noChangeShapeType="1"/>
          </p:cNvCxnSpPr>
          <p:nvPr/>
        </p:nvCxnSpPr>
        <p:spPr bwMode="auto">
          <a:xfrm>
            <a:off x="6516688" y="3644900"/>
            <a:ext cx="685800" cy="185738"/>
          </a:xfrm>
          <a:prstGeom prst="line">
            <a:avLst/>
          </a:prstGeom>
          <a:noFill/>
          <a:ln w="12700">
            <a:solidFill>
              <a:schemeClr val="tx1"/>
            </a:solidFill>
            <a:round/>
            <a:headEnd/>
            <a:tailEnd/>
          </a:ln>
          <a:effectLst>
            <a:outerShdw blurRad="63500" dist="20000" dir="5400000" rotWithShape="0">
              <a:srgbClr val="000000">
                <a:alpha val="37999"/>
              </a:srgbClr>
            </a:outerShdw>
          </a:effectLst>
          <a:extLst/>
        </p:spPr>
      </p:cxnSp>
      <p:sp>
        <p:nvSpPr>
          <p:cNvPr id="46090" name="Rectangle 29"/>
          <p:cNvSpPr>
            <a:spLocks noChangeArrowheads="1"/>
          </p:cNvSpPr>
          <p:nvPr/>
        </p:nvSpPr>
        <p:spPr bwMode="auto">
          <a:xfrm>
            <a:off x="7235825" y="3644900"/>
            <a:ext cx="1668463" cy="523875"/>
          </a:xfrm>
          <a:prstGeom prst="rect">
            <a:avLst/>
          </a:prstGeom>
          <a:solidFill>
            <a:srgbClr val="FFCCCC"/>
          </a:solidFill>
          <a:ln w="3175">
            <a:solidFill>
              <a:schemeClr val="tx1"/>
            </a:solidFill>
            <a:miter lim="800000"/>
            <a:headEnd/>
            <a:tailEnd/>
          </a:ln>
        </p:spPr>
        <p:txBody>
          <a:bodyPr>
            <a:spAutoFit/>
          </a:bodyPr>
          <a:lstStyle/>
          <a:p>
            <a:pPr>
              <a:spcBef>
                <a:spcPct val="50000"/>
              </a:spcBef>
            </a:pPr>
            <a:r>
              <a:rPr kumimoji="1" lang="en-GB" altLang="en-US" sz="1400">
                <a:latin typeface="Arial" pitchFamily="34" charset="0"/>
                <a:ea typeface="MS PGothic"/>
                <a:cs typeface="MS PGothic"/>
              </a:rPr>
              <a:t>What have others done?  </a:t>
            </a:r>
          </a:p>
        </p:txBody>
      </p:sp>
      <p:sp>
        <p:nvSpPr>
          <p:cNvPr id="46091" name="Rectangle 9"/>
          <p:cNvSpPr>
            <a:spLocks noChangeArrowheads="1"/>
          </p:cNvSpPr>
          <p:nvPr/>
        </p:nvSpPr>
        <p:spPr bwMode="auto">
          <a:xfrm>
            <a:off x="2555875" y="3068638"/>
            <a:ext cx="4048125" cy="412750"/>
          </a:xfrm>
          <a:prstGeom prst="rect">
            <a:avLst/>
          </a:prstGeom>
          <a:noFill/>
          <a:ln w="9525">
            <a:noFill/>
            <a:miter lim="800000"/>
            <a:headEnd/>
            <a:tailEnd/>
          </a:ln>
        </p:spPr>
        <p:txBody>
          <a:bodyPr lIns="92075" tIns="46038" rIns="92075" bIns="46038">
            <a:spAutoFit/>
          </a:bodyPr>
          <a:lstStyle/>
          <a:p>
            <a:r>
              <a:rPr lang="en-US" altLang="en-US" sz="2100">
                <a:solidFill>
                  <a:srgbClr val="FF0000"/>
                </a:solidFill>
                <a:latin typeface="Arial" pitchFamily="34" charset="0"/>
                <a:ea typeface="MS PGothic"/>
                <a:cs typeface="MS PGothic"/>
              </a:rPr>
              <a:t>What change can we make that</a:t>
            </a:r>
          </a:p>
        </p:txBody>
      </p:sp>
      <p:sp>
        <p:nvSpPr>
          <p:cNvPr id="46092" name="Rectangle 10"/>
          <p:cNvSpPr>
            <a:spLocks noChangeArrowheads="1"/>
          </p:cNvSpPr>
          <p:nvPr/>
        </p:nvSpPr>
        <p:spPr bwMode="auto">
          <a:xfrm>
            <a:off x="2916238" y="3357563"/>
            <a:ext cx="3184525" cy="415925"/>
          </a:xfrm>
          <a:prstGeom prst="rect">
            <a:avLst/>
          </a:prstGeom>
          <a:noFill/>
          <a:ln w="9525">
            <a:noFill/>
            <a:miter lim="800000"/>
            <a:headEnd/>
            <a:tailEnd/>
          </a:ln>
        </p:spPr>
        <p:txBody>
          <a:bodyPr wrap="none" lIns="92075" tIns="46038" rIns="92075" bIns="46038">
            <a:spAutoFit/>
          </a:bodyPr>
          <a:lstStyle/>
          <a:p>
            <a:r>
              <a:rPr lang="en-US" altLang="en-US" sz="2100">
                <a:solidFill>
                  <a:srgbClr val="FF0000"/>
                </a:solidFill>
                <a:latin typeface="Arial" pitchFamily="34" charset="0"/>
                <a:ea typeface="MS PGothic"/>
                <a:cs typeface="MS PGothic"/>
              </a:rPr>
              <a:t>will result in improvement?</a:t>
            </a:r>
          </a:p>
        </p:txBody>
      </p:sp>
      <p:sp>
        <p:nvSpPr>
          <p:cNvPr id="46093" name="Rectangle 7"/>
          <p:cNvSpPr>
            <a:spLocks noChangeArrowheads="1"/>
          </p:cNvSpPr>
          <p:nvPr/>
        </p:nvSpPr>
        <p:spPr bwMode="auto">
          <a:xfrm>
            <a:off x="3132138" y="2349500"/>
            <a:ext cx="3044825" cy="415925"/>
          </a:xfrm>
          <a:prstGeom prst="rect">
            <a:avLst/>
          </a:prstGeom>
          <a:noFill/>
          <a:ln w="9525">
            <a:noFill/>
            <a:miter lim="800000"/>
            <a:headEnd/>
            <a:tailEnd/>
          </a:ln>
        </p:spPr>
        <p:txBody>
          <a:bodyPr wrap="none" lIns="92075" tIns="46038" rIns="92075" bIns="46038">
            <a:spAutoFit/>
          </a:bodyPr>
          <a:lstStyle/>
          <a:p>
            <a:r>
              <a:rPr lang="en-US" altLang="en-US" sz="2100">
                <a:solidFill>
                  <a:srgbClr val="000000"/>
                </a:solidFill>
                <a:latin typeface="Arial" pitchFamily="34" charset="0"/>
                <a:ea typeface="MS PGothic"/>
                <a:cs typeface="MS PGothic"/>
              </a:rPr>
              <a:t>How will we know that a</a:t>
            </a:r>
          </a:p>
        </p:txBody>
      </p:sp>
      <p:sp>
        <p:nvSpPr>
          <p:cNvPr id="46094" name="Rectangle 8"/>
          <p:cNvSpPr>
            <a:spLocks noChangeArrowheads="1"/>
          </p:cNvSpPr>
          <p:nvPr/>
        </p:nvSpPr>
        <p:spPr bwMode="auto">
          <a:xfrm>
            <a:off x="2843213" y="2708275"/>
            <a:ext cx="3494087" cy="415925"/>
          </a:xfrm>
          <a:prstGeom prst="rect">
            <a:avLst/>
          </a:prstGeom>
          <a:noFill/>
          <a:ln w="9525">
            <a:noFill/>
            <a:miter lim="800000"/>
            <a:headEnd/>
            <a:tailEnd/>
          </a:ln>
        </p:spPr>
        <p:txBody>
          <a:bodyPr wrap="none" lIns="92075" tIns="46038" rIns="92075" bIns="46038">
            <a:spAutoFit/>
          </a:bodyPr>
          <a:lstStyle/>
          <a:p>
            <a:r>
              <a:rPr lang="en-US" altLang="en-US" sz="2100">
                <a:solidFill>
                  <a:srgbClr val="000000"/>
                </a:solidFill>
                <a:latin typeface="Arial" pitchFamily="34" charset="0"/>
                <a:ea typeface="MS PGothic"/>
                <a:cs typeface="MS PGothic"/>
              </a:rPr>
              <a:t>change is an improvement?</a:t>
            </a:r>
          </a:p>
        </p:txBody>
      </p:sp>
      <p:sp>
        <p:nvSpPr>
          <p:cNvPr id="46095" name="Rectangle 6"/>
          <p:cNvSpPr>
            <a:spLocks noChangeArrowheads="1"/>
          </p:cNvSpPr>
          <p:nvPr/>
        </p:nvSpPr>
        <p:spPr bwMode="auto">
          <a:xfrm>
            <a:off x="3779838" y="1916113"/>
            <a:ext cx="1535112"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accomplish?</a:t>
            </a:r>
          </a:p>
        </p:txBody>
      </p:sp>
      <p:sp>
        <p:nvSpPr>
          <p:cNvPr id="46096" name="Rectangle 5"/>
          <p:cNvSpPr>
            <a:spLocks noChangeArrowheads="1"/>
          </p:cNvSpPr>
          <p:nvPr/>
        </p:nvSpPr>
        <p:spPr bwMode="auto">
          <a:xfrm>
            <a:off x="3276600" y="1628775"/>
            <a:ext cx="2571750" cy="415925"/>
          </a:xfrm>
          <a:prstGeom prst="rect">
            <a:avLst/>
          </a:prstGeom>
          <a:noFill/>
          <a:ln w="9525">
            <a:noFill/>
            <a:miter lim="800000"/>
            <a:headEnd/>
            <a:tailEnd/>
          </a:ln>
        </p:spPr>
        <p:txBody>
          <a:bodyPr wrap="none" lIns="92075" tIns="46038" rIns="92075" bIns="46038">
            <a:spAutoFit/>
          </a:bodyPr>
          <a:lstStyle/>
          <a:p>
            <a:r>
              <a:rPr lang="en-US" altLang="en-US" sz="2100">
                <a:latin typeface="Arial" pitchFamily="34" charset="0"/>
                <a:ea typeface="MS PGothic"/>
                <a:cs typeface="MS PGothic"/>
              </a:rPr>
              <a:t>What are we trying to</a:t>
            </a:r>
          </a:p>
        </p:txBody>
      </p:sp>
      <p:sp>
        <p:nvSpPr>
          <p:cNvPr id="46097" name="Line 3"/>
          <p:cNvSpPr>
            <a:spLocks noChangeShapeType="1"/>
          </p:cNvSpPr>
          <p:nvPr/>
        </p:nvSpPr>
        <p:spPr bwMode="auto">
          <a:xfrm>
            <a:off x="2700338" y="2349500"/>
            <a:ext cx="3529012" cy="1588"/>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46098" name="Line 4"/>
          <p:cNvSpPr>
            <a:spLocks noChangeShapeType="1"/>
          </p:cNvSpPr>
          <p:nvPr/>
        </p:nvSpPr>
        <p:spPr bwMode="auto">
          <a:xfrm>
            <a:off x="2627313" y="3141663"/>
            <a:ext cx="3800475" cy="1587"/>
          </a:xfrm>
          <a:prstGeom prst="line">
            <a:avLst/>
          </a:prstGeom>
          <a:noFill/>
          <a:ln w="12700">
            <a:solidFill>
              <a:srgbClr val="7F7F7F"/>
            </a:solidFill>
            <a:round/>
            <a:headEnd type="none" w="sm" len="sm"/>
            <a:tailEnd type="none" w="sm" len="sm"/>
          </a:ln>
        </p:spPr>
        <p:txBody>
          <a:bodyPr wrap="none" anchor="ctr"/>
          <a:lstStyle/>
          <a:p>
            <a:endParaRPr lang="en-GB"/>
          </a:p>
        </p:txBody>
      </p:sp>
      <p:sp>
        <p:nvSpPr>
          <p:cNvPr id="46099" name="Rectangle 12"/>
          <p:cNvSpPr>
            <a:spLocks noChangeArrowheads="1"/>
          </p:cNvSpPr>
          <p:nvPr/>
        </p:nvSpPr>
        <p:spPr bwMode="auto">
          <a:xfrm>
            <a:off x="2555875" y="1196975"/>
            <a:ext cx="3921125" cy="461963"/>
          </a:xfrm>
          <a:prstGeom prst="rect">
            <a:avLst/>
          </a:prstGeom>
          <a:solidFill>
            <a:srgbClr val="00827F"/>
          </a:solidFill>
          <a:ln w="9525">
            <a:noFill/>
            <a:miter lim="800000"/>
            <a:headEnd/>
            <a:tailEnd/>
          </a:ln>
        </p:spPr>
        <p:txBody>
          <a:bodyPr lIns="92075" tIns="46038" rIns="92075" bIns="46038">
            <a:spAutoFit/>
          </a:bodyPr>
          <a:lstStyle/>
          <a:p>
            <a:pPr algn="ctr"/>
            <a:r>
              <a:rPr lang="en-US" altLang="en-US" sz="2400">
                <a:solidFill>
                  <a:schemeClr val="bg1"/>
                </a:solidFill>
                <a:latin typeface="Arial" pitchFamily="34" charset="0"/>
                <a:ea typeface="MS PGothic"/>
                <a:cs typeface="MS PGothic"/>
              </a:rPr>
              <a:t>Model for Improvement</a:t>
            </a:r>
          </a:p>
        </p:txBody>
      </p:sp>
      <p:grpSp>
        <p:nvGrpSpPr>
          <p:cNvPr id="3" name="Group 11"/>
          <p:cNvGrpSpPr>
            <a:grpSpLocks/>
          </p:cNvGrpSpPr>
          <p:nvPr/>
        </p:nvGrpSpPr>
        <p:grpSpPr bwMode="auto">
          <a:xfrm>
            <a:off x="168275" y="115888"/>
            <a:ext cx="4894263" cy="879475"/>
            <a:chOff x="2555776" y="729824"/>
            <a:chExt cx="4894271" cy="878779"/>
          </a:xfrm>
        </p:grpSpPr>
        <p:pic>
          <p:nvPicPr>
            <p:cNvPr id="46102"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46104"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6105"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37"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ChangeArrowheads="1"/>
          </p:cNvSpPr>
          <p:nvPr/>
        </p:nvSpPr>
        <p:spPr bwMode="auto">
          <a:xfrm>
            <a:off x="755650" y="992188"/>
            <a:ext cx="8053388" cy="646973"/>
          </a:xfrm>
          <a:prstGeom prst="rect">
            <a:avLst/>
          </a:prstGeom>
          <a:noFill/>
          <a:ln>
            <a:noFill/>
          </a:ln>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n-US" altLang="en-US" sz="3600" b="1" dirty="0">
                <a:solidFill>
                  <a:srgbClr val="A00054"/>
                </a:solidFill>
                <a:latin typeface="+mj-lt"/>
              </a:rPr>
              <a:t>Test your changes: the PDSA Cycle</a:t>
            </a:r>
          </a:p>
        </p:txBody>
      </p:sp>
      <p:grpSp>
        <p:nvGrpSpPr>
          <p:cNvPr id="2" name="Group 3"/>
          <p:cNvGrpSpPr>
            <a:grpSpLocks/>
          </p:cNvGrpSpPr>
          <p:nvPr/>
        </p:nvGrpSpPr>
        <p:grpSpPr bwMode="auto">
          <a:xfrm>
            <a:off x="179388" y="1709738"/>
            <a:ext cx="8856662" cy="4652962"/>
            <a:chOff x="973" y="505"/>
            <a:chExt cx="3717" cy="3741"/>
          </a:xfrm>
        </p:grpSpPr>
        <p:sp>
          <p:nvSpPr>
            <p:cNvPr id="47114" name="Oval 4"/>
            <p:cNvSpPr>
              <a:spLocks noChangeArrowheads="1"/>
            </p:cNvSpPr>
            <p:nvPr/>
          </p:nvSpPr>
          <p:spPr bwMode="auto">
            <a:xfrm>
              <a:off x="1112" y="680"/>
              <a:ext cx="3488" cy="3392"/>
            </a:xfrm>
            <a:prstGeom prst="ellipse">
              <a:avLst/>
            </a:prstGeom>
            <a:solidFill>
              <a:schemeClr val="bg1"/>
            </a:solidFill>
            <a:ln w="25400">
              <a:solidFill>
                <a:schemeClr val="tx1"/>
              </a:solidFill>
              <a:round/>
              <a:headEnd/>
              <a:tailEnd/>
            </a:ln>
          </p:spPr>
          <p:txBody>
            <a:bodyPr wrap="none" anchor="ctr"/>
            <a:lstStyle/>
            <a:p>
              <a:endParaRPr lang="en-US" altLang="en-US">
                <a:latin typeface="Arial" pitchFamily="34" charset="0"/>
                <a:ea typeface="MS PGothic"/>
                <a:cs typeface="MS PGothic"/>
              </a:endParaRPr>
            </a:p>
          </p:txBody>
        </p:sp>
        <p:sp>
          <p:nvSpPr>
            <p:cNvPr id="47115" name="Line 5"/>
            <p:cNvSpPr>
              <a:spLocks noChangeShapeType="1"/>
            </p:cNvSpPr>
            <p:nvPr/>
          </p:nvSpPr>
          <p:spPr bwMode="auto">
            <a:xfrm>
              <a:off x="2809" y="755"/>
              <a:ext cx="0" cy="3208"/>
            </a:xfrm>
            <a:prstGeom prst="line">
              <a:avLst/>
            </a:prstGeom>
            <a:noFill/>
            <a:ln w="25400">
              <a:solidFill>
                <a:schemeClr val="tx1"/>
              </a:solidFill>
              <a:round/>
              <a:headEnd type="none" w="sm" len="sm"/>
              <a:tailEnd type="none" w="sm" len="sm"/>
            </a:ln>
          </p:spPr>
          <p:txBody>
            <a:bodyPr wrap="none" anchor="ctr"/>
            <a:lstStyle/>
            <a:p>
              <a:endParaRPr lang="en-GB"/>
            </a:p>
          </p:txBody>
        </p:sp>
        <p:sp>
          <p:nvSpPr>
            <p:cNvPr id="47116" name="Line 6"/>
            <p:cNvSpPr>
              <a:spLocks noChangeShapeType="1"/>
            </p:cNvSpPr>
            <p:nvPr/>
          </p:nvSpPr>
          <p:spPr bwMode="auto">
            <a:xfrm>
              <a:off x="1133" y="2385"/>
              <a:ext cx="3402" cy="0"/>
            </a:xfrm>
            <a:prstGeom prst="line">
              <a:avLst/>
            </a:prstGeom>
            <a:noFill/>
            <a:ln w="25400">
              <a:solidFill>
                <a:schemeClr val="tx1"/>
              </a:solidFill>
              <a:round/>
              <a:headEnd type="none" w="sm" len="sm"/>
              <a:tailEnd type="none" w="sm" len="sm"/>
            </a:ln>
          </p:spPr>
          <p:txBody>
            <a:bodyPr wrap="none" anchor="ctr"/>
            <a:lstStyle/>
            <a:p>
              <a:endParaRPr lang="en-GB"/>
            </a:p>
          </p:txBody>
        </p:sp>
        <p:sp>
          <p:nvSpPr>
            <p:cNvPr id="14" name="AutoShape 7"/>
            <p:cNvSpPr>
              <a:spLocks noChangeArrowheads="1"/>
            </p:cNvSpPr>
            <p:nvPr/>
          </p:nvSpPr>
          <p:spPr bwMode="auto">
            <a:xfrm>
              <a:off x="2571" y="505"/>
              <a:ext cx="504" cy="297"/>
            </a:xfrm>
            <a:prstGeom prst="rightArrow">
              <a:avLst>
                <a:gd name="adj1" fmla="val 50000"/>
                <a:gd name="adj2" fmla="val 85077"/>
              </a:avLst>
            </a:prstGeom>
            <a:solidFill>
              <a:srgbClr val="003893"/>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GB">
                <a:latin typeface="Arial" charset="0"/>
                <a:ea typeface="MS PGothic" charset="0"/>
                <a:cs typeface="MS PGothic" charset="0"/>
              </a:endParaRPr>
            </a:p>
          </p:txBody>
        </p:sp>
        <p:sp>
          <p:nvSpPr>
            <p:cNvPr id="15" name="AutoShape 8"/>
            <p:cNvSpPr>
              <a:spLocks noChangeArrowheads="1"/>
            </p:cNvSpPr>
            <p:nvPr/>
          </p:nvSpPr>
          <p:spPr bwMode="auto">
            <a:xfrm>
              <a:off x="2578" y="3949"/>
              <a:ext cx="505" cy="297"/>
            </a:xfrm>
            <a:prstGeom prst="leftArrow">
              <a:avLst>
                <a:gd name="adj1" fmla="val 50000"/>
                <a:gd name="adj2" fmla="val 85061"/>
              </a:avLst>
            </a:prstGeom>
            <a:solidFill>
              <a:srgbClr val="003893"/>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GB">
                <a:latin typeface="Arial" charset="0"/>
                <a:ea typeface="MS PGothic" charset="0"/>
                <a:cs typeface="MS PGothic" charset="0"/>
              </a:endParaRPr>
            </a:p>
          </p:txBody>
        </p:sp>
        <p:sp>
          <p:nvSpPr>
            <p:cNvPr id="16" name="AutoShape 9"/>
            <p:cNvSpPr>
              <a:spLocks noChangeArrowheads="1"/>
            </p:cNvSpPr>
            <p:nvPr/>
          </p:nvSpPr>
          <p:spPr bwMode="auto">
            <a:xfrm>
              <a:off x="4356" y="2151"/>
              <a:ext cx="334" cy="453"/>
            </a:xfrm>
            <a:prstGeom prst="downArrow">
              <a:avLst>
                <a:gd name="adj1" fmla="val 50000"/>
                <a:gd name="adj2" fmla="val 67821"/>
              </a:avLst>
            </a:prstGeom>
            <a:solidFill>
              <a:srgbClr val="003893"/>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GB">
                <a:latin typeface="Arial" charset="0"/>
                <a:ea typeface="MS PGothic" charset="0"/>
                <a:cs typeface="MS PGothic" charset="0"/>
              </a:endParaRPr>
            </a:p>
          </p:txBody>
        </p:sp>
        <p:sp>
          <p:nvSpPr>
            <p:cNvPr id="17" name="AutoShape 10"/>
            <p:cNvSpPr>
              <a:spLocks noChangeArrowheads="1"/>
            </p:cNvSpPr>
            <p:nvPr/>
          </p:nvSpPr>
          <p:spPr bwMode="auto">
            <a:xfrm>
              <a:off x="973" y="2151"/>
              <a:ext cx="334" cy="453"/>
            </a:xfrm>
            <a:prstGeom prst="upArrow">
              <a:avLst>
                <a:gd name="adj1" fmla="val 50000"/>
                <a:gd name="adj2" fmla="val 67808"/>
              </a:avLst>
            </a:prstGeom>
            <a:solidFill>
              <a:srgbClr val="003893"/>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GB">
                <a:latin typeface="Arial" charset="0"/>
                <a:ea typeface="MS PGothic" charset="0"/>
                <a:cs typeface="MS PGothic" charset="0"/>
              </a:endParaRPr>
            </a:p>
          </p:txBody>
        </p:sp>
        <p:sp>
          <p:nvSpPr>
            <p:cNvPr id="47121" name="Rectangle 11"/>
            <p:cNvSpPr>
              <a:spLocks noChangeArrowheads="1"/>
            </p:cNvSpPr>
            <p:nvPr/>
          </p:nvSpPr>
          <p:spPr bwMode="auto">
            <a:xfrm>
              <a:off x="2150" y="902"/>
              <a:ext cx="435" cy="288"/>
            </a:xfrm>
            <a:prstGeom prst="rect">
              <a:avLst/>
            </a:prstGeom>
            <a:noFill/>
            <a:ln w="9525">
              <a:noFill/>
              <a:miter lim="800000"/>
              <a:headEnd/>
              <a:tailEnd/>
            </a:ln>
          </p:spPr>
          <p:txBody>
            <a:bodyPr wrap="none" lIns="92075" tIns="46038" rIns="92075" bIns="46038">
              <a:spAutoFit/>
            </a:bodyPr>
            <a:lstStyle/>
            <a:p>
              <a:r>
                <a:rPr lang="en-US" altLang="en-US" sz="2400" b="1">
                  <a:latin typeface="Arial" pitchFamily="34" charset="0"/>
                  <a:ea typeface="MS PGothic"/>
                  <a:cs typeface="MS PGothic"/>
                </a:rPr>
                <a:t>Act</a:t>
              </a:r>
            </a:p>
          </p:txBody>
        </p:sp>
        <p:sp>
          <p:nvSpPr>
            <p:cNvPr id="47122" name="Rectangle 12"/>
            <p:cNvSpPr>
              <a:spLocks noChangeArrowheads="1"/>
            </p:cNvSpPr>
            <p:nvPr/>
          </p:nvSpPr>
          <p:spPr bwMode="auto">
            <a:xfrm>
              <a:off x="1638" y="1267"/>
              <a:ext cx="1052" cy="743"/>
            </a:xfrm>
            <a:prstGeom prst="rect">
              <a:avLst/>
            </a:prstGeom>
            <a:noFill/>
            <a:ln w="9525">
              <a:noFill/>
              <a:miter lim="800000"/>
              <a:headEnd/>
              <a:tailEnd/>
            </a:ln>
          </p:spPr>
          <p:txBody>
            <a:bodyPr lIns="92075" tIns="46038" rIns="92075" bIns="46038">
              <a:spAutoFit/>
            </a:bodyPr>
            <a:lstStyle/>
            <a:p>
              <a:pPr algn="r">
                <a:buFontTx/>
                <a:buChar char="•"/>
              </a:pPr>
              <a:r>
                <a:rPr lang="en-US" altLang="en-US" b="1">
                  <a:latin typeface="Arial" pitchFamily="34" charset="0"/>
                  <a:ea typeface="MS PGothic"/>
                  <a:cs typeface="MS PGothic"/>
                </a:rPr>
                <a:t> </a:t>
              </a:r>
              <a:r>
                <a:rPr lang="en-US" altLang="en-US">
                  <a:latin typeface="Arial" pitchFamily="34" charset="0"/>
                  <a:ea typeface="MS PGothic"/>
                  <a:cs typeface="MS PGothic"/>
                </a:rPr>
                <a:t>What changes are to be made?</a:t>
              </a:r>
            </a:p>
            <a:p>
              <a:pPr algn="r">
                <a:buFontTx/>
                <a:buChar char="•"/>
              </a:pPr>
              <a:r>
                <a:rPr lang="en-US" altLang="en-US">
                  <a:latin typeface="Arial" pitchFamily="34" charset="0"/>
                  <a:ea typeface="MS PGothic"/>
                  <a:cs typeface="MS PGothic"/>
                </a:rPr>
                <a:t> Next cycle?</a:t>
              </a:r>
            </a:p>
          </p:txBody>
        </p:sp>
        <p:sp>
          <p:nvSpPr>
            <p:cNvPr id="47123" name="Rectangle 13"/>
            <p:cNvSpPr>
              <a:spLocks noChangeArrowheads="1"/>
            </p:cNvSpPr>
            <p:nvPr/>
          </p:nvSpPr>
          <p:spPr bwMode="auto">
            <a:xfrm>
              <a:off x="3062" y="902"/>
              <a:ext cx="533" cy="288"/>
            </a:xfrm>
            <a:prstGeom prst="rect">
              <a:avLst/>
            </a:prstGeom>
            <a:noFill/>
            <a:ln w="9525">
              <a:noFill/>
              <a:miter lim="800000"/>
              <a:headEnd/>
              <a:tailEnd/>
            </a:ln>
          </p:spPr>
          <p:txBody>
            <a:bodyPr wrap="none" lIns="92075" tIns="46038" rIns="92075" bIns="46038">
              <a:spAutoFit/>
            </a:bodyPr>
            <a:lstStyle/>
            <a:p>
              <a:r>
                <a:rPr lang="en-US" altLang="en-US" sz="2400" b="1">
                  <a:latin typeface="Arial" pitchFamily="34" charset="0"/>
                  <a:ea typeface="MS PGothic"/>
                  <a:cs typeface="MS PGothic"/>
                </a:rPr>
                <a:t>Plan</a:t>
              </a:r>
            </a:p>
          </p:txBody>
        </p:sp>
        <p:sp>
          <p:nvSpPr>
            <p:cNvPr id="47124" name="Rectangle 14"/>
            <p:cNvSpPr>
              <a:spLocks noChangeArrowheads="1"/>
            </p:cNvSpPr>
            <p:nvPr/>
          </p:nvSpPr>
          <p:spPr bwMode="auto">
            <a:xfrm>
              <a:off x="2822" y="1171"/>
              <a:ext cx="1445" cy="1188"/>
            </a:xfrm>
            <a:prstGeom prst="rect">
              <a:avLst/>
            </a:prstGeom>
            <a:noFill/>
            <a:ln w="9525">
              <a:noFill/>
              <a:miter lim="800000"/>
              <a:headEnd/>
              <a:tailEnd/>
            </a:ln>
          </p:spPr>
          <p:txBody>
            <a:bodyPr lIns="92075" tIns="46038" rIns="92075" bIns="46038">
              <a:spAutoFit/>
            </a:bodyPr>
            <a:lstStyle/>
            <a:p>
              <a:pPr>
                <a:buFontTx/>
                <a:buChar char="•"/>
              </a:pPr>
              <a:r>
                <a:rPr lang="en-US" altLang="en-US" dirty="0">
                  <a:latin typeface="Times New Roman" pitchFamily="18" charset="0"/>
                  <a:ea typeface="MS PGothic"/>
                  <a:cs typeface="MS PGothic"/>
                </a:rPr>
                <a:t> </a:t>
              </a:r>
              <a:r>
                <a:rPr lang="en-US" altLang="en-US" dirty="0">
                  <a:latin typeface="Arial" pitchFamily="34" charset="0"/>
                  <a:ea typeface="MS PGothic"/>
                  <a:cs typeface="MS PGothic"/>
                </a:rPr>
                <a:t>Objective</a:t>
              </a:r>
            </a:p>
            <a:p>
              <a:pPr>
                <a:buFontTx/>
                <a:buChar char="•"/>
              </a:pPr>
              <a:r>
                <a:rPr lang="en-US" altLang="en-US" dirty="0">
                  <a:latin typeface="Arial" pitchFamily="34" charset="0"/>
                  <a:ea typeface="MS PGothic"/>
                  <a:cs typeface="MS PGothic"/>
                </a:rPr>
                <a:t> Questions and</a:t>
              </a:r>
            </a:p>
            <a:p>
              <a:r>
                <a:rPr lang="en-US" altLang="en-US" dirty="0">
                  <a:latin typeface="Arial" pitchFamily="34" charset="0"/>
                  <a:ea typeface="MS PGothic"/>
                  <a:cs typeface="MS PGothic"/>
                </a:rPr>
                <a:t>   predictions (why)</a:t>
              </a:r>
            </a:p>
            <a:p>
              <a:pPr>
                <a:buFontTx/>
                <a:buChar char="•"/>
              </a:pPr>
              <a:r>
                <a:rPr lang="en-US" altLang="en-US" dirty="0">
                  <a:latin typeface="Arial" pitchFamily="34" charset="0"/>
                  <a:ea typeface="MS PGothic"/>
                  <a:cs typeface="MS PGothic"/>
                </a:rPr>
                <a:t> Plan to carry out the cycle (who, what, where, when) </a:t>
              </a:r>
            </a:p>
          </p:txBody>
        </p:sp>
        <p:sp>
          <p:nvSpPr>
            <p:cNvPr id="47125" name="Rectangle 15"/>
            <p:cNvSpPr>
              <a:spLocks noChangeArrowheads="1"/>
            </p:cNvSpPr>
            <p:nvPr/>
          </p:nvSpPr>
          <p:spPr bwMode="auto">
            <a:xfrm>
              <a:off x="1958" y="2390"/>
              <a:ext cx="601" cy="233"/>
            </a:xfrm>
            <a:prstGeom prst="rect">
              <a:avLst/>
            </a:prstGeom>
            <a:noFill/>
            <a:ln w="9525">
              <a:noFill/>
              <a:miter lim="800000"/>
              <a:headEnd/>
              <a:tailEnd/>
            </a:ln>
          </p:spPr>
          <p:txBody>
            <a:bodyPr wrap="none" lIns="92075" tIns="46038" rIns="92075" bIns="46038">
              <a:spAutoFit/>
            </a:bodyPr>
            <a:lstStyle/>
            <a:p>
              <a:r>
                <a:rPr lang="en-US" altLang="en-US" b="1">
                  <a:latin typeface="Verdana" pitchFamily="34" charset="0"/>
                  <a:ea typeface="MS PGothic"/>
                  <a:cs typeface="MS PGothic"/>
                </a:rPr>
                <a:t>Study</a:t>
              </a:r>
            </a:p>
          </p:txBody>
        </p:sp>
        <p:sp>
          <p:nvSpPr>
            <p:cNvPr id="47126" name="Rectangle 16"/>
            <p:cNvSpPr>
              <a:spLocks noChangeArrowheads="1"/>
            </p:cNvSpPr>
            <p:nvPr/>
          </p:nvSpPr>
          <p:spPr bwMode="auto">
            <a:xfrm>
              <a:off x="1396" y="2611"/>
              <a:ext cx="1340" cy="1188"/>
            </a:xfrm>
            <a:prstGeom prst="rect">
              <a:avLst/>
            </a:prstGeom>
            <a:noFill/>
            <a:ln w="9525">
              <a:noFill/>
              <a:miter lim="800000"/>
              <a:headEnd/>
              <a:tailEnd/>
            </a:ln>
          </p:spPr>
          <p:txBody>
            <a:bodyPr lIns="92075" tIns="46038" rIns="92075" bIns="46038">
              <a:spAutoFit/>
            </a:bodyPr>
            <a:lstStyle/>
            <a:p>
              <a:pPr algn="r">
                <a:buFontTx/>
                <a:buChar char="•"/>
              </a:pPr>
              <a:r>
                <a:rPr lang="en-US" altLang="en-US">
                  <a:latin typeface="Arial" pitchFamily="34" charset="0"/>
                  <a:ea typeface="MS PGothic"/>
                  <a:cs typeface="MS PGothic"/>
                </a:rPr>
                <a:t> Complete the analysis of the data</a:t>
              </a:r>
            </a:p>
            <a:p>
              <a:pPr marL="158750" lvl="1" indent="131763">
                <a:buFontTx/>
                <a:buChar char="•"/>
              </a:pPr>
              <a:r>
                <a:rPr lang="en-US" altLang="en-US">
                  <a:latin typeface="Arial" pitchFamily="34" charset="0"/>
                  <a:ea typeface="MS PGothic"/>
                  <a:cs typeface="MS PGothic"/>
                </a:rPr>
                <a:t>Compare data predictions</a:t>
              </a:r>
            </a:p>
            <a:p>
              <a:pPr marL="449263" lvl="2" indent="133350" algn="r">
                <a:buFontTx/>
                <a:buChar char="•"/>
              </a:pPr>
              <a:r>
                <a:rPr lang="en-US" altLang="en-US">
                  <a:latin typeface="Arial" pitchFamily="34" charset="0"/>
                  <a:ea typeface="MS PGothic"/>
                  <a:cs typeface="MS PGothic"/>
                </a:rPr>
                <a:t>Summarize what</a:t>
              </a:r>
            </a:p>
            <a:p>
              <a:pPr marL="449263" lvl="2" indent="133350" algn="r"/>
              <a:r>
                <a:rPr lang="en-US" altLang="en-US">
                  <a:latin typeface="Arial" pitchFamily="34" charset="0"/>
                  <a:ea typeface="MS PGothic"/>
                  <a:cs typeface="MS PGothic"/>
                </a:rPr>
                <a:t>   was learned</a:t>
              </a:r>
            </a:p>
          </p:txBody>
        </p:sp>
        <p:sp>
          <p:nvSpPr>
            <p:cNvPr id="47127" name="Rectangle 17"/>
            <p:cNvSpPr>
              <a:spLocks noChangeArrowheads="1"/>
            </p:cNvSpPr>
            <p:nvPr/>
          </p:nvSpPr>
          <p:spPr bwMode="auto">
            <a:xfrm>
              <a:off x="3110" y="2390"/>
              <a:ext cx="381" cy="288"/>
            </a:xfrm>
            <a:prstGeom prst="rect">
              <a:avLst/>
            </a:prstGeom>
            <a:noFill/>
            <a:ln w="9525">
              <a:noFill/>
              <a:miter lim="800000"/>
              <a:headEnd/>
              <a:tailEnd/>
            </a:ln>
          </p:spPr>
          <p:txBody>
            <a:bodyPr wrap="none" lIns="92075" tIns="46038" rIns="92075" bIns="46038">
              <a:spAutoFit/>
            </a:bodyPr>
            <a:lstStyle/>
            <a:p>
              <a:r>
                <a:rPr lang="en-US" altLang="en-US" sz="2400" b="1">
                  <a:latin typeface="Arial" pitchFamily="34" charset="0"/>
                  <a:ea typeface="MS PGothic"/>
                  <a:cs typeface="MS PGothic"/>
                </a:rPr>
                <a:t>Do</a:t>
              </a:r>
            </a:p>
          </p:txBody>
        </p:sp>
        <p:sp>
          <p:nvSpPr>
            <p:cNvPr id="47128" name="Rectangle 18"/>
            <p:cNvSpPr>
              <a:spLocks noChangeArrowheads="1"/>
            </p:cNvSpPr>
            <p:nvPr/>
          </p:nvSpPr>
          <p:spPr bwMode="auto">
            <a:xfrm>
              <a:off x="2822" y="2611"/>
              <a:ext cx="1187" cy="1411"/>
            </a:xfrm>
            <a:prstGeom prst="rect">
              <a:avLst/>
            </a:prstGeom>
            <a:noFill/>
            <a:ln w="9525">
              <a:noFill/>
              <a:miter lim="800000"/>
              <a:headEnd/>
              <a:tailEnd/>
            </a:ln>
          </p:spPr>
          <p:txBody>
            <a:bodyPr wrap="none" lIns="92075" tIns="46038" rIns="92075" bIns="46038">
              <a:spAutoFit/>
            </a:bodyPr>
            <a:lstStyle/>
            <a:p>
              <a:pPr>
                <a:buFontTx/>
                <a:buChar char="•"/>
              </a:pPr>
              <a:r>
                <a:rPr lang="en-US" altLang="en-US">
                  <a:latin typeface="Arial" pitchFamily="34" charset="0"/>
                  <a:ea typeface="MS PGothic"/>
                  <a:cs typeface="MS PGothic"/>
                </a:rPr>
                <a:t> Carry out the plan</a:t>
              </a:r>
            </a:p>
            <a:p>
              <a:pPr>
                <a:buFontTx/>
                <a:buChar char="•"/>
              </a:pPr>
              <a:r>
                <a:rPr lang="en-US" altLang="en-US">
                  <a:latin typeface="Arial" pitchFamily="34" charset="0"/>
                  <a:ea typeface="MS PGothic"/>
                  <a:cs typeface="MS PGothic"/>
                </a:rPr>
                <a:t> Document problems and </a:t>
              </a:r>
            </a:p>
            <a:p>
              <a:r>
                <a:rPr lang="en-US" altLang="en-US">
                  <a:latin typeface="Arial" pitchFamily="34" charset="0"/>
                  <a:ea typeface="MS PGothic"/>
                  <a:cs typeface="MS PGothic"/>
                </a:rPr>
                <a:t>   unexpected</a:t>
              </a:r>
            </a:p>
            <a:p>
              <a:r>
                <a:rPr lang="en-US" altLang="en-US">
                  <a:latin typeface="Arial" pitchFamily="34" charset="0"/>
                  <a:ea typeface="MS PGothic"/>
                  <a:cs typeface="MS PGothic"/>
                </a:rPr>
                <a:t>  observations</a:t>
              </a:r>
            </a:p>
            <a:p>
              <a:pPr>
                <a:buFontTx/>
                <a:buChar char="•"/>
              </a:pPr>
              <a:r>
                <a:rPr lang="en-US" altLang="en-US">
                  <a:latin typeface="Arial" pitchFamily="34" charset="0"/>
                  <a:ea typeface="MS PGothic"/>
                  <a:cs typeface="MS PGothic"/>
                </a:rPr>
                <a:t> Begin analysis of the </a:t>
              </a:r>
            </a:p>
            <a:p>
              <a:r>
                <a:rPr lang="en-US" altLang="en-US">
                  <a:latin typeface="Arial" pitchFamily="34" charset="0"/>
                  <a:ea typeface="MS PGothic"/>
                  <a:cs typeface="MS PGothic"/>
                </a:rPr>
                <a:t> data</a:t>
              </a:r>
              <a:r>
                <a:rPr lang="en-US" altLang="en-US">
                  <a:latin typeface="Times New Roman" pitchFamily="18" charset="0"/>
                  <a:ea typeface="MS PGothic"/>
                  <a:cs typeface="MS PGothic"/>
                </a:rPr>
                <a:t> </a:t>
              </a:r>
            </a:p>
          </p:txBody>
        </p:sp>
      </p:grpSp>
      <p:grpSp>
        <p:nvGrpSpPr>
          <p:cNvPr id="3" name="Group 11"/>
          <p:cNvGrpSpPr>
            <a:grpSpLocks/>
          </p:cNvGrpSpPr>
          <p:nvPr/>
        </p:nvGrpSpPr>
        <p:grpSpPr bwMode="auto">
          <a:xfrm>
            <a:off x="168275" y="138113"/>
            <a:ext cx="4894263" cy="879475"/>
            <a:chOff x="2555776" y="729824"/>
            <a:chExt cx="4894271" cy="878779"/>
          </a:xfrm>
        </p:grpSpPr>
        <p:pic>
          <p:nvPicPr>
            <p:cNvPr id="47110"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47112"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7113"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25"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57288" y="1566863"/>
            <a:ext cx="6645275" cy="4340225"/>
            <a:chOff x="665" y="527"/>
            <a:chExt cx="4370" cy="3538"/>
          </a:xfrm>
        </p:grpSpPr>
        <p:sp>
          <p:nvSpPr>
            <p:cNvPr id="48137" name="AutoShape 4"/>
            <p:cNvSpPr>
              <a:spLocks noChangeArrowheads="1"/>
            </p:cNvSpPr>
            <p:nvPr/>
          </p:nvSpPr>
          <p:spPr bwMode="auto">
            <a:xfrm>
              <a:off x="1474" y="986"/>
              <a:ext cx="2784" cy="2620"/>
            </a:xfrm>
            <a:prstGeom prst="flowChartOr">
              <a:avLst/>
            </a:prstGeom>
            <a:solidFill>
              <a:srgbClr val="003893"/>
            </a:solidFill>
            <a:ln w="28575">
              <a:solidFill>
                <a:schemeClr val="tx2"/>
              </a:solidFill>
              <a:round/>
              <a:headEnd/>
              <a:tailEnd/>
            </a:ln>
          </p:spPr>
          <p:txBody>
            <a:bodyPr/>
            <a:lstStyle/>
            <a:p>
              <a:pPr marL="342900" indent="-342900" algn="ctr">
                <a:lnSpc>
                  <a:spcPct val="90000"/>
                </a:lnSpc>
                <a:spcBef>
                  <a:spcPct val="20000"/>
                </a:spcBef>
              </a:pPr>
              <a:r>
                <a:rPr lang="en-GB" altLang="en-US" sz="2800" b="1">
                  <a:latin typeface="Arial" pitchFamily="34" charset="0"/>
                  <a:ea typeface="MS PGothic"/>
                  <a:cs typeface="MS PGothic"/>
                </a:rPr>
                <a:t> </a:t>
              </a:r>
            </a:p>
          </p:txBody>
        </p:sp>
        <p:sp>
          <p:nvSpPr>
            <p:cNvPr id="48138" name="Text Box 5"/>
            <p:cNvSpPr txBox="1">
              <a:spLocks noChangeArrowheads="1"/>
            </p:cNvSpPr>
            <p:nvPr/>
          </p:nvSpPr>
          <p:spPr bwMode="auto">
            <a:xfrm>
              <a:off x="3787" y="890"/>
              <a:ext cx="1248" cy="477"/>
            </a:xfrm>
            <a:prstGeom prst="rect">
              <a:avLst/>
            </a:prstGeom>
            <a:noFill/>
            <a:ln w="9525">
              <a:noFill/>
              <a:miter lim="800000"/>
              <a:headEnd/>
              <a:tailEnd/>
            </a:ln>
          </p:spPr>
          <p:txBody>
            <a:bodyPr>
              <a:spAutoFit/>
            </a:bodyPr>
            <a:lstStyle/>
            <a:p>
              <a:pPr>
                <a:spcBef>
                  <a:spcPct val="50000"/>
                </a:spcBef>
              </a:pPr>
              <a:r>
                <a:rPr lang="en-GB" altLang="en-US" sz="3200" dirty="0">
                  <a:solidFill>
                    <a:srgbClr val="A00054"/>
                  </a:solidFill>
                  <a:latin typeface="Arial" pitchFamily="34" charset="0"/>
                  <a:ea typeface="MS PGothic"/>
                  <a:cs typeface="Arial" pitchFamily="34" charset="0"/>
                </a:rPr>
                <a:t>Hunch</a:t>
              </a:r>
            </a:p>
          </p:txBody>
        </p:sp>
        <p:sp>
          <p:nvSpPr>
            <p:cNvPr id="48139" name="Text Box 6"/>
            <p:cNvSpPr txBox="1">
              <a:spLocks noChangeArrowheads="1"/>
            </p:cNvSpPr>
            <p:nvPr/>
          </p:nvSpPr>
          <p:spPr bwMode="auto">
            <a:xfrm>
              <a:off x="3973" y="3156"/>
              <a:ext cx="615" cy="477"/>
            </a:xfrm>
            <a:prstGeom prst="rect">
              <a:avLst/>
            </a:prstGeom>
            <a:noFill/>
            <a:ln w="9525">
              <a:noFill/>
              <a:miter lim="800000"/>
              <a:headEnd/>
              <a:tailEnd/>
            </a:ln>
          </p:spPr>
          <p:txBody>
            <a:bodyPr wrap="none">
              <a:spAutoFit/>
            </a:bodyPr>
            <a:lstStyle/>
            <a:p>
              <a:r>
                <a:rPr lang="en-GB" altLang="en-US" sz="3200" dirty="0">
                  <a:solidFill>
                    <a:srgbClr val="A00054"/>
                  </a:solidFill>
                  <a:latin typeface="Arial" pitchFamily="34" charset="0"/>
                  <a:ea typeface="MS PGothic"/>
                  <a:cs typeface="Arial" pitchFamily="34" charset="0"/>
                </a:rPr>
                <a:t>Test</a:t>
              </a:r>
            </a:p>
          </p:txBody>
        </p:sp>
        <p:sp>
          <p:nvSpPr>
            <p:cNvPr id="48140" name="Text Box 7"/>
            <p:cNvSpPr txBox="1">
              <a:spLocks noChangeArrowheads="1"/>
            </p:cNvSpPr>
            <p:nvPr/>
          </p:nvSpPr>
          <p:spPr bwMode="auto">
            <a:xfrm>
              <a:off x="665" y="3201"/>
              <a:ext cx="1542" cy="489"/>
            </a:xfrm>
            <a:prstGeom prst="rect">
              <a:avLst/>
            </a:prstGeom>
            <a:noFill/>
            <a:ln w="9525">
              <a:noFill/>
              <a:miter lim="800000"/>
              <a:headEnd/>
              <a:tailEnd/>
            </a:ln>
          </p:spPr>
          <p:txBody>
            <a:bodyPr>
              <a:spAutoFit/>
            </a:bodyPr>
            <a:lstStyle/>
            <a:p>
              <a:pPr>
                <a:spcBef>
                  <a:spcPct val="50000"/>
                </a:spcBef>
              </a:pPr>
              <a:r>
                <a:rPr lang="en-GB" altLang="en-US" sz="3200" dirty="0">
                  <a:solidFill>
                    <a:srgbClr val="A00054"/>
                  </a:solidFill>
                  <a:latin typeface="Arial" pitchFamily="34" charset="0"/>
                  <a:ea typeface="MS PGothic"/>
                  <a:cs typeface="Arial" pitchFamily="34" charset="0"/>
                </a:rPr>
                <a:t>Reflection</a:t>
              </a:r>
            </a:p>
          </p:txBody>
        </p:sp>
        <p:sp>
          <p:nvSpPr>
            <p:cNvPr id="48141" name="Text Box 8"/>
            <p:cNvSpPr txBox="1">
              <a:spLocks noChangeArrowheads="1"/>
            </p:cNvSpPr>
            <p:nvPr/>
          </p:nvSpPr>
          <p:spPr bwMode="auto">
            <a:xfrm>
              <a:off x="1111" y="935"/>
              <a:ext cx="771" cy="477"/>
            </a:xfrm>
            <a:prstGeom prst="rect">
              <a:avLst/>
            </a:prstGeom>
            <a:noFill/>
            <a:ln w="9525">
              <a:noFill/>
              <a:miter lim="800000"/>
              <a:headEnd/>
              <a:tailEnd/>
            </a:ln>
          </p:spPr>
          <p:txBody>
            <a:bodyPr>
              <a:spAutoFit/>
            </a:bodyPr>
            <a:lstStyle/>
            <a:p>
              <a:pPr>
                <a:spcBef>
                  <a:spcPct val="50000"/>
                </a:spcBef>
              </a:pPr>
              <a:r>
                <a:rPr lang="en-GB" altLang="en-US" sz="3200" dirty="0">
                  <a:solidFill>
                    <a:srgbClr val="A00054"/>
                  </a:solidFill>
                  <a:latin typeface="Arial" pitchFamily="34" charset="0"/>
                  <a:ea typeface="MS PGothic"/>
                  <a:cs typeface="Arial" pitchFamily="34" charset="0"/>
                </a:rPr>
                <a:t>Next</a:t>
              </a:r>
            </a:p>
          </p:txBody>
        </p:sp>
        <p:sp>
          <p:nvSpPr>
            <p:cNvPr id="48142" name="Text Box 9"/>
            <p:cNvSpPr txBox="1">
              <a:spLocks noChangeArrowheads="1"/>
            </p:cNvSpPr>
            <p:nvPr/>
          </p:nvSpPr>
          <p:spPr bwMode="auto">
            <a:xfrm>
              <a:off x="3061" y="1562"/>
              <a:ext cx="772" cy="378"/>
            </a:xfrm>
            <a:prstGeom prst="rect">
              <a:avLst/>
            </a:prstGeom>
            <a:noFill/>
            <a:ln w="9525">
              <a:noFill/>
              <a:miter lim="800000"/>
              <a:headEnd/>
              <a:tailEnd/>
            </a:ln>
          </p:spPr>
          <p:txBody>
            <a:bodyPr>
              <a:spAutoFit/>
            </a:bodyPr>
            <a:lstStyle/>
            <a:p>
              <a:pPr>
                <a:spcBef>
                  <a:spcPct val="50000"/>
                </a:spcBef>
              </a:pPr>
              <a:r>
                <a:rPr lang="en-GB" altLang="en-US" sz="2800" b="1">
                  <a:solidFill>
                    <a:schemeClr val="bg1"/>
                  </a:solidFill>
                  <a:latin typeface="Arial" pitchFamily="34" charset="0"/>
                  <a:ea typeface="MS PGothic"/>
                  <a:cs typeface="MS PGothic"/>
                </a:rPr>
                <a:t>PLAN</a:t>
              </a:r>
            </a:p>
          </p:txBody>
        </p:sp>
        <p:sp>
          <p:nvSpPr>
            <p:cNvPr id="48143" name="Text Box 10"/>
            <p:cNvSpPr txBox="1">
              <a:spLocks noChangeArrowheads="1"/>
            </p:cNvSpPr>
            <p:nvPr/>
          </p:nvSpPr>
          <p:spPr bwMode="auto">
            <a:xfrm>
              <a:off x="1837" y="2558"/>
              <a:ext cx="1019" cy="438"/>
            </a:xfrm>
            <a:prstGeom prst="rect">
              <a:avLst/>
            </a:prstGeom>
            <a:noFill/>
            <a:ln w="9525">
              <a:noFill/>
              <a:miter lim="800000"/>
              <a:headEnd/>
              <a:tailEnd/>
            </a:ln>
          </p:spPr>
          <p:txBody>
            <a:bodyPr>
              <a:spAutoFit/>
            </a:bodyPr>
            <a:lstStyle/>
            <a:p>
              <a:pPr>
                <a:spcBef>
                  <a:spcPct val="50000"/>
                </a:spcBef>
              </a:pPr>
              <a:r>
                <a:rPr lang="en-GB" altLang="en-US" sz="2800" b="1">
                  <a:solidFill>
                    <a:schemeClr val="bg1"/>
                  </a:solidFill>
                  <a:latin typeface="Arial" pitchFamily="34" charset="0"/>
                  <a:ea typeface="MS PGothic"/>
                  <a:cs typeface="MS PGothic"/>
                </a:rPr>
                <a:t>STUDY</a:t>
              </a:r>
            </a:p>
          </p:txBody>
        </p:sp>
        <p:sp>
          <p:nvSpPr>
            <p:cNvPr id="48144" name="Text Box 11"/>
            <p:cNvSpPr txBox="1">
              <a:spLocks noChangeArrowheads="1"/>
            </p:cNvSpPr>
            <p:nvPr/>
          </p:nvSpPr>
          <p:spPr bwMode="auto">
            <a:xfrm>
              <a:off x="1973" y="1562"/>
              <a:ext cx="663" cy="438"/>
            </a:xfrm>
            <a:prstGeom prst="rect">
              <a:avLst/>
            </a:prstGeom>
            <a:noFill/>
            <a:ln w="9525">
              <a:noFill/>
              <a:miter lim="800000"/>
              <a:headEnd/>
              <a:tailEnd/>
            </a:ln>
          </p:spPr>
          <p:txBody>
            <a:bodyPr>
              <a:spAutoFit/>
            </a:bodyPr>
            <a:lstStyle/>
            <a:p>
              <a:pPr>
                <a:spcBef>
                  <a:spcPct val="50000"/>
                </a:spcBef>
              </a:pPr>
              <a:r>
                <a:rPr lang="en-GB" altLang="en-US" sz="2800" b="1">
                  <a:solidFill>
                    <a:schemeClr val="bg1"/>
                  </a:solidFill>
                  <a:latin typeface="Arial" pitchFamily="34" charset="0"/>
                  <a:ea typeface="MS PGothic"/>
                  <a:cs typeface="MS PGothic"/>
                </a:rPr>
                <a:t>ACT</a:t>
              </a:r>
            </a:p>
          </p:txBody>
        </p:sp>
        <p:sp>
          <p:nvSpPr>
            <p:cNvPr id="48145" name="Text Box 12"/>
            <p:cNvSpPr txBox="1">
              <a:spLocks noChangeArrowheads="1"/>
            </p:cNvSpPr>
            <p:nvPr/>
          </p:nvSpPr>
          <p:spPr bwMode="auto">
            <a:xfrm>
              <a:off x="3198" y="2558"/>
              <a:ext cx="499" cy="379"/>
            </a:xfrm>
            <a:prstGeom prst="rect">
              <a:avLst/>
            </a:prstGeom>
            <a:noFill/>
            <a:ln w="9525">
              <a:noFill/>
              <a:miter lim="800000"/>
              <a:headEnd/>
              <a:tailEnd/>
            </a:ln>
          </p:spPr>
          <p:txBody>
            <a:bodyPr>
              <a:spAutoFit/>
            </a:bodyPr>
            <a:lstStyle/>
            <a:p>
              <a:pPr>
                <a:spcBef>
                  <a:spcPct val="50000"/>
                </a:spcBef>
              </a:pPr>
              <a:r>
                <a:rPr lang="en-GB" altLang="en-US" sz="2800" b="1" dirty="0">
                  <a:solidFill>
                    <a:schemeClr val="bg1"/>
                  </a:solidFill>
                  <a:latin typeface="Arial" pitchFamily="34" charset="0"/>
                  <a:ea typeface="MS PGothic"/>
                  <a:cs typeface="MS PGothic"/>
                </a:rPr>
                <a:t>DO</a:t>
              </a:r>
            </a:p>
          </p:txBody>
        </p:sp>
        <p:sp>
          <p:nvSpPr>
            <p:cNvPr id="48146" name="AutoShape 13"/>
            <p:cNvSpPr>
              <a:spLocks noChangeArrowheads="1"/>
            </p:cNvSpPr>
            <p:nvPr/>
          </p:nvSpPr>
          <p:spPr bwMode="auto">
            <a:xfrm rot="5400000">
              <a:off x="3832" y="1934"/>
              <a:ext cx="1225" cy="5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48 h 21600"/>
                <a:gd name="T20" fmla="*/ 18444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775"/>
                    <a:pt x="5663" y="12731"/>
                    <a:pt x="6163" y="13568"/>
                  </a:cubicBezTo>
                  <a:lnTo>
                    <a:pt x="1527" y="16337"/>
                  </a:lnTo>
                  <a:cubicBezTo>
                    <a:pt x="527" y="14663"/>
                    <a:pt x="0" y="12750"/>
                    <a:pt x="0" y="10800"/>
                  </a:cubicBez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rgbClr val="E28C05"/>
            </a:solidFill>
            <a:ln w="9525">
              <a:solidFill>
                <a:srgbClr val="E28C05"/>
              </a:solidFill>
              <a:miter lim="800000"/>
              <a:headEnd/>
              <a:tailEnd/>
            </a:ln>
          </p:spPr>
          <p:txBody>
            <a:bodyPr wrap="none" anchor="ctr"/>
            <a:lstStyle/>
            <a:p>
              <a:endParaRPr lang="en-GB"/>
            </a:p>
          </p:txBody>
        </p:sp>
        <p:sp>
          <p:nvSpPr>
            <p:cNvPr id="48147" name="AutoShape 14"/>
            <p:cNvSpPr>
              <a:spLocks noChangeArrowheads="1"/>
            </p:cNvSpPr>
            <p:nvPr/>
          </p:nvSpPr>
          <p:spPr bwMode="auto">
            <a:xfrm>
              <a:off x="2200" y="527"/>
              <a:ext cx="1225" cy="5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48 h 21600"/>
                <a:gd name="T20" fmla="*/ 18444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94" y="9522"/>
                  </a:moveTo>
                  <a:cubicBezTo>
                    <a:pt x="15308" y="7186"/>
                    <a:pt x="13208" y="5547"/>
                    <a:pt x="10800" y="5547"/>
                  </a:cubicBezTo>
                  <a:cubicBezTo>
                    <a:pt x="7899" y="5548"/>
                    <a:pt x="5548" y="7899"/>
                    <a:pt x="5548" y="10800"/>
                  </a:cubicBezTo>
                  <a:cubicBezTo>
                    <a:pt x="5547" y="11434"/>
                    <a:pt x="5662" y="12063"/>
                    <a:pt x="5886" y="12656"/>
                  </a:cubicBezTo>
                  <a:lnTo>
                    <a:pt x="697" y="14617"/>
                  </a:lnTo>
                  <a:cubicBezTo>
                    <a:pt x="236" y="13397"/>
                    <a:pt x="0" y="12104"/>
                    <a:pt x="0" y="10800"/>
                  </a:cubicBezTo>
                  <a:cubicBezTo>
                    <a:pt x="0" y="4835"/>
                    <a:pt x="4835" y="0"/>
                    <a:pt x="10800" y="0"/>
                  </a:cubicBezTo>
                  <a:cubicBezTo>
                    <a:pt x="15752" y="0"/>
                    <a:pt x="20070" y="3368"/>
                    <a:pt x="21275" y="8172"/>
                  </a:cubicBezTo>
                  <a:lnTo>
                    <a:pt x="23894" y="7515"/>
                  </a:lnTo>
                  <a:lnTo>
                    <a:pt x="19916" y="14156"/>
                  </a:lnTo>
                  <a:lnTo>
                    <a:pt x="13275" y="10179"/>
                  </a:lnTo>
                  <a:lnTo>
                    <a:pt x="15894" y="9522"/>
                  </a:lnTo>
                  <a:close/>
                </a:path>
              </a:pathLst>
            </a:custGeom>
            <a:solidFill>
              <a:srgbClr val="E28C05"/>
            </a:solidFill>
            <a:ln w="9525">
              <a:solidFill>
                <a:srgbClr val="E28C05"/>
              </a:solidFill>
              <a:miter lim="800000"/>
              <a:headEnd/>
              <a:tailEnd/>
            </a:ln>
          </p:spPr>
          <p:txBody>
            <a:bodyPr wrap="none" anchor="ctr"/>
            <a:lstStyle/>
            <a:p>
              <a:endParaRPr lang="en-GB"/>
            </a:p>
          </p:txBody>
        </p:sp>
        <p:sp>
          <p:nvSpPr>
            <p:cNvPr id="48148" name="AutoShape 15"/>
            <p:cNvSpPr>
              <a:spLocks noChangeArrowheads="1"/>
            </p:cNvSpPr>
            <p:nvPr/>
          </p:nvSpPr>
          <p:spPr bwMode="auto">
            <a:xfrm rot="-5400000">
              <a:off x="702" y="1934"/>
              <a:ext cx="1225" cy="5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48 h 21600"/>
                <a:gd name="T20" fmla="*/ 18444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52"/>
                    <a:pt x="5518" y="12098"/>
                    <a:pt x="5748" y="12708"/>
                  </a:cubicBezTo>
                  <a:lnTo>
                    <a:pt x="697" y="14617"/>
                  </a:lnTo>
                  <a:cubicBezTo>
                    <a:pt x="236" y="13397"/>
                    <a:pt x="0" y="12104"/>
                    <a:pt x="0" y="10800"/>
                  </a:cubicBezTo>
                  <a:cubicBezTo>
                    <a:pt x="0" y="4835"/>
                    <a:pt x="4835" y="0"/>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rgbClr val="E28C05"/>
            </a:solidFill>
            <a:ln w="9525">
              <a:solidFill>
                <a:srgbClr val="E28C05"/>
              </a:solidFill>
              <a:miter lim="800000"/>
              <a:headEnd/>
              <a:tailEnd/>
            </a:ln>
          </p:spPr>
          <p:txBody>
            <a:bodyPr wrap="none" anchor="ctr"/>
            <a:lstStyle/>
            <a:p>
              <a:endParaRPr lang="en-GB"/>
            </a:p>
          </p:txBody>
        </p:sp>
        <p:sp>
          <p:nvSpPr>
            <p:cNvPr id="48149" name="AutoShape 16"/>
            <p:cNvSpPr>
              <a:spLocks noChangeArrowheads="1"/>
            </p:cNvSpPr>
            <p:nvPr/>
          </p:nvSpPr>
          <p:spPr bwMode="auto">
            <a:xfrm rot="10530691">
              <a:off x="2290" y="3475"/>
              <a:ext cx="1225" cy="5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48 h 21600"/>
                <a:gd name="T20" fmla="*/ 18444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52"/>
                    <a:pt x="5518" y="12098"/>
                    <a:pt x="5748" y="12708"/>
                  </a:cubicBezTo>
                  <a:lnTo>
                    <a:pt x="697" y="14617"/>
                  </a:lnTo>
                  <a:cubicBezTo>
                    <a:pt x="236" y="13397"/>
                    <a:pt x="0" y="12104"/>
                    <a:pt x="0" y="10800"/>
                  </a:cubicBezTo>
                  <a:cubicBezTo>
                    <a:pt x="0" y="4835"/>
                    <a:pt x="4835" y="0"/>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rgbClr val="E28C05"/>
            </a:solidFill>
            <a:ln w="9525">
              <a:solidFill>
                <a:srgbClr val="E28C05"/>
              </a:solidFill>
              <a:miter lim="800000"/>
              <a:headEnd/>
              <a:tailEnd/>
            </a:ln>
          </p:spPr>
          <p:txBody>
            <a:bodyPr wrap="none" anchor="ctr"/>
            <a:lstStyle/>
            <a:p>
              <a:endParaRPr lang="en-GB"/>
            </a:p>
          </p:txBody>
        </p:sp>
      </p:grpSp>
      <p:grpSp>
        <p:nvGrpSpPr>
          <p:cNvPr id="3" name="Group 11"/>
          <p:cNvGrpSpPr>
            <a:grpSpLocks/>
          </p:cNvGrpSpPr>
          <p:nvPr/>
        </p:nvGrpSpPr>
        <p:grpSpPr bwMode="auto">
          <a:xfrm>
            <a:off x="168275" y="157163"/>
            <a:ext cx="4894263" cy="879475"/>
            <a:chOff x="2555776" y="729824"/>
            <a:chExt cx="4894271" cy="878779"/>
          </a:xfrm>
        </p:grpSpPr>
        <p:pic>
          <p:nvPicPr>
            <p:cNvPr id="48133"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4" name="Group 13"/>
            <p:cNvGrpSpPr>
              <a:grpSpLocks/>
            </p:cNvGrpSpPr>
            <p:nvPr/>
          </p:nvGrpSpPr>
          <p:grpSpPr bwMode="auto">
            <a:xfrm>
              <a:off x="2555776" y="729824"/>
              <a:ext cx="4894271" cy="878779"/>
              <a:chOff x="2555776" y="729824"/>
              <a:chExt cx="4894271" cy="878779"/>
            </a:xfrm>
          </p:grpSpPr>
          <p:sp>
            <p:nvSpPr>
              <p:cNvPr id="48135"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8136"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22"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ChangeArrowheads="1"/>
          </p:cNvSpPr>
          <p:nvPr/>
        </p:nvSpPr>
        <p:spPr bwMode="auto">
          <a:xfrm>
            <a:off x="625475" y="2012951"/>
            <a:ext cx="7920038" cy="4525962"/>
          </a:xfrm>
          <a:prstGeom prst="rect">
            <a:avLst/>
          </a:prstGeom>
          <a:noFill/>
          <a:ln w="9525">
            <a:noFill/>
            <a:miter lim="800000"/>
            <a:headEnd/>
            <a:tailEnd/>
          </a:ln>
        </p:spPr>
        <p:txBody>
          <a:bodyPr/>
          <a:lstStyle/>
          <a:p>
            <a:pPr marL="342900" indent="-342900">
              <a:spcBef>
                <a:spcPct val="20000"/>
              </a:spcBef>
              <a:buClr>
                <a:srgbClr val="003045"/>
              </a:buClr>
              <a:buFontTx/>
              <a:buChar char="•"/>
            </a:pPr>
            <a:r>
              <a:rPr lang="en-GB" altLang="en-US" sz="2400" dirty="0">
                <a:solidFill>
                  <a:srgbClr val="000000"/>
                </a:solidFill>
                <a:ea typeface="MS PGothic"/>
                <a:cs typeface="MS PGothic"/>
              </a:rPr>
              <a:t>Test change in real-time in the work place</a:t>
            </a:r>
          </a:p>
          <a:p>
            <a:pPr marL="342900" indent="-342900">
              <a:spcBef>
                <a:spcPct val="20000"/>
              </a:spcBef>
              <a:buClr>
                <a:srgbClr val="003045"/>
              </a:buClr>
              <a:buFontTx/>
              <a:buChar char="•"/>
            </a:pPr>
            <a:endParaRPr lang="en-GB" altLang="en-US" sz="1000" dirty="0">
              <a:solidFill>
                <a:srgbClr val="000000"/>
              </a:solidFill>
              <a:ea typeface="MS PGothic"/>
              <a:cs typeface="MS PGothic"/>
            </a:endParaRPr>
          </a:p>
          <a:p>
            <a:pPr marL="342900" indent="-342900">
              <a:spcBef>
                <a:spcPct val="20000"/>
              </a:spcBef>
              <a:buClr>
                <a:srgbClr val="003045"/>
              </a:buClr>
              <a:buFontTx/>
              <a:buChar char="•"/>
            </a:pPr>
            <a:r>
              <a:rPr lang="en-GB" altLang="en-US" sz="2400" dirty="0">
                <a:solidFill>
                  <a:srgbClr val="000000"/>
                </a:solidFill>
                <a:ea typeface="MS PGothic"/>
                <a:cs typeface="MS PGothic"/>
              </a:rPr>
              <a:t>Small rapid scale testing:</a:t>
            </a:r>
          </a:p>
          <a:p>
            <a:pPr marL="742950" lvl="1" indent="-285750">
              <a:spcBef>
                <a:spcPct val="20000"/>
              </a:spcBef>
              <a:buClr>
                <a:srgbClr val="003045"/>
              </a:buClr>
              <a:buFontTx/>
              <a:buChar char="–"/>
            </a:pPr>
            <a:r>
              <a:rPr lang="en-GB" altLang="en-US" sz="2400" dirty="0">
                <a:solidFill>
                  <a:srgbClr val="000000"/>
                </a:solidFill>
                <a:ea typeface="MS PGothic"/>
                <a:cs typeface="MS PGothic"/>
              </a:rPr>
              <a:t>Minimises resistance</a:t>
            </a:r>
          </a:p>
          <a:p>
            <a:pPr marL="742950" lvl="1" indent="-285750">
              <a:spcBef>
                <a:spcPct val="20000"/>
              </a:spcBef>
              <a:buClr>
                <a:srgbClr val="003045"/>
              </a:buClr>
              <a:buFontTx/>
              <a:buChar char="–"/>
            </a:pPr>
            <a:r>
              <a:rPr lang="en-GB" altLang="en-US" sz="2400" dirty="0">
                <a:solidFill>
                  <a:srgbClr val="000000"/>
                </a:solidFill>
                <a:ea typeface="MS PGothic"/>
                <a:cs typeface="MS PGothic"/>
              </a:rPr>
              <a:t>Will the change work in environment in question</a:t>
            </a:r>
          </a:p>
          <a:p>
            <a:pPr marL="742950" lvl="1" indent="-285750">
              <a:spcBef>
                <a:spcPct val="20000"/>
              </a:spcBef>
              <a:buClr>
                <a:srgbClr val="003045"/>
              </a:buClr>
              <a:buFontTx/>
              <a:buChar char="–"/>
            </a:pPr>
            <a:r>
              <a:rPr lang="en-GB" altLang="en-US" sz="2400" dirty="0">
                <a:solidFill>
                  <a:srgbClr val="000000"/>
                </a:solidFill>
                <a:ea typeface="MS PGothic"/>
                <a:cs typeface="MS PGothic"/>
              </a:rPr>
              <a:t>Safe and low risk as refining change &amp; checking works  before implementing on a broader scale</a:t>
            </a:r>
          </a:p>
          <a:p>
            <a:pPr marL="742950" lvl="1" indent="-285750">
              <a:spcBef>
                <a:spcPct val="20000"/>
              </a:spcBef>
              <a:buClr>
                <a:srgbClr val="003045"/>
              </a:buClr>
              <a:buFontTx/>
              <a:buChar char="–"/>
            </a:pPr>
            <a:r>
              <a:rPr lang="en-GB" altLang="en-US" sz="2400" dirty="0">
                <a:solidFill>
                  <a:srgbClr val="000000"/>
                </a:solidFill>
                <a:ea typeface="MS PGothic"/>
                <a:cs typeface="MS PGothic"/>
              </a:rPr>
              <a:t>1, 3, 5, all!</a:t>
            </a:r>
            <a:r>
              <a:rPr lang="en-GB" altLang="en-US" sz="2800" dirty="0">
                <a:solidFill>
                  <a:srgbClr val="000000"/>
                </a:solidFill>
                <a:ea typeface="MS PGothic"/>
                <a:cs typeface="MS PGothic"/>
              </a:rPr>
              <a:t>  </a:t>
            </a:r>
          </a:p>
        </p:txBody>
      </p:sp>
      <p:grpSp>
        <p:nvGrpSpPr>
          <p:cNvPr id="2" name="Group 11"/>
          <p:cNvGrpSpPr>
            <a:grpSpLocks/>
          </p:cNvGrpSpPr>
          <p:nvPr/>
        </p:nvGrpSpPr>
        <p:grpSpPr bwMode="auto">
          <a:xfrm>
            <a:off x="168275" y="138113"/>
            <a:ext cx="4894263" cy="879475"/>
            <a:chOff x="2555776" y="729824"/>
            <a:chExt cx="4894271" cy="878779"/>
          </a:xfrm>
        </p:grpSpPr>
        <p:pic>
          <p:nvPicPr>
            <p:cNvPr id="49158" name="Picture 12"/>
            <p:cNvPicPr>
              <a:picLocks noChangeAspect="1" noChangeArrowheads="1"/>
            </p:cNvPicPr>
            <p:nvPr/>
          </p:nvPicPr>
          <p:blipFill>
            <a:blip r:embed="rId2"/>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49160"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49161" name="Picture 15"/>
              <p:cNvPicPr>
                <a:picLocks noChangeAspect="1"/>
              </p:cNvPicPr>
              <p:nvPr/>
            </p:nvPicPr>
            <p:blipFill>
              <a:blip r:embed="rId3"/>
              <a:srcRect/>
              <a:stretch>
                <a:fillRect/>
              </a:stretch>
            </p:blipFill>
            <p:spPr bwMode="auto">
              <a:xfrm>
                <a:off x="2555776" y="729824"/>
                <a:ext cx="2843790" cy="710185"/>
              </a:xfrm>
              <a:prstGeom prst="rect">
                <a:avLst/>
              </a:prstGeom>
              <a:noFill/>
              <a:ln w="9525">
                <a:noFill/>
                <a:miter lim="800000"/>
                <a:headEnd/>
                <a:tailEnd/>
              </a:ln>
            </p:spPr>
          </p:pic>
        </p:grpSp>
      </p:grpSp>
      <p:sp>
        <p:nvSpPr>
          <p:cNvPr id="10" name="Title 9"/>
          <p:cNvSpPr>
            <a:spLocks noGrp="1"/>
          </p:cNvSpPr>
          <p:nvPr>
            <p:ph type="title"/>
          </p:nvPr>
        </p:nvSpPr>
        <p:spPr>
          <a:xfrm>
            <a:off x="722313" y="1219200"/>
            <a:ext cx="7772400" cy="1143000"/>
          </a:xfrm>
        </p:spPr>
        <p:txBody>
          <a:bodyPr/>
          <a:lstStyle/>
          <a:p>
            <a:pPr>
              <a:defRPr/>
            </a:pPr>
            <a:r>
              <a:rPr lang="en-GB" sz="3600" b="1" dirty="0">
                <a:solidFill>
                  <a:srgbClr val="A00054"/>
                </a:solidFill>
                <a:latin typeface="+mj-lt"/>
              </a:rPr>
              <a:t>Why use PDSA?</a:t>
            </a:r>
          </a:p>
        </p:txBody>
      </p:sp>
      <p:sp>
        <p:nvSpPr>
          <p:cNvPr id="11"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Line 2"/>
          <p:cNvSpPr>
            <a:spLocks noChangeShapeType="1"/>
          </p:cNvSpPr>
          <p:nvPr/>
        </p:nvSpPr>
        <p:spPr bwMode="auto">
          <a:xfrm flipV="1">
            <a:off x="1979613" y="1125538"/>
            <a:ext cx="6696075" cy="3743325"/>
          </a:xfrm>
          <a:prstGeom prst="line">
            <a:avLst/>
          </a:prstGeom>
          <a:noFill/>
          <a:ln w="38100">
            <a:solidFill>
              <a:schemeClr val="tx1"/>
            </a:solidFill>
            <a:prstDash val="dash"/>
            <a:round/>
            <a:headEnd/>
            <a:tailEnd type="triangle" w="med" len="med"/>
          </a:ln>
        </p:spPr>
        <p:txBody>
          <a:bodyPr/>
          <a:lstStyle/>
          <a:p>
            <a:endParaRPr lang="en-GB"/>
          </a:p>
        </p:txBody>
      </p:sp>
      <p:sp>
        <p:nvSpPr>
          <p:cNvPr id="109570" name="Rectangle 3"/>
          <p:cNvSpPr>
            <a:spLocks noGrp="1" noChangeArrowheads="1"/>
          </p:cNvSpPr>
          <p:nvPr>
            <p:ph type="title" idx="4294967295"/>
          </p:nvPr>
        </p:nvSpPr>
        <p:spPr>
          <a:xfrm>
            <a:off x="414338" y="1603375"/>
            <a:ext cx="4648200" cy="1039813"/>
          </a:xfrm>
          <a:prstGeom prst="rect">
            <a:avLst/>
          </a:prstGeom>
        </p:spPr>
        <p:txBody>
          <a:bodyPr>
            <a:noAutofit/>
          </a:bodyPr>
          <a:lstStyle/>
          <a:p>
            <a:pPr algn="l">
              <a:defRPr/>
            </a:pPr>
            <a:r>
              <a:rPr lang="en-GB" sz="3600" dirty="0">
                <a:solidFill>
                  <a:srgbClr val="A00054"/>
                </a:solidFill>
                <a:latin typeface="Century Gothic"/>
                <a:ea typeface="ＭＳ Ｐゴシック" charset="0"/>
                <a:cs typeface="Century Gothic"/>
              </a:rPr>
              <a:t>Developing Practice Improvement</a:t>
            </a:r>
          </a:p>
        </p:txBody>
      </p:sp>
      <p:sp>
        <p:nvSpPr>
          <p:cNvPr id="484356" name="Oval 4"/>
          <p:cNvSpPr>
            <a:spLocks noChangeArrowheads="1"/>
          </p:cNvSpPr>
          <p:nvPr/>
        </p:nvSpPr>
        <p:spPr bwMode="auto">
          <a:xfrm>
            <a:off x="2195513" y="4078288"/>
            <a:ext cx="865187" cy="792162"/>
          </a:xfrm>
          <a:prstGeom prst="ellipse">
            <a:avLst/>
          </a:prstGeom>
          <a:solidFill>
            <a:srgbClr val="003893"/>
          </a:solidFill>
          <a:ln w="9525">
            <a:solidFill>
              <a:schemeClr val="tx1"/>
            </a:solidFill>
            <a:round/>
            <a:headEnd/>
            <a:tailEnd/>
          </a:ln>
        </p:spPr>
        <p:txBody>
          <a:bodyPr wrap="none" anchor="ctr"/>
          <a:lstStyle/>
          <a:p>
            <a:pPr algn="ctr"/>
            <a:r>
              <a:rPr lang="en-GB" altLang="en-US">
                <a:solidFill>
                  <a:schemeClr val="bg1"/>
                </a:solidFill>
                <a:latin typeface="Arial" pitchFamily="34" charset="0"/>
                <a:ea typeface="MS PGothic"/>
                <a:cs typeface="MS PGothic"/>
              </a:rPr>
              <a:t>PDSA</a:t>
            </a:r>
          </a:p>
        </p:txBody>
      </p:sp>
      <p:sp>
        <p:nvSpPr>
          <p:cNvPr id="484357" name="AutoShape 5"/>
          <p:cNvSpPr>
            <a:spLocks noChangeArrowheads="1"/>
          </p:cNvSpPr>
          <p:nvPr/>
        </p:nvSpPr>
        <p:spPr bwMode="auto">
          <a:xfrm>
            <a:off x="381000" y="4572000"/>
            <a:ext cx="1800225" cy="1773238"/>
          </a:xfrm>
          <a:prstGeom prst="irregularSeal1">
            <a:avLst/>
          </a:prstGeom>
          <a:solidFill>
            <a:srgbClr val="003893"/>
          </a:solidFill>
          <a:ln w="9525">
            <a:solidFill>
              <a:schemeClr val="tx1"/>
            </a:solidFill>
            <a:miter lim="800000"/>
            <a:headEnd/>
            <a:tailEnd/>
          </a:ln>
        </p:spPr>
        <p:txBody>
          <a:bodyPr wrap="none" anchor="ctr"/>
          <a:lstStyle/>
          <a:p>
            <a:pPr algn="ctr"/>
            <a:r>
              <a:rPr lang="en-GB" altLang="en-US" dirty="0">
                <a:solidFill>
                  <a:schemeClr val="bg1"/>
                </a:solidFill>
                <a:latin typeface="Arial" pitchFamily="34" charset="0"/>
                <a:ea typeface="MS PGothic"/>
                <a:cs typeface="MS PGothic"/>
              </a:rPr>
              <a:t>Problem</a:t>
            </a:r>
          </a:p>
          <a:p>
            <a:pPr algn="ctr"/>
            <a:r>
              <a:rPr lang="en-GB" altLang="en-US" dirty="0">
                <a:solidFill>
                  <a:schemeClr val="bg1"/>
                </a:solidFill>
                <a:latin typeface="Arial" pitchFamily="34" charset="0"/>
                <a:ea typeface="MS PGothic"/>
                <a:cs typeface="MS PGothic"/>
              </a:rPr>
              <a:t>Identified</a:t>
            </a:r>
          </a:p>
        </p:txBody>
      </p:sp>
      <p:sp>
        <p:nvSpPr>
          <p:cNvPr id="484358" name="Oval 6"/>
          <p:cNvSpPr>
            <a:spLocks noChangeArrowheads="1"/>
          </p:cNvSpPr>
          <p:nvPr/>
        </p:nvSpPr>
        <p:spPr bwMode="auto">
          <a:xfrm>
            <a:off x="3203575" y="3575050"/>
            <a:ext cx="865188" cy="792163"/>
          </a:xfrm>
          <a:prstGeom prst="ellipse">
            <a:avLst/>
          </a:prstGeom>
          <a:solidFill>
            <a:srgbClr val="003893"/>
          </a:solidFill>
          <a:ln w="9525">
            <a:solidFill>
              <a:schemeClr val="tx1"/>
            </a:solidFill>
            <a:round/>
            <a:headEnd/>
            <a:tailEnd/>
          </a:ln>
        </p:spPr>
        <p:txBody>
          <a:bodyPr wrap="none" anchor="ctr"/>
          <a:lstStyle/>
          <a:p>
            <a:pPr algn="ctr"/>
            <a:r>
              <a:rPr lang="en-GB" altLang="en-US" dirty="0">
                <a:solidFill>
                  <a:schemeClr val="bg1"/>
                </a:solidFill>
                <a:latin typeface="Arial" pitchFamily="34" charset="0"/>
                <a:ea typeface="MS PGothic"/>
                <a:cs typeface="MS PGothic"/>
              </a:rPr>
              <a:t>PDSA</a:t>
            </a:r>
          </a:p>
        </p:txBody>
      </p:sp>
      <p:sp>
        <p:nvSpPr>
          <p:cNvPr id="484359" name="Oval 7"/>
          <p:cNvSpPr>
            <a:spLocks noChangeArrowheads="1"/>
          </p:cNvSpPr>
          <p:nvPr/>
        </p:nvSpPr>
        <p:spPr bwMode="auto">
          <a:xfrm>
            <a:off x="7380288" y="1196975"/>
            <a:ext cx="865187" cy="792163"/>
          </a:xfrm>
          <a:prstGeom prst="ellipse">
            <a:avLst/>
          </a:prstGeom>
          <a:solidFill>
            <a:srgbClr val="003893"/>
          </a:solidFill>
          <a:ln w="9525">
            <a:solidFill>
              <a:schemeClr val="tx1"/>
            </a:solidFill>
            <a:round/>
            <a:headEnd/>
            <a:tailEnd/>
          </a:ln>
        </p:spPr>
        <p:txBody>
          <a:bodyPr wrap="none" anchor="ctr"/>
          <a:lstStyle/>
          <a:p>
            <a:pPr algn="ctr"/>
            <a:r>
              <a:rPr lang="en-GB" altLang="en-US" dirty="0">
                <a:solidFill>
                  <a:schemeClr val="bg1"/>
                </a:solidFill>
                <a:latin typeface="Arial" pitchFamily="34" charset="0"/>
                <a:ea typeface="MS PGothic"/>
                <a:cs typeface="MS PGothic"/>
              </a:rPr>
              <a:t>PDSA</a:t>
            </a:r>
          </a:p>
        </p:txBody>
      </p:sp>
      <p:sp>
        <p:nvSpPr>
          <p:cNvPr id="484360" name="Oval 8"/>
          <p:cNvSpPr>
            <a:spLocks noChangeArrowheads="1"/>
          </p:cNvSpPr>
          <p:nvPr/>
        </p:nvSpPr>
        <p:spPr bwMode="auto">
          <a:xfrm>
            <a:off x="4284663" y="2925763"/>
            <a:ext cx="865187" cy="792162"/>
          </a:xfrm>
          <a:prstGeom prst="ellipse">
            <a:avLst/>
          </a:prstGeom>
          <a:solidFill>
            <a:srgbClr val="003893"/>
          </a:solidFill>
          <a:ln w="9525">
            <a:solidFill>
              <a:schemeClr val="tx1"/>
            </a:solidFill>
            <a:round/>
            <a:headEnd/>
            <a:tailEnd/>
          </a:ln>
        </p:spPr>
        <p:txBody>
          <a:bodyPr wrap="none" anchor="ctr"/>
          <a:lstStyle/>
          <a:p>
            <a:pPr algn="ctr"/>
            <a:r>
              <a:rPr lang="en-GB" altLang="en-US">
                <a:solidFill>
                  <a:schemeClr val="bg1"/>
                </a:solidFill>
                <a:latin typeface="Arial" pitchFamily="34" charset="0"/>
                <a:ea typeface="MS PGothic"/>
                <a:cs typeface="MS PGothic"/>
              </a:rPr>
              <a:t>PDSA</a:t>
            </a:r>
          </a:p>
        </p:txBody>
      </p:sp>
      <p:sp>
        <p:nvSpPr>
          <p:cNvPr id="484361" name="Oval 9"/>
          <p:cNvSpPr>
            <a:spLocks noChangeArrowheads="1"/>
          </p:cNvSpPr>
          <p:nvPr/>
        </p:nvSpPr>
        <p:spPr bwMode="auto">
          <a:xfrm>
            <a:off x="5292725" y="2349500"/>
            <a:ext cx="865188" cy="792163"/>
          </a:xfrm>
          <a:prstGeom prst="ellipse">
            <a:avLst/>
          </a:prstGeom>
          <a:solidFill>
            <a:srgbClr val="003893"/>
          </a:solidFill>
          <a:ln w="9525">
            <a:solidFill>
              <a:schemeClr val="tx1"/>
            </a:solidFill>
            <a:round/>
            <a:headEnd/>
            <a:tailEnd/>
          </a:ln>
        </p:spPr>
        <p:txBody>
          <a:bodyPr wrap="none" anchor="ctr"/>
          <a:lstStyle/>
          <a:p>
            <a:pPr algn="ctr"/>
            <a:r>
              <a:rPr lang="en-GB" altLang="en-US">
                <a:solidFill>
                  <a:schemeClr val="bg1"/>
                </a:solidFill>
                <a:latin typeface="Arial" pitchFamily="34" charset="0"/>
                <a:ea typeface="MS PGothic"/>
                <a:cs typeface="MS PGothic"/>
              </a:rPr>
              <a:t>PDSA</a:t>
            </a:r>
          </a:p>
        </p:txBody>
      </p:sp>
      <p:sp>
        <p:nvSpPr>
          <p:cNvPr id="484362" name="Oval 10"/>
          <p:cNvSpPr>
            <a:spLocks noChangeArrowheads="1"/>
          </p:cNvSpPr>
          <p:nvPr/>
        </p:nvSpPr>
        <p:spPr bwMode="auto">
          <a:xfrm>
            <a:off x="6372225" y="1774825"/>
            <a:ext cx="865188" cy="792163"/>
          </a:xfrm>
          <a:prstGeom prst="ellipse">
            <a:avLst/>
          </a:prstGeom>
          <a:solidFill>
            <a:srgbClr val="003893"/>
          </a:solidFill>
          <a:ln w="9525">
            <a:solidFill>
              <a:schemeClr val="tx1"/>
            </a:solidFill>
            <a:round/>
            <a:headEnd/>
            <a:tailEnd/>
          </a:ln>
        </p:spPr>
        <p:txBody>
          <a:bodyPr wrap="none" anchor="ctr"/>
          <a:lstStyle/>
          <a:p>
            <a:pPr algn="ctr"/>
            <a:r>
              <a:rPr lang="en-GB" altLang="en-US">
                <a:solidFill>
                  <a:schemeClr val="bg1"/>
                </a:solidFill>
                <a:latin typeface="Arial" pitchFamily="34" charset="0"/>
                <a:ea typeface="MS PGothic"/>
                <a:cs typeface="MS PGothic"/>
              </a:rPr>
              <a:t>PDSA</a:t>
            </a:r>
          </a:p>
        </p:txBody>
      </p:sp>
      <p:sp>
        <p:nvSpPr>
          <p:cNvPr id="484363" name="Rectangle 11"/>
          <p:cNvSpPr>
            <a:spLocks noChangeArrowheads="1"/>
          </p:cNvSpPr>
          <p:nvPr/>
        </p:nvSpPr>
        <p:spPr bwMode="auto">
          <a:xfrm rot="-1804109">
            <a:off x="2987675" y="3786188"/>
            <a:ext cx="5003800" cy="363537"/>
          </a:xfrm>
          <a:prstGeom prst="rect">
            <a:avLst/>
          </a:prstGeom>
          <a:solidFill>
            <a:schemeClr val="bg1"/>
          </a:solidFill>
          <a:ln w="9525">
            <a:noFill/>
            <a:miter lim="800000"/>
            <a:headEnd/>
            <a:tailEnd/>
          </a:ln>
        </p:spPr>
        <p:txBody>
          <a:bodyPr wrap="none" anchor="ctr"/>
          <a:lstStyle/>
          <a:p>
            <a:pPr algn="ctr"/>
            <a:r>
              <a:rPr lang="en-GB" altLang="en-US" b="1" dirty="0">
                <a:solidFill>
                  <a:srgbClr val="003893"/>
                </a:solidFill>
                <a:latin typeface="Arial" pitchFamily="34" charset="0"/>
                <a:ea typeface="MS PGothic"/>
                <a:cs typeface="MS PGothic"/>
              </a:rPr>
              <a:t>Increasing Team Intelligence &amp; Awareness</a:t>
            </a:r>
          </a:p>
        </p:txBody>
      </p:sp>
      <p:sp>
        <p:nvSpPr>
          <p:cNvPr id="484364" name="Line 12"/>
          <p:cNvSpPr>
            <a:spLocks noChangeShapeType="1"/>
          </p:cNvSpPr>
          <p:nvPr/>
        </p:nvSpPr>
        <p:spPr bwMode="auto">
          <a:xfrm flipV="1">
            <a:off x="7669213" y="2346325"/>
            <a:ext cx="503237" cy="360363"/>
          </a:xfrm>
          <a:prstGeom prst="line">
            <a:avLst/>
          </a:prstGeom>
          <a:noFill/>
          <a:ln w="50800">
            <a:solidFill>
              <a:schemeClr val="tx1"/>
            </a:solidFill>
            <a:round/>
            <a:headEnd/>
            <a:tailEnd type="triangle" w="med" len="med"/>
          </a:ln>
        </p:spPr>
        <p:txBody>
          <a:bodyPr/>
          <a:lstStyle/>
          <a:p>
            <a:endParaRPr lang="en-GB"/>
          </a:p>
        </p:txBody>
      </p:sp>
      <p:sp>
        <p:nvSpPr>
          <p:cNvPr id="484365" name="Arc 13"/>
          <p:cNvSpPr>
            <a:spLocks/>
          </p:cNvSpPr>
          <p:nvPr/>
        </p:nvSpPr>
        <p:spPr bwMode="auto">
          <a:xfrm flipV="1">
            <a:off x="2124075" y="836613"/>
            <a:ext cx="6551613" cy="5184775"/>
          </a:xfrm>
          <a:custGeom>
            <a:avLst/>
            <a:gdLst>
              <a:gd name="T0" fmla="*/ 0 w 22422"/>
              <a:gd name="T1" fmla="*/ 2147483647 h 21600"/>
              <a:gd name="T2" fmla="*/ 2147483647 w 22422"/>
              <a:gd name="T3" fmla="*/ 2147483647 h 21600"/>
              <a:gd name="T4" fmla="*/ 2147483647 w 22422"/>
              <a:gd name="T5" fmla="*/ 2147483647 h 21600"/>
              <a:gd name="T6" fmla="*/ 0 60000 65536"/>
              <a:gd name="T7" fmla="*/ 0 60000 65536"/>
              <a:gd name="T8" fmla="*/ 0 60000 65536"/>
              <a:gd name="T9" fmla="*/ 0 w 22422"/>
              <a:gd name="T10" fmla="*/ 0 h 21600"/>
              <a:gd name="T11" fmla="*/ 22422 w 22422"/>
              <a:gd name="T12" fmla="*/ 21600 h 21600"/>
            </a:gdLst>
            <a:ahLst/>
            <a:cxnLst>
              <a:cxn ang="T6">
                <a:pos x="T0" y="T1"/>
              </a:cxn>
              <a:cxn ang="T7">
                <a:pos x="T2" y="T3"/>
              </a:cxn>
              <a:cxn ang="T8">
                <a:pos x="T4" y="T5"/>
              </a:cxn>
            </a:cxnLst>
            <a:rect l="T9" t="T10" r="T11" b="T12"/>
            <a:pathLst>
              <a:path w="22422" h="21600" fill="none" extrusionOk="0">
                <a:moveTo>
                  <a:pt x="-1" y="22"/>
                </a:moveTo>
                <a:cubicBezTo>
                  <a:pt x="328" y="7"/>
                  <a:pt x="657" y="-1"/>
                  <a:pt x="987" y="-1"/>
                </a:cubicBezTo>
                <a:cubicBezTo>
                  <a:pt x="11887" y="-1"/>
                  <a:pt x="21079" y="8121"/>
                  <a:pt x="22422" y="18938"/>
                </a:cubicBezTo>
              </a:path>
              <a:path w="22422" h="21600" stroke="0" extrusionOk="0">
                <a:moveTo>
                  <a:pt x="-1" y="22"/>
                </a:moveTo>
                <a:cubicBezTo>
                  <a:pt x="328" y="7"/>
                  <a:pt x="657" y="-1"/>
                  <a:pt x="987" y="-1"/>
                </a:cubicBezTo>
                <a:cubicBezTo>
                  <a:pt x="11887" y="-1"/>
                  <a:pt x="21079" y="8121"/>
                  <a:pt x="22422" y="18938"/>
                </a:cubicBezTo>
                <a:lnTo>
                  <a:pt x="987" y="21600"/>
                </a:lnTo>
                <a:lnTo>
                  <a:pt x="-1" y="22"/>
                </a:lnTo>
                <a:close/>
              </a:path>
            </a:pathLst>
          </a:custGeom>
          <a:noFill/>
          <a:ln w="76200">
            <a:solidFill>
              <a:srgbClr val="A00054"/>
            </a:solidFill>
            <a:round/>
            <a:headEnd/>
            <a:tailEnd type="triangle" w="med" len="med"/>
          </a:ln>
        </p:spPr>
        <p:txBody>
          <a:bodyPr wrap="none" anchor="ctr"/>
          <a:lstStyle/>
          <a:p>
            <a:endParaRPr lang="en-GB"/>
          </a:p>
        </p:txBody>
      </p:sp>
      <p:sp>
        <p:nvSpPr>
          <p:cNvPr id="484366" name="Text Box 14"/>
          <p:cNvSpPr txBox="1">
            <a:spLocks noChangeArrowheads="1"/>
          </p:cNvSpPr>
          <p:nvPr/>
        </p:nvSpPr>
        <p:spPr bwMode="auto">
          <a:xfrm>
            <a:off x="7235825" y="4454525"/>
            <a:ext cx="1677988" cy="1196975"/>
          </a:xfrm>
          <a:prstGeom prst="rect">
            <a:avLst/>
          </a:prstGeom>
          <a:noFill/>
          <a:ln w="9525">
            <a:solidFill>
              <a:srgbClr val="A00054"/>
            </a:solidFill>
            <a:miter lim="800000"/>
            <a:headEnd/>
            <a:tailEnd/>
          </a:ln>
        </p:spPr>
        <p:txBody>
          <a:bodyPr>
            <a:spAutoFit/>
          </a:bodyPr>
          <a:lstStyle/>
          <a:p>
            <a:pPr algn="ctr">
              <a:spcBef>
                <a:spcPct val="50000"/>
              </a:spcBef>
            </a:pPr>
            <a:r>
              <a:rPr lang="en-GB" altLang="en-US" sz="2400" dirty="0">
                <a:latin typeface="Comic Sans MS" pitchFamily="66" charset="0"/>
                <a:ea typeface="MS PGothic"/>
                <a:cs typeface="MS PGothic"/>
              </a:rPr>
              <a:t>Change in Team Culture</a:t>
            </a:r>
          </a:p>
        </p:txBody>
      </p:sp>
      <p:sp>
        <p:nvSpPr>
          <p:cNvPr id="484367" name="Line 15"/>
          <p:cNvSpPr>
            <a:spLocks noChangeShapeType="1"/>
          </p:cNvSpPr>
          <p:nvPr/>
        </p:nvSpPr>
        <p:spPr bwMode="auto">
          <a:xfrm flipH="1" flipV="1">
            <a:off x="7885113" y="3633788"/>
            <a:ext cx="215900" cy="720725"/>
          </a:xfrm>
          <a:prstGeom prst="line">
            <a:avLst/>
          </a:prstGeom>
          <a:noFill/>
          <a:ln w="57150">
            <a:solidFill>
              <a:srgbClr val="A00054"/>
            </a:solidFill>
            <a:round/>
            <a:headEnd/>
            <a:tailEnd type="triangle" w="med" len="med"/>
          </a:ln>
        </p:spPr>
        <p:txBody>
          <a:bodyPr/>
          <a:lstStyle/>
          <a:p>
            <a:endParaRPr lang="en-GB"/>
          </a:p>
        </p:txBody>
      </p:sp>
      <p:grpSp>
        <p:nvGrpSpPr>
          <p:cNvPr id="2" name="Group 11"/>
          <p:cNvGrpSpPr>
            <a:grpSpLocks/>
          </p:cNvGrpSpPr>
          <p:nvPr/>
        </p:nvGrpSpPr>
        <p:grpSpPr bwMode="auto">
          <a:xfrm>
            <a:off x="168275" y="163513"/>
            <a:ext cx="4894263" cy="879475"/>
            <a:chOff x="2555776" y="729824"/>
            <a:chExt cx="4894271" cy="878779"/>
          </a:xfrm>
        </p:grpSpPr>
        <p:pic>
          <p:nvPicPr>
            <p:cNvPr id="50194"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50196"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50197"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22"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5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8435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484358"/>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484360"/>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484361"/>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484362"/>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484359"/>
                                        </p:tgtEl>
                                        <p:attrNameLst>
                                          <p:attrName>style.visibility</p:attrName>
                                        </p:attrNameLst>
                                      </p:cBhvr>
                                      <p:to>
                                        <p:strVal val="visible"/>
                                      </p:to>
                                    </p:set>
                                  </p:childTnLst>
                                </p:cTn>
                              </p:par>
                            </p:childTnLst>
                          </p:cTn>
                        </p:par>
                        <p:par>
                          <p:cTn id="25" fill="hold" nodeType="afterGroup">
                            <p:stCondLst>
                              <p:cond delay="6000"/>
                            </p:stCondLst>
                            <p:childTnLst>
                              <p:par>
                                <p:cTn id="26" presetID="22" presetClass="entr" presetSubtype="4" fill="hold" grpId="0" nodeType="afterEffect">
                                  <p:stCondLst>
                                    <p:cond delay="0"/>
                                  </p:stCondLst>
                                  <p:childTnLst>
                                    <p:set>
                                      <p:cBhvr>
                                        <p:cTn id="27" dur="1" fill="hold">
                                          <p:stCondLst>
                                            <p:cond delay="0"/>
                                          </p:stCondLst>
                                        </p:cTn>
                                        <p:tgtEl>
                                          <p:spTgt spid="484354"/>
                                        </p:tgtEl>
                                        <p:attrNameLst>
                                          <p:attrName>style.visibility</p:attrName>
                                        </p:attrNameLst>
                                      </p:cBhvr>
                                      <p:to>
                                        <p:strVal val="visible"/>
                                      </p:to>
                                    </p:set>
                                    <p:animEffect transition="in" filter="wipe(down)">
                                      <p:cBhvr>
                                        <p:cTn id="28" dur="500"/>
                                        <p:tgtEl>
                                          <p:spTgt spid="4843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8436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43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84365"/>
                                        </p:tgtEl>
                                        <p:attrNameLst>
                                          <p:attrName>style.visibility</p:attrName>
                                        </p:attrNameLst>
                                      </p:cBhvr>
                                      <p:to>
                                        <p:strVal val="visible"/>
                                      </p:to>
                                    </p:set>
                                    <p:animEffect transition="in" filter="wipe(down)">
                                      <p:cBhvr>
                                        <p:cTn id="39" dur="500"/>
                                        <p:tgtEl>
                                          <p:spTgt spid="48436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84367"/>
                                        </p:tgtEl>
                                        <p:attrNameLst>
                                          <p:attrName>style.visibility</p:attrName>
                                        </p:attrNameLst>
                                      </p:cBhvr>
                                      <p:to>
                                        <p:strVal val="visible"/>
                                      </p:to>
                                    </p:set>
                                    <p:animEffect transition="in" filter="wipe(down)">
                                      <p:cBhvr>
                                        <p:cTn id="44" dur="500"/>
                                        <p:tgtEl>
                                          <p:spTgt spid="48436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84366"/>
                                        </p:tgtEl>
                                        <p:attrNameLst>
                                          <p:attrName>style.visibility</p:attrName>
                                        </p:attrNameLst>
                                      </p:cBhvr>
                                      <p:to>
                                        <p:strVal val="visible"/>
                                      </p:to>
                                    </p:set>
                                    <p:animEffect transition="in" filter="dissolve">
                                      <p:cBhvr>
                                        <p:cTn id="47" dur="500"/>
                                        <p:tgtEl>
                                          <p:spTgt spid="484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4" grpId="0" animBg="1"/>
      <p:bldP spid="484356" grpId="0" animBg="1"/>
      <p:bldP spid="484357" grpId="0" animBg="1"/>
      <p:bldP spid="484358" grpId="0" animBg="1"/>
      <p:bldP spid="484359" grpId="0" animBg="1"/>
      <p:bldP spid="484360" grpId="0" animBg="1"/>
      <p:bldP spid="484361" grpId="0" animBg="1"/>
      <p:bldP spid="484362" grpId="0" animBg="1"/>
      <p:bldP spid="484364" grpId="0" animBg="1"/>
      <p:bldP spid="484365" grpId="0" animBg="1"/>
      <p:bldP spid="484366" grpId="0" animBg="1"/>
      <p:bldP spid="48436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6500" y="2859088"/>
            <a:ext cx="3559175" cy="7699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spcBef>
                <a:spcPts val="0"/>
              </a:spcBef>
              <a:spcAft>
                <a:spcPts val="0"/>
              </a:spcAft>
              <a:defRPr/>
            </a:pPr>
            <a:r>
              <a:rPr lang="en-GB" sz="4400" dirty="0">
                <a:solidFill>
                  <a:schemeClr val="bg1"/>
                </a:solidFill>
                <a:uFill>
                  <a:solidFill>
                    <a:srgbClr val="000000"/>
                  </a:solidFill>
                </a:uFill>
                <a:latin typeface="Calibri"/>
                <a:ea typeface="Calibri"/>
                <a:cs typeface="Calibri"/>
                <a:sym typeface="Calibri"/>
              </a:rPr>
              <a:t>Coffee Break </a:t>
            </a:r>
          </a:p>
        </p:txBody>
      </p:sp>
      <p:sp>
        <p:nvSpPr>
          <p:cNvPr id="6" name="Title 5"/>
          <p:cNvSpPr>
            <a:spLocks noGrp="1"/>
          </p:cNvSpPr>
          <p:nvPr>
            <p:ph type="ctrTitle"/>
          </p:nvPr>
        </p:nvSpPr>
        <p:spPr>
          <a:xfrm>
            <a:off x="590550" y="2130425"/>
            <a:ext cx="7772400" cy="1470025"/>
          </a:xfrm>
        </p:spPr>
        <p:txBody>
          <a:bodyPr/>
          <a:lstStyle/>
          <a:p>
            <a:r>
              <a:rPr lang="en-GB" sz="4800" b="1" dirty="0">
                <a:solidFill>
                  <a:srgbClr val="A00054"/>
                </a:solidFill>
              </a:rPr>
              <a:t>Coffee Break </a:t>
            </a:r>
          </a:p>
        </p:txBody>
      </p:sp>
      <p:pic>
        <p:nvPicPr>
          <p:cNvPr id="2050" name="Picture 2"/>
          <p:cNvPicPr>
            <a:picLocks noChangeAspect="1" noChangeArrowheads="1"/>
          </p:cNvPicPr>
          <p:nvPr/>
        </p:nvPicPr>
        <p:blipFill>
          <a:blip r:embed="rId3"/>
          <a:srcRect/>
          <a:stretch>
            <a:fillRect/>
          </a:stretch>
        </p:blipFill>
        <p:spPr bwMode="auto">
          <a:xfrm>
            <a:off x="3146425" y="3629025"/>
            <a:ext cx="3086100" cy="2314575"/>
          </a:xfrm>
          <a:prstGeom prst="rect">
            <a:avLst/>
          </a:prstGeom>
          <a:noFill/>
          <a:ln w="9525">
            <a:noFill/>
            <a:miter lim="800000"/>
            <a:headEnd/>
            <a:tailEnd/>
          </a:ln>
        </p:spPr>
      </p:pic>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asted-image.pdf"/>
          <p:cNvPicPr>
            <a:picLocks noChangeAspect="1" noChangeArrowheads="1"/>
          </p:cNvPicPr>
          <p:nvPr/>
        </p:nvPicPr>
        <p:blipFill>
          <a:blip r:embed="rId3"/>
          <a:srcRect/>
          <a:stretch>
            <a:fillRect/>
          </a:stretch>
        </p:blipFill>
        <p:spPr bwMode="auto">
          <a:xfrm>
            <a:off x="634427" y="1219201"/>
            <a:ext cx="7860286" cy="4705350"/>
          </a:xfrm>
          <a:prstGeom prst="rect">
            <a:avLst/>
          </a:prstGeom>
          <a:noFill/>
          <a:ln w="12700">
            <a:noFill/>
            <a:miter lim="400000"/>
            <a:headEnd/>
            <a:tailEnd/>
          </a:ln>
        </p:spPr>
      </p:pic>
      <p:sp>
        <p:nvSpPr>
          <p:cNvPr id="3"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219200"/>
            <a:ext cx="7772400" cy="1143000"/>
          </a:xfrm>
        </p:spPr>
        <p:txBody>
          <a:bodyPr/>
          <a:lstStyle/>
          <a:p>
            <a:pPr>
              <a:defRPr/>
            </a:pPr>
            <a:br>
              <a:rPr lang="en-GB" dirty="0"/>
            </a:br>
            <a:r>
              <a:rPr lang="en-GB" sz="3600" b="0" dirty="0"/>
              <a:t> </a:t>
            </a:r>
            <a:r>
              <a:rPr lang="en-GB" sz="3600" b="0" dirty="0">
                <a:hlinkClick r:id="rId3"/>
              </a:rPr>
              <a:t>http://marshmallowchallenge.com/Welcome.html</a:t>
            </a:r>
            <a:br>
              <a:rPr lang="en-GB" sz="3600" b="0" dirty="0"/>
            </a:br>
            <a:endParaRPr lang="en-GB" sz="3600" dirty="0"/>
          </a:p>
        </p:txBody>
      </p:sp>
      <p:sp>
        <p:nvSpPr>
          <p:cNvPr id="3"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xfrm>
            <a:off x="552450" y="1235076"/>
            <a:ext cx="7772400" cy="679449"/>
          </a:xfrm>
        </p:spPr>
        <p:txBody>
          <a:bodyPr/>
          <a:lstStyle/>
          <a:p>
            <a:pPr algn="l" eaLnBrk="1" fontAlgn="auto" hangingPunct="1">
              <a:spcBef>
                <a:spcPts val="0"/>
              </a:spcBef>
              <a:spcAft>
                <a:spcPts val="0"/>
              </a:spcAft>
              <a:defRPr sz="1800" b="0">
                <a:solidFill>
                  <a:srgbClr val="000000"/>
                </a:solidFill>
                <a:uFillTx/>
              </a:defRPr>
            </a:pPr>
            <a:r>
              <a:rPr sz="3600" b="1" dirty="0">
                <a:solidFill>
                  <a:srgbClr val="A00054"/>
                </a:solidFill>
                <a:uFillTx/>
                <a:latin typeface="+mj-lt"/>
              </a:rPr>
              <a:t>What did we learn?</a:t>
            </a:r>
            <a:br>
              <a:rPr sz="3600" b="1" dirty="0">
                <a:solidFill>
                  <a:srgbClr val="A00054"/>
                </a:solidFill>
                <a:uFillTx/>
                <a:latin typeface="+mj-lt"/>
              </a:rPr>
            </a:br>
            <a:br>
              <a:rPr sz="1800" b="0" dirty="0">
                <a:solidFill>
                  <a:srgbClr val="000000"/>
                </a:solidFill>
                <a:uFillTx/>
                <a:latin typeface="Calibri" panose="020F0502020204030204" pitchFamily="34" charset="0"/>
              </a:rPr>
            </a:br>
            <a:br>
              <a:rPr lang="en-GB" sz="1800" b="0" dirty="0">
                <a:solidFill>
                  <a:srgbClr val="000000"/>
                </a:solidFill>
                <a:uFillTx/>
                <a:latin typeface="Calibri" panose="020F0502020204030204" pitchFamily="34" charset="0"/>
              </a:rPr>
            </a:br>
            <a:endParaRPr sz="2800" b="0" dirty="0">
              <a:solidFill>
                <a:srgbClr val="000000"/>
              </a:solidFill>
              <a:uFillTx/>
              <a:latin typeface="Calibri" panose="020F0502020204030204" pitchFamily="34" charset="0"/>
            </a:endParaRPr>
          </a:p>
        </p:txBody>
      </p:sp>
      <p:sp>
        <p:nvSpPr>
          <p:cNvPr id="5" name="Text Placeholder 4"/>
          <p:cNvSpPr>
            <a:spLocks noGrp="1"/>
          </p:cNvSpPr>
          <p:nvPr>
            <p:ph type="body" sz="quarter" idx="13"/>
          </p:nvPr>
        </p:nvSpPr>
        <p:spPr>
          <a:xfrm>
            <a:off x="628650" y="2486025"/>
            <a:ext cx="7839075" cy="2457450"/>
          </a:xfrm>
        </p:spPr>
        <p:txBody>
          <a:bodyPr/>
          <a:lstStyle/>
          <a:p>
            <a:r>
              <a:rPr lang="en-GB" dirty="0">
                <a:solidFill>
                  <a:srgbClr val="000000"/>
                </a:solidFill>
                <a:latin typeface="Arial" pitchFamily="34" charset="0"/>
                <a:cs typeface="Arial" pitchFamily="34" charset="0"/>
              </a:rPr>
              <a:t>Small steps</a:t>
            </a:r>
          </a:p>
          <a:p>
            <a:endParaRPr lang="en-GB" sz="600" dirty="0">
              <a:solidFill>
                <a:srgbClr val="000000"/>
              </a:solidFill>
              <a:latin typeface="Arial" pitchFamily="34" charset="0"/>
              <a:cs typeface="Arial" pitchFamily="34" charset="0"/>
            </a:endParaRPr>
          </a:p>
          <a:p>
            <a:r>
              <a:rPr lang="en-GB" dirty="0">
                <a:solidFill>
                  <a:srgbClr val="000000"/>
                </a:solidFill>
                <a:latin typeface="Arial" pitchFamily="34" charset="0"/>
                <a:cs typeface="Arial" pitchFamily="34" charset="0"/>
              </a:rPr>
              <a:t>Test regularly</a:t>
            </a:r>
          </a:p>
          <a:p>
            <a:endParaRPr lang="en-GB" sz="600" dirty="0">
              <a:solidFill>
                <a:srgbClr val="000000"/>
              </a:solidFill>
              <a:latin typeface="Arial" pitchFamily="34" charset="0"/>
              <a:cs typeface="Arial" pitchFamily="34" charset="0"/>
            </a:endParaRPr>
          </a:p>
          <a:p>
            <a:r>
              <a:rPr lang="en-GB" dirty="0">
                <a:solidFill>
                  <a:srgbClr val="000000"/>
                </a:solidFill>
                <a:latin typeface="Arial" pitchFamily="34" charset="0"/>
                <a:cs typeface="Arial" pitchFamily="34" charset="0"/>
              </a:rPr>
              <a:t>Learn from trials</a:t>
            </a:r>
          </a:p>
          <a:p>
            <a:endParaRPr lang="en-GB" sz="600" dirty="0">
              <a:solidFill>
                <a:srgbClr val="000000"/>
              </a:solidFill>
              <a:latin typeface="Arial" pitchFamily="34" charset="0"/>
              <a:cs typeface="Arial" pitchFamily="34" charset="0"/>
            </a:endParaRPr>
          </a:p>
          <a:p>
            <a:r>
              <a:rPr lang="en-GB" dirty="0">
                <a:solidFill>
                  <a:srgbClr val="000000"/>
                </a:solidFill>
                <a:latin typeface="Arial" pitchFamily="34" charset="0"/>
                <a:cs typeface="Arial" pitchFamily="34" charset="0"/>
              </a:rPr>
              <a:t>Not all change is improvement</a:t>
            </a:r>
            <a:endParaRPr lang="en-GB" dirty="0">
              <a:latin typeface="Arial" pitchFamily="34" charset="0"/>
              <a:cs typeface="Arial" pitchFamily="34" charset="0"/>
            </a:endParaRPr>
          </a:p>
        </p:txBody>
      </p:sp>
      <p:sp>
        <p:nvSpPr>
          <p:cNvPr id="6"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722313" y="2589213"/>
            <a:ext cx="8056562" cy="1982787"/>
          </a:xfrm>
        </p:spPr>
        <p:txBody>
          <a:bodyPr/>
          <a:lstStyle/>
          <a:p>
            <a:pPr eaLnBrk="1" fontAlgn="auto" hangingPunct="1">
              <a:spcBef>
                <a:spcPts val="0"/>
              </a:spcBef>
              <a:spcAft>
                <a:spcPts val="0"/>
              </a:spcAft>
              <a:defRPr sz="1800" b="0">
                <a:solidFill>
                  <a:srgbClr val="000000"/>
                </a:solidFill>
                <a:uFillTx/>
              </a:defRPr>
            </a:pPr>
            <a:r>
              <a:rPr lang="en-GB" sz="5600" b="1" dirty="0">
                <a:solidFill>
                  <a:srgbClr val="A00054"/>
                </a:solidFill>
                <a:uFillTx/>
                <a:latin typeface="+mj-lt"/>
              </a:rPr>
              <a:t>A p</a:t>
            </a:r>
            <a:r>
              <a:rPr sz="5600" b="1" dirty="0">
                <a:solidFill>
                  <a:srgbClr val="A00054"/>
                </a:solidFill>
                <a:uFillTx/>
                <a:latin typeface="+mj-lt"/>
              </a:rPr>
              <a:t>atient</a:t>
            </a:r>
            <a:r>
              <a:rPr lang="en-GB" sz="5600" b="1" dirty="0">
                <a:solidFill>
                  <a:srgbClr val="A00054"/>
                </a:solidFill>
                <a:uFillTx/>
                <a:latin typeface="+mj-lt"/>
              </a:rPr>
              <a:t>’s</a:t>
            </a:r>
            <a:r>
              <a:rPr sz="5600" b="1" dirty="0">
                <a:solidFill>
                  <a:srgbClr val="A00054"/>
                </a:solidFill>
                <a:uFillTx/>
                <a:latin typeface="+mj-lt"/>
              </a:rPr>
              <a:t> </a:t>
            </a:r>
            <a:r>
              <a:rPr lang="en-GB" sz="5600" b="1" dirty="0" err="1">
                <a:solidFill>
                  <a:srgbClr val="A00054"/>
                </a:solidFill>
                <a:uFillTx/>
                <a:latin typeface="+mj-lt"/>
              </a:rPr>
              <a:t>st</a:t>
            </a:r>
            <a:r>
              <a:rPr sz="5600" b="1" dirty="0">
                <a:solidFill>
                  <a:srgbClr val="A00054"/>
                </a:solidFill>
                <a:uFillTx/>
                <a:latin typeface="+mj-lt"/>
              </a:rPr>
              <a:t>ory</a:t>
            </a:r>
          </a:p>
        </p:txBody>
      </p:sp>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1384300"/>
            <a:ext cx="7772400" cy="630238"/>
          </a:xfrm>
        </p:spPr>
        <p:txBody>
          <a:bodyPr/>
          <a:lstStyle/>
          <a:p>
            <a:pPr>
              <a:defRPr/>
            </a:pPr>
            <a:r>
              <a:rPr lang="en-GB" sz="3600" b="1" dirty="0">
                <a:solidFill>
                  <a:srgbClr val="A00054"/>
                </a:solidFill>
                <a:latin typeface="+mj-lt"/>
              </a:rPr>
              <a:t>Tools for defining the problem</a:t>
            </a:r>
          </a:p>
        </p:txBody>
      </p:sp>
      <p:sp>
        <p:nvSpPr>
          <p:cNvPr id="5" name="TextBox 4"/>
          <p:cNvSpPr txBox="1"/>
          <p:nvPr/>
        </p:nvSpPr>
        <p:spPr>
          <a:xfrm>
            <a:off x="1349375" y="2262188"/>
            <a:ext cx="6864350" cy="36009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spcBef>
                <a:spcPts val="0"/>
              </a:spcBef>
              <a:spcAft>
                <a:spcPts val="0"/>
              </a:spcAft>
              <a:buFont typeface="Arial" pitchFamily="34" charset="0"/>
              <a:buChar char="•"/>
              <a:defRPr/>
            </a:pPr>
            <a:r>
              <a:rPr lang="en-GB" sz="2400" dirty="0">
                <a:uFill>
                  <a:solidFill>
                    <a:srgbClr val="000000"/>
                  </a:solidFill>
                </a:uFill>
                <a:latin typeface="+mj-lt"/>
                <a:ea typeface="Calibri"/>
                <a:cs typeface="Calibri"/>
                <a:sym typeface="Calibri"/>
              </a:rPr>
              <a:t>Driver Diagrams</a:t>
            </a:r>
          </a:p>
          <a:p>
            <a:pPr fontAlgn="auto" latinLnBrk="1" hangingPunct="0">
              <a:spcBef>
                <a:spcPts val="0"/>
              </a:spcBef>
              <a:spcAft>
                <a:spcPts val="0"/>
              </a:spcAft>
              <a:buFont typeface="Arial" pitchFamily="34" charset="0"/>
              <a:buChar char="•"/>
              <a:defRPr/>
            </a:pPr>
            <a:endParaRPr lang="en-GB" sz="1000" dirty="0">
              <a:uFill>
                <a:solidFill>
                  <a:srgbClr val="000000"/>
                </a:solidFill>
              </a:uFill>
              <a:latin typeface="+mj-lt"/>
              <a:ea typeface="Calibri"/>
              <a:cs typeface="Calibri"/>
              <a:sym typeface="Calibri"/>
            </a:endParaRPr>
          </a:p>
          <a:p>
            <a:pPr fontAlgn="auto" latinLnBrk="1" hangingPunct="0">
              <a:spcBef>
                <a:spcPts val="0"/>
              </a:spcBef>
              <a:spcAft>
                <a:spcPts val="0"/>
              </a:spcAft>
              <a:buFont typeface="Arial" pitchFamily="34" charset="0"/>
              <a:buChar char="•"/>
              <a:defRPr/>
            </a:pPr>
            <a:r>
              <a:rPr lang="en-GB" sz="2400" dirty="0">
                <a:uFill>
                  <a:solidFill>
                    <a:srgbClr val="000000"/>
                  </a:solidFill>
                </a:uFill>
                <a:latin typeface="+mj-lt"/>
                <a:ea typeface="Calibri"/>
                <a:cs typeface="Calibri"/>
                <a:sym typeface="Calibri"/>
              </a:rPr>
              <a:t>Spaghetti Diagrams</a:t>
            </a:r>
          </a:p>
          <a:p>
            <a:pPr fontAlgn="auto" latinLnBrk="1" hangingPunct="0">
              <a:spcBef>
                <a:spcPts val="0"/>
              </a:spcBef>
              <a:spcAft>
                <a:spcPts val="0"/>
              </a:spcAft>
              <a:buFont typeface="Arial" pitchFamily="34" charset="0"/>
              <a:buChar char="•"/>
              <a:defRPr/>
            </a:pPr>
            <a:endParaRPr lang="en-GB" sz="1000" dirty="0">
              <a:uFill>
                <a:solidFill>
                  <a:srgbClr val="000000"/>
                </a:solidFill>
              </a:uFill>
              <a:latin typeface="+mj-lt"/>
              <a:ea typeface="Calibri"/>
              <a:cs typeface="Calibri"/>
              <a:sym typeface="Calibri"/>
            </a:endParaRPr>
          </a:p>
          <a:p>
            <a:pPr fontAlgn="auto" latinLnBrk="1" hangingPunct="0">
              <a:spcBef>
                <a:spcPts val="0"/>
              </a:spcBef>
              <a:spcAft>
                <a:spcPts val="0"/>
              </a:spcAft>
              <a:buFont typeface="Arial" pitchFamily="34" charset="0"/>
              <a:buChar char="•"/>
              <a:defRPr/>
            </a:pPr>
            <a:r>
              <a:rPr lang="en-GB" sz="2400" dirty="0">
                <a:uFill>
                  <a:solidFill>
                    <a:srgbClr val="000000"/>
                  </a:solidFill>
                </a:uFill>
                <a:latin typeface="+mj-lt"/>
                <a:ea typeface="Calibri"/>
                <a:cs typeface="Calibri"/>
                <a:sym typeface="Calibri"/>
              </a:rPr>
              <a:t>Fish bone diagram</a:t>
            </a:r>
          </a:p>
          <a:p>
            <a:pPr fontAlgn="auto" latinLnBrk="1" hangingPunct="0">
              <a:spcBef>
                <a:spcPts val="0"/>
              </a:spcBef>
              <a:spcAft>
                <a:spcPts val="0"/>
              </a:spcAft>
              <a:buFont typeface="Arial" pitchFamily="34" charset="0"/>
              <a:buChar char="•"/>
              <a:defRPr/>
            </a:pPr>
            <a:endParaRPr lang="en-GB" sz="1000" dirty="0">
              <a:uFill>
                <a:solidFill>
                  <a:srgbClr val="000000"/>
                </a:solidFill>
              </a:uFill>
              <a:latin typeface="+mj-lt"/>
              <a:ea typeface="Calibri"/>
              <a:cs typeface="Calibri"/>
              <a:sym typeface="Calibri"/>
            </a:endParaRPr>
          </a:p>
          <a:p>
            <a:pPr fontAlgn="auto" latinLnBrk="1" hangingPunct="0">
              <a:spcBef>
                <a:spcPts val="0"/>
              </a:spcBef>
              <a:spcAft>
                <a:spcPts val="0"/>
              </a:spcAft>
              <a:buFont typeface="Arial" pitchFamily="34" charset="0"/>
              <a:buChar char="•"/>
              <a:defRPr/>
            </a:pPr>
            <a:r>
              <a:rPr lang="en-GB" sz="2400" dirty="0">
                <a:uFill>
                  <a:solidFill>
                    <a:srgbClr val="000000"/>
                  </a:solidFill>
                </a:uFill>
                <a:ea typeface="Calibri"/>
                <a:cs typeface="Arial" pitchFamily="34" charset="0"/>
                <a:sym typeface="Calibri"/>
              </a:rPr>
              <a:t>Process mapping</a:t>
            </a:r>
          </a:p>
          <a:p>
            <a:pPr fontAlgn="auto" latinLnBrk="1" hangingPunct="0">
              <a:spcBef>
                <a:spcPts val="0"/>
              </a:spcBef>
              <a:spcAft>
                <a:spcPts val="0"/>
              </a:spcAft>
              <a:buFont typeface="Arial" pitchFamily="34" charset="0"/>
              <a:buChar char="•"/>
              <a:defRPr/>
            </a:pPr>
            <a:endParaRPr lang="en-GB" sz="1000" dirty="0">
              <a:uFill>
                <a:solidFill>
                  <a:srgbClr val="000000"/>
                </a:solidFill>
              </a:uFill>
              <a:ea typeface="Calibri"/>
              <a:cs typeface="Arial" pitchFamily="34" charset="0"/>
              <a:sym typeface="Calibri"/>
            </a:endParaRPr>
          </a:p>
          <a:p>
            <a:pPr fontAlgn="auto" latinLnBrk="1" hangingPunct="0">
              <a:spcBef>
                <a:spcPts val="0"/>
              </a:spcBef>
              <a:spcAft>
                <a:spcPts val="0"/>
              </a:spcAft>
              <a:buFont typeface="Arial" pitchFamily="34" charset="0"/>
              <a:buChar char="•"/>
              <a:defRPr/>
            </a:pPr>
            <a:r>
              <a:rPr lang="en-GB" sz="2400" dirty="0">
                <a:uFill>
                  <a:solidFill>
                    <a:srgbClr val="000000"/>
                  </a:solidFill>
                </a:uFill>
                <a:ea typeface="Calibri"/>
                <a:cs typeface="Arial" pitchFamily="34" charset="0"/>
                <a:sym typeface="Calibri"/>
              </a:rPr>
              <a:t>5 whys</a:t>
            </a:r>
          </a:p>
          <a:p>
            <a:pPr fontAlgn="auto" latinLnBrk="1" hangingPunct="0">
              <a:spcBef>
                <a:spcPts val="0"/>
              </a:spcBef>
              <a:spcAft>
                <a:spcPts val="0"/>
              </a:spcAft>
              <a:buFont typeface="Arial" pitchFamily="34" charset="0"/>
              <a:buChar char="•"/>
              <a:defRPr/>
            </a:pPr>
            <a:endParaRPr lang="en-GB" sz="1000" dirty="0">
              <a:uFill>
                <a:solidFill>
                  <a:srgbClr val="000000"/>
                </a:solidFill>
              </a:uFill>
              <a:ea typeface="Calibri"/>
              <a:cs typeface="Arial" pitchFamily="34" charset="0"/>
              <a:sym typeface="Calibri"/>
            </a:endParaRPr>
          </a:p>
          <a:p>
            <a:pPr fontAlgn="auto" latinLnBrk="1" hangingPunct="0">
              <a:spcBef>
                <a:spcPts val="0"/>
              </a:spcBef>
              <a:spcAft>
                <a:spcPts val="0"/>
              </a:spcAft>
              <a:buFont typeface="Arial" pitchFamily="34" charset="0"/>
              <a:buChar char="•"/>
              <a:defRPr/>
            </a:pPr>
            <a:r>
              <a:rPr lang="en-GB" sz="2400" dirty="0">
                <a:uFill>
                  <a:solidFill>
                    <a:srgbClr val="000000"/>
                  </a:solidFill>
                </a:uFill>
                <a:ea typeface="Calibri"/>
                <a:cs typeface="Arial" pitchFamily="34" charset="0"/>
                <a:sym typeface="Calibri"/>
              </a:rPr>
              <a:t>Brainstorming</a:t>
            </a:r>
          </a:p>
          <a:p>
            <a:pPr fontAlgn="auto" latinLnBrk="1" hangingPunct="0">
              <a:spcBef>
                <a:spcPts val="0"/>
              </a:spcBef>
              <a:spcAft>
                <a:spcPts val="0"/>
              </a:spcAft>
              <a:buFont typeface="Arial" pitchFamily="34" charset="0"/>
              <a:buChar char="•"/>
              <a:defRPr/>
            </a:pPr>
            <a:endParaRPr lang="en-GB" sz="1000" dirty="0">
              <a:uFill>
                <a:solidFill>
                  <a:srgbClr val="000000"/>
                </a:solidFill>
              </a:uFill>
              <a:ea typeface="Calibri"/>
              <a:cs typeface="Arial" pitchFamily="34" charset="0"/>
              <a:sym typeface="Calibri"/>
            </a:endParaRPr>
          </a:p>
          <a:p>
            <a:pPr fontAlgn="auto" latinLnBrk="1" hangingPunct="0">
              <a:spcBef>
                <a:spcPts val="0"/>
              </a:spcBef>
              <a:spcAft>
                <a:spcPts val="0"/>
              </a:spcAft>
              <a:buFont typeface="Arial" pitchFamily="34" charset="0"/>
              <a:buChar char="•"/>
              <a:defRPr/>
            </a:pPr>
            <a:r>
              <a:rPr lang="en-GB" sz="2400" dirty="0">
                <a:uFill>
                  <a:solidFill>
                    <a:srgbClr val="000000"/>
                  </a:solidFill>
                </a:uFill>
                <a:ea typeface="Calibri"/>
                <a:cs typeface="Arial" pitchFamily="34" charset="0"/>
                <a:sym typeface="Calibri"/>
              </a:rPr>
              <a:t>Mind maps</a:t>
            </a:r>
          </a:p>
        </p:txBody>
      </p:sp>
      <p:grpSp>
        <p:nvGrpSpPr>
          <p:cNvPr id="2" name="Group 11"/>
          <p:cNvGrpSpPr>
            <a:grpSpLocks/>
          </p:cNvGrpSpPr>
          <p:nvPr/>
        </p:nvGrpSpPr>
        <p:grpSpPr bwMode="auto">
          <a:xfrm>
            <a:off x="168275" y="158750"/>
            <a:ext cx="4894263" cy="879475"/>
            <a:chOff x="2555776" y="729824"/>
            <a:chExt cx="4894271" cy="878779"/>
          </a:xfrm>
        </p:grpSpPr>
        <p:pic>
          <p:nvPicPr>
            <p:cNvPr id="55301"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55303"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55304"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4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473076"/>
            <a:ext cx="7772400" cy="679449"/>
          </a:xfrm>
        </p:spPr>
        <p:txBody>
          <a:bodyPr/>
          <a:lstStyle/>
          <a:p>
            <a:r>
              <a:rPr lang="en-GB" dirty="0"/>
              <a:t>Driver Diagram</a:t>
            </a:r>
          </a:p>
        </p:txBody>
      </p:sp>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
        <p:nvSpPr>
          <p:cNvPr id="23" name="TextBox 22"/>
          <p:cNvSpPr txBox="1"/>
          <p:nvPr/>
        </p:nvSpPr>
        <p:spPr>
          <a:xfrm>
            <a:off x="4876800" y="5810250"/>
            <a:ext cx="2457450" cy="369332"/>
          </a:xfrm>
          <a:prstGeom prst="rect">
            <a:avLst/>
          </a:prstGeom>
          <a:noFill/>
          <a:ln>
            <a:solidFill>
              <a:schemeClr val="tx1"/>
            </a:solidFill>
          </a:ln>
        </p:spPr>
        <p:txBody>
          <a:bodyPr wrap="square" rtlCol="0">
            <a:spAutoFit/>
          </a:bodyPr>
          <a:lstStyle/>
          <a:p>
            <a:r>
              <a:rPr lang="en-GB" dirty="0"/>
              <a:t>Buy more efficient car</a:t>
            </a:r>
          </a:p>
        </p:txBody>
      </p:sp>
      <p:sp>
        <p:nvSpPr>
          <p:cNvPr id="19" name="TextBox 18"/>
          <p:cNvSpPr txBox="1"/>
          <p:nvPr/>
        </p:nvSpPr>
        <p:spPr>
          <a:xfrm>
            <a:off x="7224713" y="5402818"/>
            <a:ext cx="1847850" cy="369332"/>
          </a:xfrm>
          <a:prstGeom prst="rect">
            <a:avLst/>
          </a:prstGeom>
          <a:noFill/>
          <a:ln>
            <a:solidFill>
              <a:srgbClr val="A00054"/>
            </a:solidFill>
          </a:ln>
        </p:spPr>
        <p:txBody>
          <a:bodyPr wrap="square" rtlCol="0">
            <a:spAutoFit/>
          </a:bodyPr>
          <a:lstStyle/>
          <a:p>
            <a:r>
              <a:rPr lang="en-GB" dirty="0">
                <a:solidFill>
                  <a:srgbClr val="A00054"/>
                </a:solidFill>
                <a:latin typeface="Calibri"/>
              </a:rPr>
              <a:t>↓ rapid breaking</a:t>
            </a:r>
            <a:endParaRPr lang="en-GB" dirty="0">
              <a:solidFill>
                <a:srgbClr val="A00054"/>
              </a:solidFill>
            </a:endParaRPr>
          </a:p>
        </p:txBody>
      </p:sp>
      <p:sp>
        <p:nvSpPr>
          <p:cNvPr id="20" name="TextBox 19"/>
          <p:cNvSpPr txBox="1"/>
          <p:nvPr/>
        </p:nvSpPr>
        <p:spPr>
          <a:xfrm>
            <a:off x="7481888" y="4650611"/>
            <a:ext cx="1409700" cy="646331"/>
          </a:xfrm>
          <a:prstGeom prst="rect">
            <a:avLst/>
          </a:prstGeom>
          <a:noFill/>
          <a:ln>
            <a:solidFill>
              <a:srgbClr val="A00054"/>
            </a:solidFill>
          </a:ln>
        </p:spPr>
        <p:txBody>
          <a:bodyPr wrap="square" rtlCol="0">
            <a:spAutoFit/>
          </a:bodyPr>
          <a:lstStyle/>
          <a:p>
            <a:r>
              <a:rPr lang="en-GB" dirty="0">
                <a:solidFill>
                  <a:srgbClr val="A00054"/>
                </a:solidFill>
              </a:rPr>
              <a:t>Use gears correctly</a:t>
            </a:r>
          </a:p>
        </p:txBody>
      </p:sp>
      <p:sp>
        <p:nvSpPr>
          <p:cNvPr id="25" name="TextBox 24"/>
          <p:cNvSpPr txBox="1"/>
          <p:nvPr/>
        </p:nvSpPr>
        <p:spPr>
          <a:xfrm>
            <a:off x="7339013" y="3920014"/>
            <a:ext cx="1557337" cy="646331"/>
          </a:xfrm>
          <a:prstGeom prst="rect">
            <a:avLst/>
          </a:prstGeom>
          <a:noFill/>
          <a:ln>
            <a:solidFill>
              <a:srgbClr val="A00054"/>
            </a:solidFill>
          </a:ln>
        </p:spPr>
        <p:txBody>
          <a:bodyPr wrap="square" rtlCol="0">
            <a:spAutoFit/>
          </a:bodyPr>
          <a:lstStyle/>
          <a:p>
            <a:r>
              <a:rPr lang="en-GB" dirty="0">
                <a:solidFill>
                  <a:srgbClr val="A00054"/>
                </a:solidFill>
                <a:latin typeface="Calibri"/>
              </a:rPr>
              <a:t>↓ rapid </a:t>
            </a:r>
          </a:p>
          <a:p>
            <a:r>
              <a:rPr lang="en-GB" dirty="0">
                <a:solidFill>
                  <a:srgbClr val="A00054"/>
                </a:solidFill>
                <a:latin typeface="Calibri"/>
              </a:rPr>
              <a:t>acceleration</a:t>
            </a:r>
            <a:endParaRPr lang="en-GB" dirty="0">
              <a:solidFill>
                <a:srgbClr val="A00054"/>
              </a:solidFill>
            </a:endParaRPr>
          </a:p>
        </p:txBody>
      </p:sp>
      <p:sp>
        <p:nvSpPr>
          <p:cNvPr id="26" name="TextBox 25"/>
          <p:cNvSpPr txBox="1"/>
          <p:nvPr/>
        </p:nvSpPr>
        <p:spPr>
          <a:xfrm>
            <a:off x="4445794" y="1651516"/>
            <a:ext cx="1557337" cy="646331"/>
          </a:xfrm>
          <a:prstGeom prst="rect">
            <a:avLst/>
          </a:prstGeom>
          <a:noFill/>
          <a:ln>
            <a:solidFill>
              <a:srgbClr val="A00054"/>
            </a:solidFill>
          </a:ln>
        </p:spPr>
        <p:txBody>
          <a:bodyPr wrap="square" rtlCol="0">
            <a:spAutoFit/>
          </a:bodyPr>
          <a:lstStyle/>
          <a:p>
            <a:r>
              <a:rPr lang="en-GB" dirty="0">
                <a:solidFill>
                  <a:srgbClr val="A00054"/>
                </a:solidFill>
                <a:latin typeface="Calibri"/>
              </a:rPr>
              <a:t>Research cheapest fuel</a:t>
            </a:r>
            <a:endParaRPr lang="en-GB" dirty="0">
              <a:solidFill>
                <a:srgbClr val="A00054"/>
              </a:solidFill>
            </a:endParaRPr>
          </a:p>
        </p:txBody>
      </p:sp>
      <p:sp>
        <p:nvSpPr>
          <p:cNvPr id="27" name="TextBox 26"/>
          <p:cNvSpPr txBox="1"/>
          <p:nvPr/>
        </p:nvSpPr>
        <p:spPr>
          <a:xfrm>
            <a:off x="4445794" y="3115628"/>
            <a:ext cx="1157287" cy="369332"/>
          </a:xfrm>
          <a:prstGeom prst="rect">
            <a:avLst/>
          </a:prstGeom>
          <a:noFill/>
          <a:ln>
            <a:solidFill>
              <a:srgbClr val="A00054"/>
            </a:solidFill>
          </a:ln>
        </p:spPr>
        <p:txBody>
          <a:bodyPr wrap="square" rtlCol="0">
            <a:spAutoFit/>
          </a:bodyPr>
          <a:lstStyle/>
          <a:p>
            <a:r>
              <a:rPr lang="en-GB" dirty="0">
                <a:solidFill>
                  <a:srgbClr val="A00054"/>
                </a:solidFill>
                <a:latin typeface="Calibri"/>
              </a:rPr>
              <a:t>Car share</a:t>
            </a:r>
          </a:p>
        </p:txBody>
      </p:sp>
      <p:sp>
        <p:nvSpPr>
          <p:cNvPr id="28" name="TextBox 27"/>
          <p:cNvSpPr txBox="1"/>
          <p:nvPr/>
        </p:nvSpPr>
        <p:spPr>
          <a:xfrm>
            <a:off x="4445794" y="3761959"/>
            <a:ext cx="1557337" cy="646331"/>
          </a:xfrm>
          <a:prstGeom prst="rect">
            <a:avLst/>
          </a:prstGeom>
          <a:noFill/>
          <a:ln>
            <a:solidFill>
              <a:srgbClr val="A00054"/>
            </a:solidFill>
          </a:ln>
        </p:spPr>
        <p:txBody>
          <a:bodyPr wrap="square" rtlCol="0">
            <a:spAutoFit/>
          </a:bodyPr>
          <a:lstStyle/>
          <a:p>
            <a:r>
              <a:rPr lang="en-GB" dirty="0">
                <a:solidFill>
                  <a:srgbClr val="A00054"/>
                </a:solidFill>
                <a:latin typeface="Calibri"/>
              </a:rPr>
              <a:t>Bike/walk to work</a:t>
            </a:r>
            <a:endParaRPr lang="en-GB" dirty="0">
              <a:solidFill>
                <a:srgbClr val="A00054"/>
              </a:solidFill>
            </a:endParaRPr>
          </a:p>
        </p:txBody>
      </p:sp>
      <p:grpSp>
        <p:nvGrpSpPr>
          <p:cNvPr id="40" name="Group 39"/>
          <p:cNvGrpSpPr/>
          <p:nvPr/>
        </p:nvGrpSpPr>
        <p:grpSpPr>
          <a:xfrm>
            <a:off x="285750" y="1152525"/>
            <a:ext cx="6629400" cy="4842391"/>
            <a:chOff x="285750" y="1152525"/>
            <a:chExt cx="6629400" cy="4842391"/>
          </a:xfrm>
        </p:grpSpPr>
        <p:sp>
          <p:nvSpPr>
            <p:cNvPr id="17" name="TextBox 16"/>
            <p:cNvSpPr txBox="1"/>
            <p:nvPr/>
          </p:nvSpPr>
          <p:spPr>
            <a:xfrm>
              <a:off x="2381250" y="1152525"/>
              <a:ext cx="2038350" cy="369332"/>
            </a:xfrm>
            <a:prstGeom prst="rect">
              <a:avLst/>
            </a:prstGeom>
            <a:noFill/>
          </p:spPr>
          <p:txBody>
            <a:bodyPr wrap="square" rtlCol="0">
              <a:spAutoFit/>
            </a:bodyPr>
            <a:lstStyle/>
            <a:p>
              <a:r>
                <a:rPr lang="en-GB" b="1" dirty="0">
                  <a:solidFill>
                    <a:srgbClr val="003893"/>
                  </a:solidFill>
                </a:rPr>
                <a:t>Primary drivers</a:t>
              </a:r>
            </a:p>
          </p:txBody>
        </p:sp>
        <p:grpSp>
          <p:nvGrpSpPr>
            <p:cNvPr id="38" name="Group 37"/>
            <p:cNvGrpSpPr/>
            <p:nvPr/>
          </p:nvGrpSpPr>
          <p:grpSpPr>
            <a:xfrm>
              <a:off x="285750" y="1651516"/>
              <a:ext cx="6438900" cy="4343400"/>
              <a:chOff x="285750" y="1651516"/>
              <a:chExt cx="6438900" cy="4343400"/>
            </a:xfrm>
          </p:grpSpPr>
          <p:sp>
            <p:nvSpPr>
              <p:cNvPr id="5" name="TextBox 4"/>
              <p:cNvSpPr txBox="1"/>
              <p:nvPr/>
            </p:nvSpPr>
            <p:spPr>
              <a:xfrm>
                <a:off x="285750" y="3317796"/>
                <a:ext cx="1371600" cy="646331"/>
              </a:xfrm>
              <a:prstGeom prst="rect">
                <a:avLst/>
              </a:prstGeom>
              <a:noFill/>
              <a:ln>
                <a:solidFill>
                  <a:schemeClr val="tx1"/>
                </a:solidFill>
              </a:ln>
            </p:spPr>
            <p:txBody>
              <a:bodyPr wrap="square" rtlCol="0">
                <a:spAutoFit/>
              </a:bodyPr>
              <a:lstStyle/>
              <a:p>
                <a:r>
                  <a:rPr lang="en-GB" dirty="0"/>
                  <a:t>Decrease fuel costs</a:t>
                </a:r>
              </a:p>
            </p:txBody>
          </p:sp>
          <p:sp>
            <p:nvSpPr>
              <p:cNvPr id="6" name="TextBox 5"/>
              <p:cNvSpPr txBox="1"/>
              <p:nvPr/>
            </p:nvSpPr>
            <p:spPr>
              <a:xfrm>
                <a:off x="2571750" y="1651516"/>
                <a:ext cx="1409700" cy="923330"/>
              </a:xfrm>
              <a:prstGeom prst="rect">
                <a:avLst/>
              </a:prstGeom>
              <a:noFill/>
              <a:ln>
                <a:solidFill>
                  <a:schemeClr val="tx1"/>
                </a:solidFill>
              </a:ln>
            </p:spPr>
            <p:txBody>
              <a:bodyPr wrap="square" rtlCol="0">
                <a:spAutoFit/>
              </a:bodyPr>
              <a:lstStyle/>
              <a:p>
                <a:r>
                  <a:rPr lang="en-GB" dirty="0"/>
                  <a:t>Reduce fuel price per gallon</a:t>
                </a:r>
              </a:p>
            </p:txBody>
          </p:sp>
          <p:sp>
            <p:nvSpPr>
              <p:cNvPr id="7" name="TextBox 6"/>
              <p:cNvSpPr txBox="1"/>
              <p:nvPr/>
            </p:nvSpPr>
            <p:spPr>
              <a:xfrm>
                <a:off x="2571750" y="3390900"/>
                <a:ext cx="1409700" cy="646331"/>
              </a:xfrm>
              <a:prstGeom prst="rect">
                <a:avLst/>
              </a:prstGeom>
              <a:noFill/>
              <a:ln>
                <a:solidFill>
                  <a:schemeClr val="tx1"/>
                </a:solidFill>
              </a:ln>
            </p:spPr>
            <p:txBody>
              <a:bodyPr wrap="square" rtlCol="0">
                <a:spAutoFit/>
              </a:bodyPr>
              <a:lstStyle/>
              <a:p>
                <a:r>
                  <a:rPr lang="en-GB" dirty="0"/>
                  <a:t>Reduce miles drive</a:t>
                </a:r>
              </a:p>
            </p:txBody>
          </p:sp>
          <p:sp>
            <p:nvSpPr>
              <p:cNvPr id="9" name="TextBox 8"/>
              <p:cNvSpPr txBox="1"/>
              <p:nvPr/>
            </p:nvSpPr>
            <p:spPr>
              <a:xfrm>
                <a:off x="2590800" y="5058370"/>
                <a:ext cx="1524000" cy="923330"/>
              </a:xfrm>
              <a:prstGeom prst="rect">
                <a:avLst/>
              </a:prstGeom>
              <a:noFill/>
              <a:ln>
                <a:solidFill>
                  <a:schemeClr val="tx1"/>
                </a:solidFill>
              </a:ln>
            </p:spPr>
            <p:txBody>
              <a:bodyPr wrap="square" rtlCol="0">
                <a:spAutoFit/>
              </a:bodyPr>
              <a:lstStyle/>
              <a:p>
                <a:r>
                  <a:rPr lang="en-GB" dirty="0"/>
                  <a:t>Increase efficiency (mpg)</a:t>
                </a:r>
              </a:p>
            </p:txBody>
          </p:sp>
          <p:cxnSp>
            <p:nvCxnSpPr>
              <p:cNvPr id="12" name="Straight Arrow Connector 11"/>
              <p:cNvCxnSpPr>
                <a:stCxn id="5" idx="3"/>
              </p:cNvCxnSpPr>
              <p:nvPr/>
            </p:nvCxnSpPr>
            <p:spPr>
              <a:xfrm flipV="1">
                <a:off x="1657350" y="2266950"/>
                <a:ext cx="781050" cy="1374012"/>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p:cNvCxnSpPr>
              <p:nvPr/>
            </p:nvCxnSpPr>
            <p:spPr>
              <a:xfrm>
                <a:off x="1657350" y="3640962"/>
                <a:ext cx="781050" cy="0"/>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3"/>
              </p:cNvCxnSpPr>
              <p:nvPr/>
            </p:nvCxnSpPr>
            <p:spPr>
              <a:xfrm>
                <a:off x="1657350" y="3640962"/>
                <a:ext cx="781050" cy="1807338"/>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2900" y="2746296"/>
                <a:ext cx="1371600" cy="369332"/>
              </a:xfrm>
              <a:prstGeom prst="rect">
                <a:avLst/>
              </a:prstGeom>
              <a:noFill/>
            </p:spPr>
            <p:txBody>
              <a:bodyPr wrap="square" rtlCol="0">
                <a:spAutoFit/>
              </a:bodyPr>
              <a:lstStyle/>
              <a:p>
                <a:r>
                  <a:rPr lang="en-GB" b="1" dirty="0">
                    <a:solidFill>
                      <a:srgbClr val="003893"/>
                    </a:solidFill>
                  </a:rPr>
                  <a:t>Aim/goal</a:t>
                </a:r>
              </a:p>
            </p:txBody>
          </p:sp>
          <p:sp>
            <p:nvSpPr>
              <p:cNvPr id="24" name="TextBox 23"/>
              <p:cNvSpPr txBox="1"/>
              <p:nvPr/>
            </p:nvSpPr>
            <p:spPr>
              <a:xfrm>
                <a:off x="4876800" y="4848820"/>
                <a:ext cx="1847850" cy="646331"/>
              </a:xfrm>
              <a:prstGeom prst="rect">
                <a:avLst/>
              </a:prstGeom>
              <a:noFill/>
              <a:ln>
                <a:solidFill>
                  <a:schemeClr val="tx1"/>
                </a:solidFill>
              </a:ln>
            </p:spPr>
            <p:txBody>
              <a:bodyPr wrap="square" rtlCol="0">
                <a:spAutoFit/>
              </a:bodyPr>
              <a:lstStyle/>
              <a:p>
                <a:r>
                  <a:rPr lang="en-GB" dirty="0"/>
                  <a:t>Improve driving </a:t>
                </a:r>
              </a:p>
              <a:p>
                <a:r>
                  <a:rPr lang="en-GB" dirty="0"/>
                  <a:t>pattern </a:t>
                </a:r>
              </a:p>
            </p:txBody>
          </p:sp>
          <p:cxnSp>
            <p:nvCxnSpPr>
              <p:cNvPr id="30" name="Straight Arrow Connector 29"/>
              <p:cNvCxnSpPr>
                <a:stCxn id="9" idx="3"/>
              </p:cNvCxnSpPr>
              <p:nvPr/>
            </p:nvCxnSpPr>
            <p:spPr>
              <a:xfrm flipV="1">
                <a:off x="4114800" y="5174218"/>
                <a:ext cx="666750" cy="345817"/>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9" idx="3"/>
                <a:endCxn id="23" idx="1"/>
              </p:cNvCxnSpPr>
              <p:nvPr/>
            </p:nvCxnSpPr>
            <p:spPr>
              <a:xfrm>
                <a:off x="4114800" y="5520035"/>
                <a:ext cx="762000" cy="474881"/>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4462463" y="1152525"/>
              <a:ext cx="2452687" cy="369332"/>
            </a:xfrm>
            <a:prstGeom prst="rect">
              <a:avLst/>
            </a:prstGeom>
            <a:noFill/>
          </p:spPr>
          <p:txBody>
            <a:bodyPr wrap="square" rtlCol="0">
              <a:spAutoFit/>
            </a:bodyPr>
            <a:lstStyle/>
            <a:p>
              <a:r>
                <a:rPr lang="en-GB" b="1" dirty="0">
                  <a:solidFill>
                    <a:srgbClr val="003893"/>
                  </a:solidFill>
                </a:rPr>
                <a:t>Secondary drivers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358776"/>
            <a:ext cx="7772400" cy="679449"/>
          </a:xfrm>
        </p:spPr>
        <p:txBody>
          <a:bodyPr/>
          <a:lstStyle/>
          <a:p>
            <a:r>
              <a:rPr lang="en-GB" dirty="0"/>
              <a:t>Spaghetti Diagram</a:t>
            </a:r>
          </a:p>
        </p:txBody>
      </p:sp>
      <p:cxnSp>
        <p:nvCxnSpPr>
          <p:cNvPr id="10" name="Straight Connector 9"/>
          <p:cNvCxnSpPr/>
          <p:nvPr/>
        </p:nvCxnSpPr>
        <p:spPr>
          <a:xfrm flipV="1">
            <a:off x="781050" y="1905000"/>
            <a:ext cx="0" cy="3771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81050" y="1905000"/>
            <a:ext cx="56578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438900" y="1905000"/>
            <a:ext cx="0" cy="3771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81050" y="5676900"/>
            <a:ext cx="4305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086350" y="5314950"/>
            <a:ext cx="895350" cy="3619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438900" y="1905000"/>
            <a:ext cx="1790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29600" y="1905000"/>
            <a:ext cx="0" cy="3771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438900" y="5314950"/>
            <a:ext cx="1219200" cy="3619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981450" y="1905000"/>
            <a:ext cx="1543050" cy="2000250"/>
          </a:xfrm>
          <a:prstGeom prst="rect">
            <a:avLst/>
          </a:prstGeom>
          <a:solidFill>
            <a:srgbClr val="0038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ounded Rectangle 28"/>
          <p:cNvSpPr/>
          <p:nvPr/>
        </p:nvSpPr>
        <p:spPr>
          <a:xfrm>
            <a:off x="1314450" y="1905000"/>
            <a:ext cx="1600200" cy="81915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ounded Rectangle 29"/>
          <p:cNvSpPr/>
          <p:nvPr/>
        </p:nvSpPr>
        <p:spPr>
          <a:xfrm>
            <a:off x="6438900" y="1905000"/>
            <a:ext cx="533400" cy="3124200"/>
          </a:xfrm>
          <a:prstGeom prst="roundRect">
            <a:avLst/>
          </a:prstGeom>
          <a:solidFill>
            <a:srgbClr val="0038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ounded Rectangle 30"/>
          <p:cNvSpPr/>
          <p:nvPr/>
        </p:nvSpPr>
        <p:spPr>
          <a:xfrm>
            <a:off x="781050" y="3200400"/>
            <a:ext cx="533400" cy="2476500"/>
          </a:xfrm>
          <a:prstGeom prst="roundRect">
            <a:avLst/>
          </a:prstGeom>
          <a:solidFill>
            <a:srgbClr val="0038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2" name="Group 51"/>
          <p:cNvGrpSpPr/>
          <p:nvPr/>
        </p:nvGrpSpPr>
        <p:grpSpPr>
          <a:xfrm>
            <a:off x="4382819" y="1952625"/>
            <a:ext cx="476250" cy="1771650"/>
            <a:chOff x="-2362200" y="3905250"/>
            <a:chExt cx="476250" cy="1771650"/>
          </a:xfrm>
        </p:grpSpPr>
        <p:cxnSp>
          <p:nvCxnSpPr>
            <p:cNvPr id="44" name="Straight Connector 43"/>
            <p:cNvCxnSpPr/>
            <p:nvPr/>
          </p:nvCxnSpPr>
          <p:spPr>
            <a:xfrm>
              <a:off x="-2124075" y="5314950"/>
              <a:ext cx="238125" cy="36195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2362200" y="3905250"/>
              <a:ext cx="476250" cy="1771650"/>
              <a:chOff x="-2362200" y="3905250"/>
              <a:chExt cx="476250" cy="1771650"/>
            </a:xfrm>
          </p:grpSpPr>
          <p:sp>
            <p:nvSpPr>
              <p:cNvPr id="32" name="Oval 31"/>
              <p:cNvSpPr/>
              <p:nvPr/>
            </p:nvSpPr>
            <p:spPr>
              <a:xfrm>
                <a:off x="-2362200" y="3905250"/>
                <a:ext cx="476250" cy="62865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6" name="Straight Connector 35"/>
              <p:cNvCxnSpPr>
                <a:stCxn id="32" idx="4"/>
              </p:cNvCxnSpPr>
              <p:nvPr/>
            </p:nvCxnSpPr>
            <p:spPr>
              <a:xfrm>
                <a:off x="-2124075" y="4533900"/>
                <a:ext cx="9525" cy="78105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62200" y="4838700"/>
                <a:ext cx="476250"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362200" y="5314950"/>
                <a:ext cx="238125" cy="36195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46" name="Arc 45"/>
              <p:cNvSpPr/>
              <p:nvPr/>
            </p:nvSpPr>
            <p:spPr>
              <a:xfrm rot="9691857" flipV="1">
                <a:off x="-2235915" y="4150213"/>
                <a:ext cx="147480" cy="271713"/>
              </a:xfrm>
              <a:prstGeom prst="arc">
                <a:avLst>
                  <a:gd name="adj1" fmla="val 21462836"/>
                  <a:gd name="adj2" fmla="val 10523906"/>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8" name="Flowchart: Connector 47"/>
              <p:cNvSpPr/>
              <p:nvPr/>
            </p:nvSpPr>
            <p:spPr>
              <a:xfrm>
                <a:off x="-2169794" y="4088131"/>
                <a:ext cx="45719" cy="45719"/>
              </a:xfrm>
              <a:prstGeom prst="flowChartConnecto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49" name="Flowchart: Connector 48"/>
          <p:cNvSpPr/>
          <p:nvPr/>
        </p:nvSpPr>
        <p:spPr>
          <a:xfrm>
            <a:off x="4686300" y="2133600"/>
            <a:ext cx="45719" cy="45719"/>
          </a:xfrm>
          <a:prstGeom prst="flowChartConnecto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Freeform 52"/>
          <p:cNvSpPr/>
          <p:nvPr/>
        </p:nvSpPr>
        <p:spPr>
          <a:xfrm>
            <a:off x="1273175" y="2616200"/>
            <a:ext cx="6931025" cy="3476625"/>
          </a:xfrm>
          <a:custGeom>
            <a:avLst/>
            <a:gdLst>
              <a:gd name="connsiteX0" fmla="*/ 6499225 w 6931025"/>
              <a:gd name="connsiteY0" fmla="*/ 3308350 h 3476625"/>
              <a:gd name="connsiteX1" fmla="*/ 4460875 w 6931025"/>
              <a:gd name="connsiteY1" fmla="*/ 3308350 h 3476625"/>
              <a:gd name="connsiteX2" fmla="*/ 4956175 w 6931025"/>
              <a:gd name="connsiteY2" fmla="*/ 2774950 h 3476625"/>
              <a:gd name="connsiteX3" fmla="*/ 4537075 w 6931025"/>
              <a:gd name="connsiteY3" fmla="*/ 2317750 h 3476625"/>
              <a:gd name="connsiteX4" fmla="*/ 1851025 w 6931025"/>
              <a:gd name="connsiteY4" fmla="*/ 2032000 h 3476625"/>
              <a:gd name="connsiteX5" fmla="*/ 2670175 w 6931025"/>
              <a:gd name="connsiteY5" fmla="*/ 793750 h 3476625"/>
              <a:gd name="connsiteX6" fmla="*/ 1355725 w 6931025"/>
              <a:gd name="connsiteY6" fmla="*/ 279400 h 3476625"/>
              <a:gd name="connsiteX7" fmla="*/ 1222375 w 6931025"/>
              <a:gd name="connsiteY7" fmla="*/ 203200 h 3476625"/>
              <a:gd name="connsiteX8" fmla="*/ 41275 w 6931025"/>
              <a:gd name="connsiteY8" fmla="*/ 1498600 h 3476625"/>
              <a:gd name="connsiteX9" fmla="*/ 974725 w 6931025"/>
              <a:gd name="connsiteY9" fmla="*/ 241300 h 3476625"/>
              <a:gd name="connsiteX10" fmla="*/ 898525 w 6931025"/>
              <a:gd name="connsiteY10" fmla="*/ 2260600 h 3476625"/>
              <a:gd name="connsiteX11" fmla="*/ 3146425 w 6931025"/>
              <a:gd name="connsiteY11" fmla="*/ 2546350 h 3476625"/>
              <a:gd name="connsiteX12" fmla="*/ 4746625 w 6931025"/>
              <a:gd name="connsiteY12" fmla="*/ 2546350 h 3476625"/>
              <a:gd name="connsiteX13" fmla="*/ 5032375 w 6931025"/>
              <a:gd name="connsiteY13" fmla="*/ 3079750 h 3476625"/>
              <a:gd name="connsiteX14" fmla="*/ 6232525 w 6931025"/>
              <a:gd name="connsiteY14" fmla="*/ 3003550 h 3476625"/>
              <a:gd name="connsiteX15" fmla="*/ 6632575 w 6931025"/>
              <a:gd name="connsiteY15" fmla="*/ 2336800 h 3476625"/>
              <a:gd name="connsiteX16" fmla="*/ 5813425 w 6931025"/>
              <a:gd name="connsiteY16" fmla="*/ 1270000 h 3476625"/>
              <a:gd name="connsiteX17" fmla="*/ 6804025 w 6931025"/>
              <a:gd name="connsiteY17" fmla="*/ 2794000 h 3476625"/>
              <a:gd name="connsiteX18" fmla="*/ 5051425 w 6931025"/>
              <a:gd name="connsiteY18" fmla="*/ 3251200 h 3476625"/>
              <a:gd name="connsiteX19" fmla="*/ 4117975 w 6931025"/>
              <a:gd name="connsiteY19" fmla="*/ 1441450 h 3476625"/>
              <a:gd name="connsiteX20" fmla="*/ 4117975 w 6931025"/>
              <a:gd name="connsiteY20" fmla="*/ 1441450 h 3476625"/>
              <a:gd name="connsiteX21" fmla="*/ 4098925 w 6931025"/>
              <a:gd name="connsiteY21" fmla="*/ 1479550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31025" h="3476625">
                <a:moveTo>
                  <a:pt x="6499225" y="3308350"/>
                </a:moveTo>
                <a:cubicBezTo>
                  <a:pt x="5608637" y="3352800"/>
                  <a:pt x="4718050" y="3397250"/>
                  <a:pt x="4460875" y="3308350"/>
                </a:cubicBezTo>
                <a:cubicBezTo>
                  <a:pt x="4203700" y="3219450"/>
                  <a:pt x="4943475" y="2940050"/>
                  <a:pt x="4956175" y="2774950"/>
                </a:cubicBezTo>
                <a:cubicBezTo>
                  <a:pt x="4968875" y="2609850"/>
                  <a:pt x="5054600" y="2441575"/>
                  <a:pt x="4537075" y="2317750"/>
                </a:cubicBezTo>
                <a:cubicBezTo>
                  <a:pt x="4019550" y="2193925"/>
                  <a:pt x="2162175" y="2286000"/>
                  <a:pt x="1851025" y="2032000"/>
                </a:cubicBezTo>
                <a:cubicBezTo>
                  <a:pt x="1539875" y="1778000"/>
                  <a:pt x="2752725" y="1085850"/>
                  <a:pt x="2670175" y="793750"/>
                </a:cubicBezTo>
                <a:cubicBezTo>
                  <a:pt x="2587625" y="501650"/>
                  <a:pt x="1597025" y="377825"/>
                  <a:pt x="1355725" y="279400"/>
                </a:cubicBezTo>
                <a:cubicBezTo>
                  <a:pt x="1114425" y="180975"/>
                  <a:pt x="1441450" y="0"/>
                  <a:pt x="1222375" y="203200"/>
                </a:cubicBezTo>
                <a:cubicBezTo>
                  <a:pt x="1003300" y="406400"/>
                  <a:pt x="82550" y="1492250"/>
                  <a:pt x="41275" y="1498600"/>
                </a:cubicBezTo>
                <a:cubicBezTo>
                  <a:pt x="0" y="1504950"/>
                  <a:pt x="831850" y="114300"/>
                  <a:pt x="974725" y="241300"/>
                </a:cubicBezTo>
                <a:cubicBezTo>
                  <a:pt x="1117600" y="368300"/>
                  <a:pt x="536575" y="1876425"/>
                  <a:pt x="898525" y="2260600"/>
                </a:cubicBezTo>
                <a:cubicBezTo>
                  <a:pt x="1260475" y="2644775"/>
                  <a:pt x="2505075" y="2498725"/>
                  <a:pt x="3146425" y="2546350"/>
                </a:cubicBezTo>
                <a:cubicBezTo>
                  <a:pt x="3787775" y="2593975"/>
                  <a:pt x="4432300" y="2457450"/>
                  <a:pt x="4746625" y="2546350"/>
                </a:cubicBezTo>
                <a:cubicBezTo>
                  <a:pt x="5060950" y="2635250"/>
                  <a:pt x="4784725" y="3003550"/>
                  <a:pt x="5032375" y="3079750"/>
                </a:cubicBezTo>
                <a:cubicBezTo>
                  <a:pt x="5280025" y="3155950"/>
                  <a:pt x="5965825" y="3127375"/>
                  <a:pt x="6232525" y="3003550"/>
                </a:cubicBezTo>
                <a:cubicBezTo>
                  <a:pt x="6499225" y="2879725"/>
                  <a:pt x="6702425" y="2625725"/>
                  <a:pt x="6632575" y="2336800"/>
                </a:cubicBezTo>
                <a:cubicBezTo>
                  <a:pt x="6562725" y="2047875"/>
                  <a:pt x="5784850" y="1193800"/>
                  <a:pt x="5813425" y="1270000"/>
                </a:cubicBezTo>
                <a:cubicBezTo>
                  <a:pt x="5842000" y="1346200"/>
                  <a:pt x="6931025" y="2463800"/>
                  <a:pt x="6804025" y="2794000"/>
                </a:cubicBezTo>
                <a:cubicBezTo>
                  <a:pt x="6677025" y="3124200"/>
                  <a:pt x="5499100" y="3476625"/>
                  <a:pt x="5051425" y="3251200"/>
                </a:cubicBezTo>
                <a:cubicBezTo>
                  <a:pt x="4603750" y="3025775"/>
                  <a:pt x="4117975" y="1441450"/>
                  <a:pt x="4117975" y="1441450"/>
                </a:cubicBezTo>
                <a:lnTo>
                  <a:pt x="4117975" y="1441450"/>
                </a:lnTo>
                <a:lnTo>
                  <a:pt x="4098925" y="1479550"/>
                </a:lnTo>
              </a:path>
            </a:pathLst>
          </a:custGeom>
          <a:ln>
            <a:solidFill>
              <a:srgbClr val="A000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4"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
        <p:nvSpPr>
          <p:cNvPr id="55" name="Freeform 54"/>
          <p:cNvSpPr/>
          <p:nvPr/>
        </p:nvSpPr>
        <p:spPr>
          <a:xfrm>
            <a:off x="984250" y="2647950"/>
            <a:ext cx="7277100" cy="3517900"/>
          </a:xfrm>
          <a:custGeom>
            <a:avLst/>
            <a:gdLst>
              <a:gd name="connsiteX0" fmla="*/ 7073900 w 7277100"/>
              <a:gd name="connsiteY0" fmla="*/ 3352800 h 3517900"/>
              <a:gd name="connsiteX1" fmla="*/ 5930900 w 7277100"/>
              <a:gd name="connsiteY1" fmla="*/ 876300 h 3517900"/>
              <a:gd name="connsiteX2" fmla="*/ 7112000 w 7277100"/>
              <a:gd name="connsiteY2" fmla="*/ 3124200 h 3517900"/>
              <a:gd name="connsiteX3" fmla="*/ 4940300 w 7277100"/>
              <a:gd name="connsiteY3" fmla="*/ 3238500 h 3517900"/>
              <a:gd name="connsiteX4" fmla="*/ 5378450 w 7277100"/>
              <a:gd name="connsiteY4" fmla="*/ 2228850 h 3517900"/>
              <a:gd name="connsiteX5" fmla="*/ 635000 w 7277100"/>
              <a:gd name="connsiteY5" fmla="*/ 2686050 h 3517900"/>
              <a:gd name="connsiteX6" fmla="*/ 1568450 w 7277100"/>
              <a:gd name="connsiteY6" fmla="*/ 76200 h 3517900"/>
              <a:gd name="connsiteX7" fmla="*/ 5511800 w 7277100"/>
              <a:gd name="connsiteY7" fmla="*/ 3143250 h 3517900"/>
              <a:gd name="connsiteX8" fmla="*/ 4540250 w 7277100"/>
              <a:gd name="connsiteY8" fmla="*/ 1238250 h 3517900"/>
              <a:gd name="connsiteX9" fmla="*/ 4540250 w 7277100"/>
              <a:gd name="connsiteY9" fmla="*/ 1238250 h 351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7100" h="3517900">
                <a:moveTo>
                  <a:pt x="7073900" y="3352800"/>
                </a:moveTo>
                <a:cubicBezTo>
                  <a:pt x="6499225" y="2133600"/>
                  <a:pt x="5924550" y="914400"/>
                  <a:pt x="5930900" y="876300"/>
                </a:cubicBezTo>
                <a:cubicBezTo>
                  <a:pt x="5937250" y="838200"/>
                  <a:pt x="7277100" y="2730500"/>
                  <a:pt x="7112000" y="3124200"/>
                </a:cubicBezTo>
                <a:cubicBezTo>
                  <a:pt x="6946900" y="3517900"/>
                  <a:pt x="5229225" y="3387725"/>
                  <a:pt x="4940300" y="3238500"/>
                </a:cubicBezTo>
                <a:cubicBezTo>
                  <a:pt x="4651375" y="3089275"/>
                  <a:pt x="6096000" y="2320925"/>
                  <a:pt x="5378450" y="2228850"/>
                </a:cubicBezTo>
                <a:cubicBezTo>
                  <a:pt x="4660900" y="2136775"/>
                  <a:pt x="1270000" y="3044825"/>
                  <a:pt x="635000" y="2686050"/>
                </a:cubicBezTo>
                <a:cubicBezTo>
                  <a:pt x="0" y="2327275"/>
                  <a:pt x="755650" y="0"/>
                  <a:pt x="1568450" y="76200"/>
                </a:cubicBezTo>
                <a:cubicBezTo>
                  <a:pt x="2381250" y="152400"/>
                  <a:pt x="5016500" y="2949575"/>
                  <a:pt x="5511800" y="3143250"/>
                </a:cubicBezTo>
                <a:cubicBezTo>
                  <a:pt x="6007100" y="3336925"/>
                  <a:pt x="4540250" y="1238250"/>
                  <a:pt x="4540250" y="1238250"/>
                </a:cubicBezTo>
                <a:lnTo>
                  <a:pt x="4540250" y="1238250"/>
                </a:lnTo>
              </a:path>
            </a:pathLst>
          </a:custGeom>
          <a:ln>
            <a:solidFill>
              <a:srgbClr val="E28C0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08" y="95250"/>
            <a:ext cx="6464105" cy="914400"/>
          </a:xfrm>
        </p:spPr>
        <p:txBody>
          <a:bodyPr/>
          <a:lstStyle/>
          <a:p>
            <a:r>
              <a:rPr lang="en-GB" sz="3600" b="1" dirty="0">
                <a:solidFill>
                  <a:srgbClr val="A00054"/>
                </a:solidFill>
                <a:latin typeface="Arial" pitchFamily="34" charset="0"/>
                <a:cs typeface="Arial" pitchFamily="34" charset="0"/>
              </a:rPr>
              <a:t>Fishbone (</a:t>
            </a:r>
            <a:r>
              <a:rPr lang="en-GB" sz="3600" b="1" dirty="0" err="1">
                <a:solidFill>
                  <a:srgbClr val="A00054"/>
                </a:solidFill>
                <a:latin typeface="Arial" pitchFamily="34" charset="0"/>
                <a:cs typeface="Arial" pitchFamily="34" charset="0"/>
              </a:rPr>
              <a:t>ishikawa</a:t>
            </a:r>
            <a:r>
              <a:rPr lang="en-GB" sz="3600" b="1" dirty="0">
                <a:solidFill>
                  <a:srgbClr val="A00054"/>
                </a:solidFill>
                <a:latin typeface="Arial" pitchFamily="34" charset="0"/>
                <a:cs typeface="Arial" pitchFamily="34" charset="0"/>
              </a:rPr>
              <a:t>) diagram</a:t>
            </a:r>
          </a:p>
        </p:txBody>
      </p:sp>
      <p:grpSp>
        <p:nvGrpSpPr>
          <p:cNvPr id="4" name="Group 3"/>
          <p:cNvGrpSpPr/>
          <p:nvPr/>
        </p:nvGrpSpPr>
        <p:grpSpPr>
          <a:xfrm>
            <a:off x="186392" y="1263695"/>
            <a:ext cx="8721969" cy="4812469"/>
            <a:chOff x="186392" y="1187495"/>
            <a:chExt cx="8721969" cy="5362547"/>
          </a:xfrm>
        </p:grpSpPr>
        <p:sp>
          <p:nvSpPr>
            <p:cNvPr id="5" name="TextBox 4"/>
            <p:cNvSpPr txBox="1"/>
            <p:nvPr/>
          </p:nvSpPr>
          <p:spPr>
            <a:xfrm>
              <a:off x="5387924" y="4554360"/>
              <a:ext cx="1111350" cy="369332"/>
            </a:xfrm>
            <a:prstGeom prst="rect">
              <a:avLst/>
            </a:prstGeom>
            <a:noFill/>
          </p:spPr>
          <p:txBody>
            <a:bodyPr wrap="square" rtlCol="0">
              <a:spAutoFit/>
            </a:bodyPr>
            <a:lstStyle/>
            <a:p>
              <a:r>
                <a:rPr lang="en-GB" dirty="0"/>
                <a:t>&lt;2yrs</a:t>
              </a:r>
            </a:p>
          </p:txBody>
        </p:sp>
        <p:grpSp>
          <p:nvGrpSpPr>
            <p:cNvPr id="6" name="Group 79"/>
            <p:cNvGrpSpPr/>
            <p:nvPr/>
          </p:nvGrpSpPr>
          <p:grpSpPr>
            <a:xfrm>
              <a:off x="186392" y="1187495"/>
              <a:ext cx="8721969" cy="5362547"/>
              <a:chOff x="186392" y="1187495"/>
              <a:chExt cx="8721969" cy="5362547"/>
            </a:xfrm>
          </p:grpSpPr>
          <p:cxnSp>
            <p:nvCxnSpPr>
              <p:cNvPr id="7" name="Straight Connector 6"/>
              <p:cNvCxnSpPr/>
              <p:nvPr/>
            </p:nvCxnSpPr>
            <p:spPr>
              <a:xfrm>
                <a:off x="1255536" y="5126708"/>
                <a:ext cx="717453"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grpSp>
            <p:nvGrpSpPr>
              <p:cNvPr id="8" name="Group 78"/>
              <p:cNvGrpSpPr/>
              <p:nvPr/>
            </p:nvGrpSpPr>
            <p:grpSpPr>
              <a:xfrm>
                <a:off x="186392" y="1187495"/>
                <a:ext cx="8721969" cy="5362547"/>
                <a:chOff x="186392" y="1187495"/>
                <a:chExt cx="8721969" cy="5362547"/>
              </a:xfrm>
            </p:grpSpPr>
            <p:cxnSp>
              <p:nvCxnSpPr>
                <p:cNvPr id="9" name="Straight Connector 8"/>
                <p:cNvCxnSpPr/>
                <p:nvPr/>
              </p:nvCxnSpPr>
              <p:spPr>
                <a:xfrm>
                  <a:off x="1930790" y="2152357"/>
                  <a:ext cx="1005840"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grpSp>
              <p:nvGrpSpPr>
                <p:cNvPr id="10" name="Group 77"/>
                <p:cNvGrpSpPr/>
                <p:nvPr/>
              </p:nvGrpSpPr>
              <p:grpSpPr>
                <a:xfrm>
                  <a:off x="186392" y="1187495"/>
                  <a:ext cx="8721969" cy="5362547"/>
                  <a:chOff x="-154745" y="1322363"/>
                  <a:chExt cx="8721969" cy="5362547"/>
                </a:xfrm>
              </p:grpSpPr>
              <p:sp>
                <p:nvSpPr>
                  <p:cNvPr id="11" name="Chord 10"/>
                  <p:cNvSpPr/>
                  <p:nvPr/>
                </p:nvSpPr>
                <p:spPr>
                  <a:xfrm rot="10800000">
                    <a:off x="4501662" y="3147591"/>
                    <a:ext cx="3995223" cy="1406769"/>
                  </a:xfrm>
                  <a:prstGeom prst="chord">
                    <a:avLst>
                      <a:gd name="adj1" fmla="val 5313968"/>
                      <a:gd name="adj2" fmla="val 162628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nvGrpSpPr>
                  <p:cNvPr id="12" name="Group 76"/>
                  <p:cNvGrpSpPr/>
                  <p:nvPr/>
                </p:nvGrpSpPr>
                <p:grpSpPr>
                  <a:xfrm>
                    <a:off x="-154745" y="1322363"/>
                    <a:ext cx="8721969" cy="5362547"/>
                    <a:chOff x="-154745" y="1322363"/>
                    <a:chExt cx="8721969" cy="5362547"/>
                  </a:xfrm>
                </p:grpSpPr>
                <p:cxnSp>
                  <p:nvCxnSpPr>
                    <p:cNvPr id="13" name="Straight Connector 12"/>
                    <p:cNvCxnSpPr/>
                    <p:nvPr/>
                  </p:nvCxnSpPr>
                  <p:spPr>
                    <a:xfrm flipV="1">
                      <a:off x="3221504" y="2588455"/>
                      <a:ext cx="1083210" cy="1"/>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grpSp>
                  <p:nvGrpSpPr>
                    <p:cNvPr id="14" name="Group 75"/>
                    <p:cNvGrpSpPr/>
                    <p:nvPr/>
                  </p:nvGrpSpPr>
                  <p:grpSpPr>
                    <a:xfrm>
                      <a:off x="-154745" y="1322363"/>
                      <a:ext cx="8721969" cy="5362547"/>
                      <a:chOff x="-154745" y="1322363"/>
                      <a:chExt cx="8721969" cy="5362547"/>
                    </a:xfrm>
                  </p:grpSpPr>
                  <p:sp>
                    <p:nvSpPr>
                      <p:cNvPr id="15" name="TextBox 3"/>
                      <p:cNvSpPr txBox="1"/>
                      <p:nvPr/>
                    </p:nvSpPr>
                    <p:spPr>
                      <a:xfrm>
                        <a:off x="6499274" y="3584863"/>
                        <a:ext cx="2067950" cy="646331"/>
                      </a:xfrm>
                      <a:prstGeom prst="rect">
                        <a:avLst/>
                      </a:prstGeom>
                      <a:noFill/>
                    </p:spPr>
                    <p:txBody>
                      <a:bodyPr wrap="square" rtlCol="0">
                        <a:spAutoFit/>
                      </a:bodyPr>
                      <a:lstStyle/>
                      <a:p>
                        <a:r>
                          <a:rPr lang="en-GB" dirty="0"/>
                          <a:t>Bloods done by night team</a:t>
                        </a:r>
                      </a:p>
                    </p:txBody>
                  </p:sp>
                  <p:cxnSp>
                    <p:nvCxnSpPr>
                      <p:cNvPr id="16" name="Straight Connector 15"/>
                      <p:cNvCxnSpPr/>
                      <p:nvPr/>
                    </p:nvCxnSpPr>
                    <p:spPr>
                      <a:xfrm flipH="1">
                        <a:off x="1252025" y="3908029"/>
                        <a:ext cx="5247249" cy="16245"/>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1069145" y="1704368"/>
                        <a:ext cx="1814733" cy="2192383"/>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18" name="TextBox 11"/>
                      <p:cNvSpPr txBox="1"/>
                      <p:nvPr/>
                    </p:nvSpPr>
                    <p:spPr>
                      <a:xfrm>
                        <a:off x="626012" y="1322363"/>
                        <a:ext cx="1005840" cy="411548"/>
                      </a:xfrm>
                      <a:prstGeom prst="rect">
                        <a:avLst/>
                      </a:prstGeom>
                      <a:noFill/>
                      <a:ln w="25400">
                        <a:solidFill>
                          <a:srgbClr val="003893"/>
                        </a:solidFill>
                      </a:ln>
                    </p:spPr>
                    <p:txBody>
                      <a:bodyPr wrap="square" rtlCol="0">
                        <a:spAutoFit/>
                      </a:bodyPr>
                      <a:lstStyle/>
                      <a:p>
                        <a:r>
                          <a:rPr lang="en-GB" dirty="0">
                            <a:solidFill>
                              <a:srgbClr val="A00054"/>
                            </a:solidFill>
                          </a:rPr>
                          <a:t>People</a:t>
                        </a:r>
                      </a:p>
                    </p:txBody>
                  </p:sp>
                  <p:cxnSp>
                    <p:nvCxnSpPr>
                      <p:cNvPr id="19" name="Straight Connector 18"/>
                      <p:cNvCxnSpPr/>
                      <p:nvPr/>
                    </p:nvCxnSpPr>
                    <p:spPr>
                      <a:xfrm>
                        <a:off x="1069145" y="3247065"/>
                        <a:ext cx="1364565"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25082" y="3062399"/>
                        <a:ext cx="1026943" cy="369332"/>
                      </a:xfrm>
                      <a:prstGeom prst="rect">
                        <a:avLst/>
                      </a:prstGeom>
                      <a:noFill/>
                    </p:spPr>
                    <p:txBody>
                      <a:bodyPr wrap="square" rtlCol="0">
                        <a:spAutoFit/>
                      </a:bodyPr>
                      <a:lstStyle/>
                      <a:p>
                        <a:r>
                          <a:rPr lang="en-GB" dirty="0"/>
                          <a:t>Skills?</a:t>
                        </a:r>
                      </a:p>
                    </p:txBody>
                  </p:sp>
                  <p:cxnSp>
                    <p:nvCxnSpPr>
                      <p:cNvPr id="21" name="Straight Connector 20"/>
                      <p:cNvCxnSpPr/>
                      <p:nvPr/>
                    </p:nvCxnSpPr>
                    <p:spPr>
                      <a:xfrm flipH="1">
                        <a:off x="3756071" y="3896751"/>
                        <a:ext cx="1631853" cy="1814732"/>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252025" y="3896751"/>
                        <a:ext cx="1631853" cy="1814732"/>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967089" y="2152357"/>
                        <a:ext cx="1420835" cy="1728149"/>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756071" y="5964702"/>
                        <a:ext cx="1631853" cy="720208"/>
                      </a:xfrm>
                      <a:prstGeom prst="rect">
                        <a:avLst/>
                      </a:prstGeom>
                      <a:noFill/>
                      <a:ln w="25400">
                        <a:solidFill>
                          <a:srgbClr val="003893"/>
                        </a:solidFill>
                      </a:ln>
                    </p:spPr>
                    <p:txBody>
                      <a:bodyPr wrap="square" rtlCol="0">
                        <a:spAutoFit/>
                      </a:bodyPr>
                      <a:lstStyle/>
                      <a:p>
                        <a:r>
                          <a:rPr lang="en-GB" dirty="0">
                            <a:solidFill>
                              <a:srgbClr val="A00054"/>
                            </a:solidFill>
                          </a:rPr>
                          <a:t>Processes &amp; policy</a:t>
                        </a:r>
                      </a:p>
                    </p:txBody>
                  </p:sp>
                  <p:sp>
                    <p:nvSpPr>
                      <p:cNvPr id="25" name="TextBox 24"/>
                      <p:cNvSpPr txBox="1"/>
                      <p:nvPr/>
                    </p:nvSpPr>
                    <p:spPr>
                      <a:xfrm>
                        <a:off x="3024549" y="1688123"/>
                        <a:ext cx="1631853" cy="411548"/>
                      </a:xfrm>
                      <a:prstGeom prst="rect">
                        <a:avLst/>
                      </a:prstGeom>
                      <a:noFill/>
                      <a:ln w="25400">
                        <a:solidFill>
                          <a:srgbClr val="003893"/>
                        </a:solidFill>
                      </a:ln>
                    </p:spPr>
                    <p:txBody>
                      <a:bodyPr wrap="square" rtlCol="0">
                        <a:spAutoFit/>
                      </a:bodyPr>
                      <a:lstStyle/>
                      <a:p>
                        <a:r>
                          <a:rPr lang="en-GB" dirty="0">
                            <a:solidFill>
                              <a:srgbClr val="A00054"/>
                            </a:solidFill>
                          </a:rPr>
                          <a:t>Environment</a:t>
                        </a:r>
                      </a:p>
                    </p:txBody>
                  </p:sp>
                  <p:cxnSp>
                    <p:nvCxnSpPr>
                      <p:cNvPr id="26" name="Straight Connector 25"/>
                      <p:cNvCxnSpPr/>
                      <p:nvPr/>
                    </p:nvCxnSpPr>
                    <p:spPr>
                      <a:xfrm>
                        <a:off x="3390314" y="5108358"/>
                        <a:ext cx="914400"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83878" y="4739026"/>
                        <a:ext cx="1083211" cy="584775"/>
                      </a:xfrm>
                      <a:prstGeom prst="rect">
                        <a:avLst/>
                      </a:prstGeom>
                      <a:noFill/>
                    </p:spPr>
                    <p:txBody>
                      <a:bodyPr wrap="square" rtlCol="0">
                        <a:spAutoFit/>
                      </a:bodyPr>
                      <a:lstStyle/>
                      <a:p>
                        <a:r>
                          <a:rPr lang="en-GB" sz="1600" dirty="0"/>
                          <a:t>Sampling site</a:t>
                        </a:r>
                      </a:p>
                    </p:txBody>
                  </p:sp>
                  <p:cxnSp>
                    <p:nvCxnSpPr>
                      <p:cNvPr id="28" name="Straight Connector 27"/>
                      <p:cNvCxnSpPr/>
                      <p:nvPr/>
                    </p:nvCxnSpPr>
                    <p:spPr>
                      <a:xfrm>
                        <a:off x="4571998" y="4739026"/>
                        <a:ext cx="815926"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31852" y="1813803"/>
                        <a:ext cx="1252026" cy="338554"/>
                      </a:xfrm>
                      <a:prstGeom prst="rect">
                        <a:avLst/>
                      </a:prstGeom>
                      <a:noFill/>
                    </p:spPr>
                    <p:txBody>
                      <a:bodyPr wrap="square" rtlCol="0">
                        <a:spAutoFit/>
                      </a:bodyPr>
                      <a:lstStyle/>
                      <a:p>
                        <a:r>
                          <a:rPr lang="en-GB" sz="1600" dirty="0"/>
                          <a:t>2 people</a:t>
                        </a:r>
                      </a:p>
                    </p:txBody>
                  </p:sp>
                  <p:cxnSp>
                    <p:nvCxnSpPr>
                      <p:cNvPr id="30" name="Straight Connector 29"/>
                      <p:cNvCxnSpPr/>
                      <p:nvPr/>
                    </p:nvCxnSpPr>
                    <p:spPr>
                      <a:xfrm>
                        <a:off x="1631852" y="4554360"/>
                        <a:ext cx="633046"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38553" y="3908029"/>
                        <a:ext cx="1026943" cy="830997"/>
                      </a:xfrm>
                      <a:prstGeom prst="rect">
                        <a:avLst/>
                      </a:prstGeom>
                      <a:noFill/>
                    </p:spPr>
                    <p:txBody>
                      <a:bodyPr wrap="square" rtlCol="0">
                        <a:spAutoFit/>
                      </a:bodyPr>
                      <a:lstStyle/>
                      <a:p>
                        <a:r>
                          <a:rPr lang="en-GB" sz="1600" dirty="0" err="1"/>
                          <a:t>Ametop</a:t>
                        </a:r>
                        <a:r>
                          <a:rPr lang="en-GB" sz="1600" dirty="0"/>
                          <a:t>/ cold spray</a:t>
                        </a:r>
                      </a:p>
                    </p:txBody>
                  </p:sp>
                  <p:sp>
                    <p:nvSpPr>
                      <p:cNvPr id="32" name="TextBox 31"/>
                      <p:cNvSpPr txBox="1"/>
                      <p:nvPr/>
                    </p:nvSpPr>
                    <p:spPr>
                      <a:xfrm>
                        <a:off x="1252025" y="5699201"/>
                        <a:ext cx="1631853" cy="411548"/>
                      </a:xfrm>
                      <a:prstGeom prst="rect">
                        <a:avLst/>
                      </a:prstGeom>
                      <a:noFill/>
                      <a:ln w="25400">
                        <a:solidFill>
                          <a:srgbClr val="003893"/>
                        </a:solidFill>
                      </a:ln>
                    </p:spPr>
                    <p:txBody>
                      <a:bodyPr wrap="square" rtlCol="0">
                        <a:spAutoFit/>
                      </a:bodyPr>
                      <a:lstStyle/>
                      <a:p>
                        <a:r>
                          <a:rPr lang="en-GB" dirty="0">
                            <a:solidFill>
                              <a:srgbClr val="A00054"/>
                            </a:solidFill>
                          </a:rPr>
                          <a:t>Equipment</a:t>
                        </a:r>
                      </a:p>
                    </p:txBody>
                  </p:sp>
                  <p:sp>
                    <p:nvSpPr>
                      <p:cNvPr id="33" name="TextBox 32"/>
                      <p:cNvSpPr txBox="1"/>
                      <p:nvPr/>
                    </p:nvSpPr>
                    <p:spPr>
                      <a:xfrm>
                        <a:off x="5064367" y="5126708"/>
                        <a:ext cx="2616593" cy="584775"/>
                      </a:xfrm>
                      <a:prstGeom prst="rect">
                        <a:avLst/>
                      </a:prstGeom>
                      <a:noFill/>
                    </p:spPr>
                    <p:txBody>
                      <a:bodyPr wrap="square" rtlCol="0">
                        <a:spAutoFit/>
                      </a:bodyPr>
                      <a:lstStyle/>
                      <a:p>
                        <a:r>
                          <a:rPr lang="en-GB" sz="1600" dirty="0"/>
                          <a:t>Requesting process, knowledge, planning</a:t>
                        </a:r>
                      </a:p>
                    </p:txBody>
                  </p:sp>
                  <p:cxnSp>
                    <p:nvCxnSpPr>
                      <p:cNvPr id="34" name="Straight Connector 33"/>
                      <p:cNvCxnSpPr/>
                      <p:nvPr/>
                    </p:nvCxnSpPr>
                    <p:spPr>
                      <a:xfrm>
                        <a:off x="3967089" y="5528603"/>
                        <a:ext cx="1097278"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588455" y="2723845"/>
                        <a:ext cx="2067947" cy="338554"/>
                      </a:xfrm>
                      <a:prstGeom prst="rect">
                        <a:avLst/>
                      </a:prstGeom>
                      <a:noFill/>
                    </p:spPr>
                    <p:txBody>
                      <a:bodyPr wrap="square" rtlCol="0">
                        <a:spAutoFit/>
                      </a:bodyPr>
                      <a:lstStyle/>
                      <a:p>
                        <a:r>
                          <a:rPr lang="en-GB" sz="1600" dirty="0"/>
                          <a:t>Play support, AHP</a:t>
                        </a:r>
                      </a:p>
                    </p:txBody>
                  </p:sp>
                  <p:sp>
                    <p:nvSpPr>
                      <p:cNvPr id="36" name="TextBox 35"/>
                      <p:cNvSpPr txBox="1"/>
                      <p:nvPr/>
                    </p:nvSpPr>
                    <p:spPr>
                      <a:xfrm>
                        <a:off x="-154745" y="4985247"/>
                        <a:ext cx="1406770" cy="338554"/>
                      </a:xfrm>
                      <a:prstGeom prst="rect">
                        <a:avLst/>
                      </a:prstGeom>
                      <a:noFill/>
                    </p:spPr>
                    <p:txBody>
                      <a:bodyPr wrap="square" rtlCol="0">
                        <a:spAutoFit/>
                      </a:bodyPr>
                      <a:lstStyle/>
                      <a:p>
                        <a:r>
                          <a:rPr lang="en-GB" sz="1600" dirty="0"/>
                          <a:t>Blood bottles</a:t>
                        </a:r>
                      </a:p>
                    </p:txBody>
                  </p:sp>
                  <p:cxnSp>
                    <p:nvCxnSpPr>
                      <p:cNvPr id="37" name="Straight Connector 36"/>
                      <p:cNvCxnSpPr/>
                      <p:nvPr/>
                    </p:nvCxnSpPr>
                    <p:spPr>
                      <a:xfrm>
                        <a:off x="4571998" y="2927010"/>
                        <a:ext cx="1012876"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783015" y="2419179"/>
                        <a:ext cx="2096088" cy="338554"/>
                      </a:xfrm>
                      <a:prstGeom prst="rect">
                        <a:avLst/>
                      </a:prstGeom>
                      <a:noFill/>
                    </p:spPr>
                    <p:txBody>
                      <a:bodyPr wrap="square" rtlCol="0">
                        <a:spAutoFit/>
                      </a:bodyPr>
                      <a:lstStyle/>
                      <a:p>
                        <a:r>
                          <a:rPr lang="en-GB" sz="1600" dirty="0"/>
                          <a:t>Hospital geography</a:t>
                        </a:r>
                      </a:p>
                    </p:txBody>
                  </p:sp>
                  <p:cxnSp>
                    <p:nvCxnSpPr>
                      <p:cNvPr id="39" name="Straight Connector 38"/>
                      <p:cNvCxnSpPr/>
                      <p:nvPr/>
                    </p:nvCxnSpPr>
                    <p:spPr>
                      <a:xfrm>
                        <a:off x="3967089" y="4203671"/>
                        <a:ext cx="1097278"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855740" y="4215806"/>
                        <a:ext cx="1800662" cy="338554"/>
                      </a:xfrm>
                      <a:prstGeom prst="rect">
                        <a:avLst/>
                      </a:prstGeom>
                      <a:noFill/>
                    </p:spPr>
                    <p:txBody>
                      <a:bodyPr wrap="square" rtlCol="0">
                        <a:spAutoFit/>
                      </a:bodyPr>
                      <a:lstStyle/>
                      <a:p>
                        <a:r>
                          <a:rPr lang="en-GB" sz="1600" dirty="0"/>
                          <a:t>Taxi to St James</a:t>
                        </a:r>
                      </a:p>
                    </p:txBody>
                  </p:sp>
                  <p:cxnSp>
                    <p:nvCxnSpPr>
                      <p:cNvPr id="41" name="Straight Connector 40"/>
                      <p:cNvCxnSpPr/>
                      <p:nvPr/>
                    </p:nvCxnSpPr>
                    <p:spPr>
                      <a:xfrm>
                        <a:off x="626012" y="2419179"/>
                        <a:ext cx="1005840" cy="0"/>
                      </a:xfrm>
                      <a:prstGeom prst="line">
                        <a:avLst/>
                      </a:prstGeom>
                      <a:ln>
                        <a:solidFill>
                          <a:srgbClr val="003893"/>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9237" y="2588455"/>
                        <a:ext cx="2039816" cy="338554"/>
                      </a:xfrm>
                      <a:prstGeom prst="rect">
                        <a:avLst/>
                      </a:prstGeom>
                      <a:noFill/>
                    </p:spPr>
                    <p:txBody>
                      <a:bodyPr wrap="square" rtlCol="0">
                        <a:spAutoFit/>
                      </a:bodyPr>
                      <a:lstStyle/>
                      <a:p>
                        <a:r>
                          <a:rPr lang="en-GB" sz="1600" dirty="0"/>
                          <a:t>Day team practice</a:t>
                        </a:r>
                      </a:p>
                    </p:txBody>
                  </p:sp>
                </p:grpSp>
              </p:grpSp>
            </p:grpSp>
          </p:grpSp>
        </p:grpSp>
      </p:grpSp>
      <p:sp>
        <p:nvSpPr>
          <p:cNvPr id="43"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177"/>
            <a:ext cx="4130047" cy="679449"/>
          </a:xfrm>
        </p:spPr>
        <p:txBody>
          <a:bodyPr/>
          <a:lstStyle/>
          <a:p>
            <a:r>
              <a:rPr lang="en-GB" dirty="0"/>
              <a:t>Process mapping</a:t>
            </a:r>
          </a:p>
        </p:txBody>
      </p:sp>
      <p:sp>
        <p:nvSpPr>
          <p:cNvPr id="6"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grpSp>
        <p:nvGrpSpPr>
          <p:cNvPr id="68" name="Group 67"/>
          <p:cNvGrpSpPr/>
          <p:nvPr/>
        </p:nvGrpSpPr>
        <p:grpSpPr>
          <a:xfrm>
            <a:off x="87645" y="2228850"/>
            <a:ext cx="8865855" cy="923330"/>
            <a:chOff x="87645" y="2228850"/>
            <a:chExt cx="8865855" cy="923330"/>
          </a:xfrm>
        </p:grpSpPr>
        <p:sp>
          <p:nvSpPr>
            <p:cNvPr id="5" name="TextBox 4"/>
            <p:cNvSpPr txBox="1"/>
            <p:nvPr/>
          </p:nvSpPr>
          <p:spPr>
            <a:xfrm>
              <a:off x="87645" y="2228850"/>
              <a:ext cx="1333500" cy="923330"/>
            </a:xfrm>
            <a:prstGeom prst="rect">
              <a:avLst/>
            </a:prstGeom>
            <a:noFill/>
            <a:ln>
              <a:solidFill>
                <a:srgbClr val="003893"/>
              </a:solidFill>
            </a:ln>
          </p:spPr>
          <p:txBody>
            <a:bodyPr wrap="square" rtlCol="0">
              <a:spAutoFit/>
            </a:bodyPr>
            <a:lstStyle/>
            <a:p>
              <a:r>
                <a:rPr lang="en-GB" dirty="0"/>
                <a:t>Patient referred to clinic</a:t>
              </a:r>
            </a:p>
          </p:txBody>
        </p:sp>
        <p:sp>
          <p:nvSpPr>
            <p:cNvPr id="9" name="TextBox 8"/>
            <p:cNvSpPr txBox="1"/>
            <p:nvPr/>
          </p:nvSpPr>
          <p:spPr>
            <a:xfrm>
              <a:off x="1866900" y="2228850"/>
              <a:ext cx="1333500" cy="923330"/>
            </a:xfrm>
            <a:prstGeom prst="rect">
              <a:avLst/>
            </a:prstGeom>
            <a:noFill/>
            <a:ln>
              <a:solidFill>
                <a:srgbClr val="003893"/>
              </a:solidFill>
            </a:ln>
          </p:spPr>
          <p:txBody>
            <a:bodyPr wrap="square" rtlCol="0">
              <a:spAutoFit/>
            </a:bodyPr>
            <a:lstStyle/>
            <a:p>
              <a:r>
                <a:rPr lang="en-GB" dirty="0"/>
                <a:t>Patient checks into clinic</a:t>
              </a:r>
            </a:p>
          </p:txBody>
        </p:sp>
        <p:sp>
          <p:nvSpPr>
            <p:cNvPr id="10" name="TextBox 9"/>
            <p:cNvSpPr txBox="1"/>
            <p:nvPr/>
          </p:nvSpPr>
          <p:spPr>
            <a:xfrm>
              <a:off x="6534150" y="2228850"/>
              <a:ext cx="1104900" cy="646331"/>
            </a:xfrm>
            <a:prstGeom prst="rect">
              <a:avLst/>
            </a:prstGeom>
            <a:noFill/>
            <a:ln>
              <a:solidFill>
                <a:srgbClr val="003893"/>
              </a:solidFill>
            </a:ln>
          </p:spPr>
          <p:txBody>
            <a:bodyPr wrap="square" rtlCol="0">
              <a:spAutoFit/>
            </a:bodyPr>
            <a:lstStyle/>
            <a:p>
              <a:r>
                <a:rPr lang="en-GB" dirty="0"/>
                <a:t>Result to patient</a:t>
              </a:r>
            </a:p>
          </p:txBody>
        </p:sp>
        <p:sp>
          <p:nvSpPr>
            <p:cNvPr id="11" name="TextBox 10"/>
            <p:cNvSpPr txBox="1"/>
            <p:nvPr/>
          </p:nvSpPr>
          <p:spPr>
            <a:xfrm>
              <a:off x="5029200" y="2228850"/>
              <a:ext cx="1047750" cy="646331"/>
            </a:xfrm>
            <a:prstGeom prst="rect">
              <a:avLst/>
            </a:prstGeom>
            <a:noFill/>
            <a:ln>
              <a:solidFill>
                <a:srgbClr val="003893"/>
              </a:solidFill>
            </a:ln>
          </p:spPr>
          <p:txBody>
            <a:bodyPr wrap="square" rtlCol="0">
              <a:spAutoFit/>
            </a:bodyPr>
            <a:lstStyle/>
            <a:p>
              <a:r>
                <a:rPr lang="en-GB" dirty="0"/>
                <a:t>INR</a:t>
              </a:r>
            </a:p>
            <a:p>
              <a:r>
                <a:rPr lang="en-GB" dirty="0"/>
                <a:t> tested</a:t>
              </a:r>
            </a:p>
          </p:txBody>
        </p:sp>
        <p:sp>
          <p:nvSpPr>
            <p:cNvPr id="12" name="TextBox 11"/>
            <p:cNvSpPr txBox="1"/>
            <p:nvPr/>
          </p:nvSpPr>
          <p:spPr>
            <a:xfrm>
              <a:off x="3657600" y="2228850"/>
              <a:ext cx="1009650" cy="923330"/>
            </a:xfrm>
            <a:prstGeom prst="rect">
              <a:avLst/>
            </a:prstGeom>
            <a:noFill/>
            <a:ln>
              <a:solidFill>
                <a:srgbClr val="003893"/>
              </a:solidFill>
            </a:ln>
          </p:spPr>
          <p:txBody>
            <a:bodyPr wrap="square" rtlCol="0">
              <a:spAutoFit/>
            </a:bodyPr>
            <a:lstStyle/>
            <a:p>
              <a:r>
                <a:rPr lang="en-GB" dirty="0"/>
                <a:t>Blood sample taken</a:t>
              </a:r>
            </a:p>
          </p:txBody>
        </p:sp>
        <p:sp>
          <p:nvSpPr>
            <p:cNvPr id="13" name="TextBox 12"/>
            <p:cNvSpPr txBox="1"/>
            <p:nvPr/>
          </p:nvSpPr>
          <p:spPr>
            <a:xfrm>
              <a:off x="8134350" y="2228850"/>
              <a:ext cx="819150" cy="923330"/>
            </a:xfrm>
            <a:prstGeom prst="rect">
              <a:avLst/>
            </a:prstGeom>
            <a:noFill/>
            <a:ln>
              <a:solidFill>
                <a:srgbClr val="003893"/>
              </a:solidFill>
            </a:ln>
          </p:spPr>
          <p:txBody>
            <a:bodyPr wrap="square" rtlCol="0">
              <a:spAutoFit/>
            </a:bodyPr>
            <a:lstStyle/>
            <a:p>
              <a:r>
                <a:rPr lang="en-GB" dirty="0"/>
                <a:t>New appt made</a:t>
              </a:r>
            </a:p>
          </p:txBody>
        </p:sp>
        <p:cxnSp>
          <p:nvCxnSpPr>
            <p:cNvPr id="19" name="Straight Arrow Connector 18"/>
            <p:cNvCxnSpPr>
              <a:stCxn id="5" idx="3"/>
              <a:endCxn id="9" idx="1"/>
            </p:cNvCxnSpPr>
            <p:nvPr/>
          </p:nvCxnSpPr>
          <p:spPr>
            <a:xfrm>
              <a:off x="1421145" y="2690515"/>
              <a:ext cx="445755" cy="0"/>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3"/>
              <a:endCxn id="12" idx="1"/>
            </p:cNvCxnSpPr>
            <p:nvPr/>
          </p:nvCxnSpPr>
          <p:spPr>
            <a:xfrm>
              <a:off x="3200400" y="2690515"/>
              <a:ext cx="457200" cy="0"/>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a:off x="4667250" y="2690515"/>
              <a:ext cx="361950" cy="0"/>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076950" y="2633365"/>
              <a:ext cx="457200" cy="0"/>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639050" y="2666316"/>
              <a:ext cx="495300" cy="0"/>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grpSp>
      <p:sp>
        <p:nvSpPr>
          <p:cNvPr id="31" name="Down Arrow 30"/>
          <p:cNvSpPr/>
          <p:nvPr/>
        </p:nvSpPr>
        <p:spPr>
          <a:xfrm>
            <a:off x="1421145" y="3019514"/>
            <a:ext cx="445755" cy="924520"/>
          </a:xfrm>
          <a:prstGeom prst="downArrow">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p:nvPr/>
        </p:nvSpPr>
        <p:spPr>
          <a:xfrm>
            <a:off x="87645" y="4191684"/>
            <a:ext cx="845805" cy="923330"/>
          </a:xfrm>
          <a:prstGeom prst="rect">
            <a:avLst/>
          </a:prstGeom>
          <a:noFill/>
          <a:ln>
            <a:solidFill>
              <a:srgbClr val="003893"/>
            </a:solidFill>
          </a:ln>
        </p:spPr>
        <p:txBody>
          <a:bodyPr wrap="square" rtlCol="0">
            <a:spAutoFit/>
          </a:bodyPr>
          <a:lstStyle/>
          <a:p>
            <a:r>
              <a:rPr lang="en-GB" dirty="0"/>
              <a:t>Clinic </a:t>
            </a:r>
          </a:p>
          <a:p>
            <a:r>
              <a:rPr lang="en-GB" dirty="0"/>
              <a:t>sends letter</a:t>
            </a:r>
          </a:p>
        </p:txBody>
      </p:sp>
      <p:sp>
        <p:nvSpPr>
          <p:cNvPr id="33" name="TextBox 32"/>
          <p:cNvSpPr txBox="1"/>
          <p:nvPr/>
        </p:nvSpPr>
        <p:spPr>
          <a:xfrm>
            <a:off x="-47625" y="5114330"/>
            <a:ext cx="1468770" cy="646331"/>
          </a:xfrm>
          <a:prstGeom prst="rect">
            <a:avLst/>
          </a:prstGeom>
          <a:noFill/>
        </p:spPr>
        <p:txBody>
          <a:bodyPr wrap="square" rtlCol="0">
            <a:spAutoFit/>
          </a:bodyPr>
          <a:lstStyle/>
          <a:p>
            <a:r>
              <a:rPr lang="en-GB" b="1" dirty="0">
                <a:solidFill>
                  <a:srgbClr val="A00054"/>
                </a:solidFill>
              </a:rPr>
              <a:t>30%  </a:t>
            </a:r>
            <a:r>
              <a:rPr lang="en-GB" b="1" dirty="0" err="1">
                <a:solidFill>
                  <a:srgbClr val="A00054"/>
                </a:solidFill>
              </a:rPr>
              <a:t>appts</a:t>
            </a:r>
            <a:r>
              <a:rPr lang="en-GB" b="1" dirty="0">
                <a:solidFill>
                  <a:srgbClr val="A00054"/>
                </a:solidFill>
              </a:rPr>
              <a:t> rearranged</a:t>
            </a:r>
          </a:p>
        </p:txBody>
      </p:sp>
      <p:sp>
        <p:nvSpPr>
          <p:cNvPr id="34" name="TextBox 33"/>
          <p:cNvSpPr txBox="1"/>
          <p:nvPr/>
        </p:nvSpPr>
        <p:spPr>
          <a:xfrm>
            <a:off x="3528054" y="5298996"/>
            <a:ext cx="883906" cy="923330"/>
          </a:xfrm>
          <a:prstGeom prst="rect">
            <a:avLst/>
          </a:prstGeom>
          <a:noFill/>
          <a:ln>
            <a:solidFill>
              <a:srgbClr val="003893"/>
            </a:solidFill>
          </a:ln>
        </p:spPr>
        <p:txBody>
          <a:bodyPr wrap="square" rtlCol="0">
            <a:spAutoFit/>
          </a:bodyPr>
          <a:lstStyle/>
          <a:p>
            <a:r>
              <a:rPr lang="en-GB" dirty="0"/>
              <a:t>Can’t find clinic</a:t>
            </a:r>
          </a:p>
        </p:txBody>
      </p:sp>
      <p:sp>
        <p:nvSpPr>
          <p:cNvPr id="35" name="TextBox 34"/>
          <p:cNvSpPr txBox="1"/>
          <p:nvPr/>
        </p:nvSpPr>
        <p:spPr>
          <a:xfrm>
            <a:off x="1421145" y="4191000"/>
            <a:ext cx="1169656" cy="646331"/>
          </a:xfrm>
          <a:prstGeom prst="rect">
            <a:avLst/>
          </a:prstGeom>
          <a:noFill/>
          <a:ln>
            <a:solidFill>
              <a:srgbClr val="003893"/>
            </a:solidFill>
          </a:ln>
        </p:spPr>
        <p:txBody>
          <a:bodyPr wrap="square" rtlCol="0">
            <a:spAutoFit/>
          </a:bodyPr>
          <a:lstStyle/>
          <a:p>
            <a:r>
              <a:rPr lang="en-GB" dirty="0"/>
              <a:t>Arrives at hospital</a:t>
            </a:r>
          </a:p>
        </p:txBody>
      </p:sp>
      <p:cxnSp>
        <p:nvCxnSpPr>
          <p:cNvPr id="37" name="Straight Arrow Connector 36"/>
          <p:cNvCxnSpPr>
            <a:stCxn id="35" idx="2"/>
          </p:cNvCxnSpPr>
          <p:nvPr/>
        </p:nvCxnSpPr>
        <p:spPr>
          <a:xfrm>
            <a:off x="2005973" y="4837331"/>
            <a:ext cx="356227" cy="426303"/>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933450" y="4514850"/>
            <a:ext cx="487695" cy="684"/>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202195" y="5416034"/>
            <a:ext cx="883906" cy="646331"/>
          </a:xfrm>
          <a:prstGeom prst="rect">
            <a:avLst/>
          </a:prstGeom>
          <a:noFill/>
          <a:ln>
            <a:solidFill>
              <a:srgbClr val="003893"/>
            </a:solidFill>
          </a:ln>
        </p:spPr>
        <p:txBody>
          <a:bodyPr wrap="square" rtlCol="0">
            <a:spAutoFit/>
          </a:bodyPr>
          <a:lstStyle/>
          <a:p>
            <a:r>
              <a:rPr lang="en-GB" dirty="0"/>
              <a:t>Can’t park</a:t>
            </a:r>
          </a:p>
        </p:txBody>
      </p:sp>
      <p:cxnSp>
        <p:nvCxnSpPr>
          <p:cNvPr id="44" name="Straight Arrow Connector 43"/>
          <p:cNvCxnSpPr>
            <a:stCxn id="35" idx="2"/>
          </p:cNvCxnSpPr>
          <p:nvPr/>
        </p:nvCxnSpPr>
        <p:spPr>
          <a:xfrm>
            <a:off x="2005973" y="4837331"/>
            <a:ext cx="1956427" cy="276999"/>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2" idx="3"/>
            <a:endCxn id="34" idx="1"/>
          </p:cNvCxnSpPr>
          <p:nvPr/>
        </p:nvCxnSpPr>
        <p:spPr>
          <a:xfrm>
            <a:off x="3086101" y="5739200"/>
            <a:ext cx="441953" cy="21461"/>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590801" y="6310312"/>
            <a:ext cx="1371599" cy="369332"/>
          </a:xfrm>
          <a:prstGeom prst="rect">
            <a:avLst/>
          </a:prstGeom>
          <a:noFill/>
        </p:spPr>
        <p:txBody>
          <a:bodyPr wrap="square" rtlCol="0">
            <a:spAutoFit/>
          </a:bodyPr>
          <a:lstStyle/>
          <a:p>
            <a:r>
              <a:rPr lang="en-GB" b="1" dirty="0">
                <a:solidFill>
                  <a:srgbClr val="A00054"/>
                </a:solidFill>
              </a:rPr>
              <a:t>10-15mins</a:t>
            </a:r>
          </a:p>
        </p:txBody>
      </p:sp>
      <p:sp>
        <p:nvSpPr>
          <p:cNvPr id="50" name="Down Arrow 49"/>
          <p:cNvSpPr/>
          <p:nvPr/>
        </p:nvSpPr>
        <p:spPr>
          <a:xfrm>
            <a:off x="3211845" y="2976354"/>
            <a:ext cx="445755" cy="657820"/>
          </a:xfrm>
          <a:prstGeom prst="downArrow">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TextBox 50"/>
          <p:cNvSpPr txBox="1"/>
          <p:nvPr/>
        </p:nvSpPr>
        <p:spPr>
          <a:xfrm>
            <a:off x="3086102" y="3759368"/>
            <a:ext cx="1043946" cy="646331"/>
          </a:xfrm>
          <a:prstGeom prst="rect">
            <a:avLst/>
          </a:prstGeom>
          <a:noFill/>
          <a:ln>
            <a:solidFill>
              <a:srgbClr val="003893"/>
            </a:solidFill>
          </a:ln>
        </p:spPr>
        <p:txBody>
          <a:bodyPr wrap="square" rtlCol="0">
            <a:spAutoFit/>
          </a:bodyPr>
          <a:lstStyle/>
          <a:p>
            <a:r>
              <a:rPr lang="en-GB" dirty="0"/>
              <a:t>Pt sent to wait</a:t>
            </a:r>
          </a:p>
        </p:txBody>
      </p:sp>
      <p:sp>
        <p:nvSpPr>
          <p:cNvPr id="52" name="TextBox 51"/>
          <p:cNvSpPr txBox="1"/>
          <p:nvPr/>
        </p:nvSpPr>
        <p:spPr>
          <a:xfrm>
            <a:off x="3086100" y="4418916"/>
            <a:ext cx="1371600" cy="369332"/>
          </a:xfrm>
          <a:prstGeom prst="rect">
            <a:avLst/>
          </a:prstGeom>
          <a:noFill/>
        </p:spPr>
        <p:txBody>
          <a:bodyPr wrap="square" rtlCol="0">
            <a:spAutoFit/>
          </a:bodyPr>
          <a:lstStyle/>
          <a:p>
            <a:r>
              <a:rPr lang="en-GB" b="1" dirty="0">
                <a:solidFill>
                  <a:srgbClr val="A00054"/>
                </a:solidFill>
              </a:rPr>
              <a:t>15-30mins</a:t>
            </a:r>
          </a:p>
        </p:txBody>
      </p:sp>
      <p:sp>
        <p:nvSpPr>
          <p:cNvPr id="54" name="Down Arrow 53"/>
          <p:cNvSpPr/>
          <p:nvPr/>
        </p:nvSpPr>
        <p:spPr>
          <a:xfrm>
            <a:off x="4667250" y="2875865"/>
            <a:ext cx="445755" cy="657820"/>
          </a:xfrm>
          <a:prstGeom prst="downArrow">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TextBox 54"/>
          <p:cNvSpPr txBox="1"/>
          <p:nvPr/>
        </p:nvSpPr>
        <p:spPr>
          <a:xfrm>
            <a:off x="4472947" y="3615124"/>
            <a:ext cx="1108703" cy="646331"/>
          </a:xfrm>
          <a:prstGeom prst="rect">
            <a:avLst/>
          </a:prstGeom>
          <a:noFill/>
          <a:ln>
            <a:solidFill>
              <a:srgbClr val="003893"/>
            </a:solidFill>
          </a:ln>
        </p:spPr>
        <p:txBody>
          <a:bodyPr wrap="square" rtlCol="0">
            <a:spAutoFit/>
          </a:bodyPr>
          <a:lstStyle/>
          <a:p>
            <a:r>
              <a:rPr lang="en-GB" dirty="0"/>
              <a:t>Pt sent to wait</a:t>
            </a:r>
          </a:p>
        </p:txBody>
      </p:sp>
      <p:sp>
        <p:nvSpPr>
          <p:cNvPr id="57" name="TextBox 56"/>
          <p:cNvSpPr txBox="1"/>
          <p:nvPr/>
        </p:nvSpPr>
        <p:spPr>
          <a:xfrm>
            <a:off x="4545343" y="4400550"/>
            <a:ext cx="1371600" cy="369332"/>
          </a:xfrm>
          <a:prstGeom prst="rect">
            <a:avLst/>
          </a:prstGeom>
          <a:noFill/>
        </p:spPr>
        <p:txBody>
          <a:bodyPr wrap="square" rtlCol="0">
            <a:spAutoFit/>
          </a:bodyPr>
          <a:lstStyle/>
          <a:p>
            <a:r>
              <a:rPr lang="en-GB" b="1" dirty="0">
                <a:solidFill>
                  <a:srgbClr val="A00054"/>
                </a:solidFill>
              </a:rPr>
              <a:t>45-90mins</a:t>
            </a:r>
          </a:p>
        </p:txBody>
      </p:sp>
      <p:sp>
        <p:nvSpPr>
          <p:cNvPr id="59" name="Up Arrow 58"/>
          <p:cNvSpPr/>
          <p:nvPr/>
        </p:nvSpPr>
        <p:spPr>
          <a:xfrm>
            <a:off x="4667250" y="1867584"/>
            <a:ext cx="361949" cy="590550"/>
          </a:xfrm>
          <a:prstGeom prst="upArrow">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TextBox 59"/>
          <p:cNvSpPr txBox="1"/>
          <p:nvPr/>
        </p:nvSpPr>
        <p:spPr>
          <a:xfrm>
            <a:off x="3691896" y="944254"/>
            <a:ext cx="1337303" cy="923330"/>
          </a:xfrm>
          <a:prstGeom prst="rect">
            <a:avLst/>
          </a:prstGeom>
          <a:noFill/>
          <a:ln>
            <a:solidFill>
              <a:srgbClr val="003893"/>
            </a:solidFill>
          </a:ln>
        </p:spPr>
        <p:txBody>
          <a:bodyPr wrap="square" rtlCol="0">
            <a:spAutoFit/>
          </a:bodyPr>
          <a:lstStyle/>
          <a:p>
            <a:r>
              <a:rPr lang="en-GB" dirty="0"/>
              <a:t>Sent in batches to lab</a:t>
            </a:r>
          </a:p>
        </p:txBody>
      </p:sp>
      <p:cxnSp>
        <p:nvCxnSpPr>
          <p:cNvPr id="62" name="Straight Arrow Connector 61"/>
          <p:cNvCxnSpPr>
            <a:stCxn id="60" idx="3"/>
          </p:cNvCxnSpPr>
          <p:nvPr/>
        </p:nvCxnSpPr>
        <p:spPr>
          <a:xfrm>
            <a:off x="5029199" y="1405919"/>
            <a:ext cx="476251" cy="4465"/>
          </a:xfrm>
          <a:prstGeom prst="straightConnector1">
            <a:avLst/>
          </a:prstGeom>
          <a:ln>
            <a:solidFill>
              <a:srgbClr val="003893"/>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505450" y="1087218"/>
            <a:ext cx="1028700" cy="646331"/>
          </a:xfrm>
          <a:prstGeom prst="rect">
            <a:avLst/>
          </a:prstGeom>
          <a:noFill/>
          <a:ln>
            <a:solidFill>
              <a:srgbClr val="003893"/>
            </a:solidFill>
          </a:ln>
        </p:spPr>
        <p:txBody>
          <a:bodyPr wrap="square" rtlCol="0">
            <a:spAutoFit/>
          </a:bodyPr>
          <a:lstStyle/>
          <a:p>
            <a:r>
              <a:rPr lang="en-GB" dirty="0"/>
              <a:t>Hourly run</a:t>
            </a:r>
          </a:p>
        </p:txBody>
      </p:sp>
      <p:sp>
        <p:nvSpPr>
          <p:cNvPr id="64" name="Down Arrow 63"/>
          <p:cNvSpPr/>
          <p:nvPr/>
        </p:nvSpPr>
        <p:spPr>
          <a:xfrm>
            <a:off x="6240793" y="2976354"/>
            <a:ext cx="293357" cy="557331"/>
          </a:xfrm>
          <a:prstGeom prst="downArrow">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TextBox 64"/>
          <p:cNvSpPr txBox="1"/>
          <p:nvPr/>
        </p:nvSpPr>
        <p:spPr>
          <a:xfrm>
            <a:off x="6076950" y="3592204"/>
            <a:ext cx="1162050" cy="923330"/>
          </a:xfrm>
          <a:prstGeom prst="rect">
            <a:avLst/>
          </a:prstGeom>
          <a:noFill/>
          <a:ln>
            <a:solidFill>
              <a:srgbClr val="003893"/>
            </a:solidFill>
          </a:ln>
        </p:spPr>
        <p:txBody>
          <a:bodyPr wrap="square" rtlCol="0">
            <a:spAutoFit/>
          </a:bodyPr>
          <a:lstStyle/>
          <a:p>
            <a:r>
              <a:rPr lang="en-GB" dirty="0"/>
              <a:t>Result waits in queue</a:t>
            </a:r>
          </a:p>
        </p:txBody>
      </p:sp>
      <p:sp>
        <p:nvSpPr>
          <p:cNvPr id="66" name="TextBox 65"/>
          <p:cNvSpPr txBox="1"/>
          <p:nvPr/>
        </p:nvSpPr>
        <p:spPr>
          <a:xfrm>
            <a:off x="6120771" y="4608731"/>
            <a:ext cx="1893557" cy="369332"/>
          </a:xfrm>
          <a:prstGeom prst="rect">
            <a:avLst/>
          </a:prstGeom>
          <a:noFill/>
        </p:spPr>
        <p:txBody>
          <a:bodyPr wrap="square" rtlCol="0">
            <a:spAutoFit/>
          </a:bodyPr>
          <a:lstStyle/>
          <a:p>
            <a:r>
              <a:rPr lang="en-GB" b="1" dirty="0">
                <a:solidFill>
                  <a:srgbClr val="A00054"/>
                </a:solidFill>
              </a:rPr>
              <a:t>20-30mins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heckerboard(across)">
                                      <p:cBhvr>
                                        <p:cTn id="7" dur="500"/>
                                        <p:tgtEl>
                                          <p:spTgt spid="60"/>
                                        </p:tgtEl>
                                      </p:cBhvr>
                                    </p:animEffect>
                                  </p:childTnLst>
                                </p:cTn>
                              </p:par>
                              <p:par>
                                <p:cTn id="8" presetID="5"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checkerboard(across)">
                                      <p:cBhvr>
                                        <p:cTn id="10" dur="500"/>
                                        <p:tgtEl>
                                          <p:spTgt spid="6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checkerboard(across)">
                                      <p:cBhvr>
                                        <p:cTn id="13" dur="500"/>
                                        <p:tgtEl>
                                          <p:spTgt spid="6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checkerboard(across)">
                                      <p:cBhvr>
                                        <p:cTn id="16" dur="500"/>
                                        <p:tgtEl>
                                          <p:spTgt spid="5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checkerboard(across)">
                                      <p:cBhvr>
                                        <p:cTn id="19" dur="500"/>
                                        <p:tgtEl>
                                          <p:spTgt spid="6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checkerboard(across)">
                                      <p:cBhvr>
                                        <p:cTn id="22" dur="500"/>
                                        <p:tgtEl>
                                          <p:spTgt spid="6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checkerboard(across)">
                                      <p:cBhvr>
                                        <p:cTn id="25" dur="500"/>
                                        <p:tgtEl>
                                          <p:spTgt spid="5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checkerboard(across)">
                                      <p:cBhvr>
                                        <p:cTn id="28" dur="500"/>
                                        <p:tgtEl>
                                          <p:spTgt spid="5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heckerboard(across)">
                                      <p:cBhvr>
                                        <p:cTn id="31" dur="500"/>
                                        <p:tgtEl>
                                          <p:spTgt spid="5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checkerboard(across)">
                                      <p:cBhvr>
                                        <p:cTn id="34" dur="500"/>
                                        <p:tgtEl>
                                          <p:spTgt spid="5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heckerboard(across)">
                                      <p:cBhvr>
                                        <p:cTn id="37" dur="500"/>
                                        <p:tgtEl>
                                          <p:spTgt spid="3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heckerboard(across)">
                                      <p:cBhvr>
                                        <p:cTn id="40" dur="500"/>
                                        <p:tgtEl>
                                          <p:spTgt spid="32"/>
                                        </p:tgtEl>
                                      </p:cBhvr>
                                    </p:animEffect>
                                  </p:childTnLst>
                                </p:cTn>
                              </p:par>
                              <p:par>
                                <p:cTn id="41" presetID="5" presetClass="entr" presetSubtype="1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heckerboard(across)">
                                      <p:cBhvr>
                                        <p:cTn id="43" dur="500"/>
                                        <p:tgtEl>
                                          <p:spTgt spid="4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heckerboard(across)">
                                      <p:cBhvr>
                                        <p:cTn id="46" dur="500"/>
                                        <p:tgtEl>
                                          <p:spTgt spid="35"/>
                                        </p:tgtEl>
                                      </p:cBhvr>
                                    </p:animEffect>
                                  </p:childTnLst>
                                </p:cTn>
                              </p:par>
                              <p:par>
                                <p:cTn id="47" presetID="5" presetClass="entr" presetSubtype="1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checkerboard(across)">
                                      <p:cBhvr>
                                        <p:cTn id="49" dur="500"/>
                                        <p:tgtEl>
                                          <p:spTgt spid="44"/>
                                        </p:tgtEl>
                                      </p:cBhvr>
                                    </p:animEffect>
                                  </p:childTnLst>
                                </p:cTn>
                              </p:par>
                              <p:par>
                                <p:cTn id="50" presetID="5" presetClass="entr" presetSubtype="1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heckerboard(across)">
                                      <p:cBhvr>
                                        <p:cTn id="52" dur="500"/>
                                        <p:tgtEl>
                                          <p:spTgt spid="37"/>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checkerboard(across)">
                                      <p:cBhvr>
                                        <p:cTn id="55" dur="500"/>
                                        <p:tgtEl>
                                          <p:spTgt spid="42"/>
                                        </p:tgtEl>
                                      </p:cBhvr>
                                    </p:animEffect>
                                  </p:childTnLst>
                                </p:cTn>
                              </p:par>
                              <p:par>
                                <p:cTn id="56" presetID="5" presetClass="entr" presetSubtype="1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checkerboard(across)">
                                      <p:cBhvr>
                                        <p:cTn id="58" dur="500"/>
                                        <p:tgtEl>
                                          <p:spTgt spid="4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checkerboard(across)">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1" nodeType="click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additive="base">
                                        <p:cTn id="66" dur="500" fill="hold"/>
                                        <p:tgtEl>
                                          <p:spTgt spid="60"/>
                                        </p:tgtEl>
                                        <p:attrNameLst>
                                          <p:attrName>ppt_x</p:attrName>
                                        </p:attrNameLst>
                                      </p:cBhvr>
                                      <p:tavLst>
                                        <p:tav tm="0">
                                          <p:val>
                                            <p:strVal val="#ppt_x"/>
                                          </p:val>
                                        </p:tav>
                                        <p:tav tm="100000">
                                          <p:val>
                                            <p:strVal val="#ppt_x"/>
                                          </p:val>
                                        </p:tav>
                                      </p:tavLst>
                                    </p:anim>
                                    <p:anim calcmode="lin" valueType="num">
                                      <p:cBhvr additive="base">
                                        <p:cTn id="67" dur="500" fill="hold"/>
                                        <p:tgtEl>
                                          <p:spTgt spid="6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ppt_x"/>
                                          </p:val>
                                        </p:tav>
                                        <p:tav tm="100000">
                                          <p:val>
                                            <p:strVal val="#ppt_x"/>
                                          </p:val>
                                        </p:tav>
                                      </p:tavLst>
                                    </p:anim>
                                    <p:anim calcmode="lin" valueType="num">
                                      <p:cBhvr additive="base">
                                        <p:cTn id="71" dur="500" fill="hold"/>
                                        <p:tgtEl>
                                          <p:spTgt spid="62"/>
                                        </p:tgtEl>
                                        <p:attrNameLst>
                                          <p:attrName>ppt_y</p:attrName>
                                        </p:attrNameLst>
                                      </p:cBhvr>
                                      <p:tavLst>
                                        <p:tav tm="0">
                                          <p:val>
                                            <p:strVal val="1+#ppt_h/2"/>
                                          </p:val>
                                        </p:tav>
                                        <p:tav tm="100000">
                                          <p:val>
                                            <p:strVal val="#ppt_y"/>
                                          </p:val>
                                        </p:tav>
                                      </p:tavLst>
                                    </p:anim>
                                  </p:childTnLst>
                                </p:cTn>
                              </p:par>
                              <p:par>
                                <p:cTn id="72" presetID="2" presetClass="entr" presetSubtype="4" fill="hold" grpId="1" nodeType="with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additive="base">
                                        <p:cTn id="74" dur="500" fill="hold"/>
                                        <p:tgtEl>
                                          <p:spTgt spid="63"/>
                                        </p:tgtEl>
                                        <p:attrNameLst>
                                          <p:attrName>ppt_x</p:attrName>
                                        </p:attrNameLst>
                                      </p:cBhvr>
                                      <p:tavLst>
                                        <p:tav tm="0">
                                          <p:val>
                                            <p:strVal val="#ppt_x"/>
                                          </p:val>
                                        </p:tav>
                                        <p:tav tm="100000">
                                          <p:val>
                                            <p:strVal val="#ppt_x"/>
                                          </p:val>
                                        </p:tav>
                                      </p:tavLst>
                                    </p:anim>
                                    <p:anim calcmode="lin" valueType="num">
                                      <p:cBhvr additive="base">
                                        <p:cTn id="75" dur="500" fill="hold"/>
                                        <p:tgtEl>
                                          <p:spTgt spid="63"/>
                                        </p:tgtEl>
                                        <p:attrNameLst>
                                          <p:attrName>ppt_y</p:attrName>
                                        </p:attrNameLst>
                                      </p:cBhvr>
                                      <p:tavLst>
                                        <p:tav tm="0">
                                          <p:val>
                                            <p:strVal val="1+#ppt_h/2"/>
                                          </p:val>
                                        </p:tav>
                                        <p:tav tm="100000">
                                          <p:val>
                                            <p:strVal val="#ppt_y"/>
                                          </p:val>
                                        </p:tav>
                                      </p:tavLst>
                                    </p:anim>
                                  </p:childTnLst>
                                </p:cTn>
                              </p:par>
                              <p:par>
                                <p:cTn id="76" presetID="2" presetClass="entr" presetSubtype="4" fill="hold" grpId="1"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par>
                                <p:cTn id="80" presetID="2" presetClass="entr" presetSubtype="4" fill="hold" grpId="1" nodeType="with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ppt_x"/>
                                          </p:val>
                                        </p:tav>
                                        <p:tav tm="100000">
                                          <p:val>
                                            <p:strVal val="#ppt_x"/>
                                          </p:val>
                                        </p:tav>
                                      </p:tavLst>
                                    </p:anim>
                                    <p:anim calcmode="lin" valueType="num">
                                      <p:cBhvr additive="base">
                                        <p:cTn id="83" dur="500" fill="hold"/>
                                        <p:tgtEl>
                                          <p:spTgt spid="64"/>
                                        </p:tgtEl>
                                        <p:attrNameLst>
                                          <p:attrName>ppt_y</p:attrName>
                                        </p:attrNameLst>
                                      </p:cBhvr>
                                      <p:tavLst>
                                        <p:tav tm="0">
                                          <p:val>
                                            <p:strVal val="1+#ppt_h/2"/>
                                          </p:val>
                                        </p:tav>
                                        <p:tav tm="100000">
                                          <p:val>
                                            <p:strVal val="#ppt_y"/>
                                          </p:val>
                                        </p:tav>
                                      </p:tavLst>
                                    </p:anim>
                                  </p:childTnLst>
                                </p:cTn>
                              </p:par>
                              <p:par>
                                <p:cTn id="84" presetID="2" presetClass="entr" presetSubtype="4" fill="hold" grpId="1" nodeType="with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500" fill="hold"/>
                                        <p:tgtEl>
                                          <p:spTgt spid="65"/>
                                        </p:tgtEl>
                                        <p:attrNameLst>
                                          <p:attrName>ppt_x</p:attrName>
                                        </p:attrNameLst>
                                      </p:cBhvr>
                                      <p:tavLst>
                                        <p:tav tm="0">
                                          <p:val>
                                            <p:strVal val="#ppt_x"/>
                                          </p:val>
                                        </p:tav>
                                        <p:tav tm="100000">
                                          <p:val>
                                            <p:strVal val="#ppt_x"/>
                                          </p:val>
                                        </p:tav>
                                      </p:tavLst>
                                    </p:anim>
                                    <p:anim calcmode="lin" valueType="num">
                                      <p:cBhvr additive="base">
                                        <p:cTn id="87" dur="500" fill="hold"/>
                                        <p:tgtEl>
                                          <p:spTgt spid="65"/>
                                        </p:tgtEl>
                                        <p:attrNameLst>
                                          <p:attrName>ppt_y</p:attrName>
                                        </p:attrNameLst>
                                      </p:cBhvr>
                                      <p:tavLst>
                                        <p:tav tm="0">
                                          <p:val>
                                            <p:strVal val="1+#ppt_h/2"/>
                                          </p:val>
                                        </p:tav>
                                        <p:tav tm="100000">
                                          <p:val>
                                            <p:strVal val="#ppt_y"/>
                                          </p:val>
                                        </p:tav>
                                      </p:tavLst>
                                    </p:anim>
                                  </p:childTnLst>
                                </p:cTn>
                              </p:par>
                              <p:par>
                                <p:cTn id="88" presetID="2" presetClass="entr" presetSubtype="4" fill="hold" grpId="1"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additive="base">
                                        <p:cTn id="90" dur="500" fill="hold"/>
                                        <p:tgtEl>
                                          <p:spTgt spid="54"/>
                                        </p:tgtEl>
                                        <p:attrNameLst>
                                          <p:attrName>ppt_x</p:attrName>
                                        </p:attrNameLst>
                                      </p:cBhvr>
                                      <p:tavLst>
                                        <p:tav tm="0">
                                          <p:val>
                                            <p:strVal val="#ppt_x"/>
                                          </p:val>
                                        </p:tav>
                                        <p:tav tm="100000">
                                          <p:val>
                                            <p:strVal val="#ppt_x"/>
                                          </p:val>
                                        </p:tav>
                                      </p:tavLst>
                                    </p:anim>
                                    <p:anim calcmode="lin" valueType="num">
                                      <p:cBhvr additive="base">
                                        <p:cTn id="91" dur="500" fill="hold"/>
                                        <p:tgtEl>
                                          <p:spTgt spid="54"/>
                                        </p:tgtEl>
                                        <p:attrNameLst>
                                          <p:attrName>ppt_y</p:attrName>
                                        </p:attrNameLst>
                                      </p:cBhvr>
                                      <p:tavLst>
                                        <p:tav tm="0">
                                          <p:val>
                                            <p:strVal val="1+#ppt_h/2"/>
                                          </p:val>
                                        </p:tav>
                                        <p:tav tm="100000">
                                          <p:val>
                                            <p:strVal val="#ppt_y"/>
                                          </p:val>
                                        </p:tav>
                                      </p:tavLst>
                                    </p:anim>
                                  </p:childTnLst>
                                </p:cTn>
                              </p:par>
                              <p:par>
                                <p:cTn id="92" presetID="2" presetClass="entr" presetSubtype="4" fill="hold" grpId="1" nodeType="with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additive="base">
                                        <p:cTn id="94" dur="500" fill="hold"/>
                                        <p:tgtEl>
                                          <p:spTgt spid="55"/>
                                        </p:tgtEl>
                                        <p:attrNameLst>
                                          <p:attrName>ppt_x</p:attrName>
                                        </p:attrNameLst>
                                      </p:cBhvr>
                                      <p:tavLst>
                                        <p:tav tm="0">
                                          <p:val>
                                            <p:strVal val="#ppt_x"/>
                                          </p:val>
                                        </p:tav>
                                        <p:tav tm="100000">
                                          <p:val>
                                            <p:strVal val="#ppt_x"/>
                                          </p:val>
                                        </p:tav>
                                      </p:tavLst>
                                    </p:anim>
                                    <p:anim calcmode="lin" valueType="num">
                                      <p:cBhvr additive="base">
                                        <p:cTn id="95" dur="500" fill="hold"/>
                                        <p:tgtEl>
                                          <p:spTgt spid="55"/>
                                        </p:tgtEl>
                                        <p:attrNameLst>
                                          <p:attrName>ppt_y</p:attrName>
                                        </p:attrNameLst>
                                      </p:cBhvr>
                                      <p:tavLst>
                                        <p:tav tm="0">
                                          <p:val>
                                            <p:strVal val="1+#ppt_h/2"/>
                                          </p:val>
                                        </p:tav>
                                        <p:tav tm="100000">
                                          <p:val>
                                            <p:strVal val="#ppt_y"/>
                                          </p:val>
                                        </p:tav>
                                      </p:tavLst>
                                    </p:anim>
                                  </p:childTnLst>
                                </p:cTn>
                              </p:par>
                              <p:par>
                                <p:cTn id="96" presetID="2" presetClass="entr" presetSubtype="4" fill="hold" grpId="1"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par>
                                <p:cTn id="100" presetID="2" presetClass="entr" presetSubtype="4" fill="hold" grpId="1" nodeType="with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ppt_x"/>
                                          </p:val>
                                        </p:tav>
                                        <p:tav tm="100000">
                                          <p:val>
                                            <p:strVal val="#ppt_x"/>
                                          </p:val>
                                        </p:tav>
                                      </p:tavLst>
                                    </p:anim>
                                    <p:anim calcmode="lin" valueType="num">
                                      <p:cBhvr additive="base">
                                        <p:cTn id="103" dur="500" fill="hold"/>
                                        <p:tgtEl>
                                          <p:spTgt spid="50"/>
                                        </p:tgtEl>
                                        <p:attrNameLst>
                                          <p:attrName>ppt_y</p:attrName>
                                        </p:attrNameLst>
                                      </p:cBhvr>
                                      <p:tavLst>
                                        <p:tav tm="0">
                                          <p:val>
                                            <p:strVal val="1+#ppt_h/2"/>
                                          </p:val>
                                        </p:tav>
                                        <p:tav tm="100000">
                                          <p:val>
                                            <p:strVal val="#ppt_y"/>
                                          </p:val>
                                        </p:tav>
                                      </p:tavLst>
                                    </p:anim>
                                  </p:childTnLst>
                                </p:cTn>
                              </p:par>
                              <p:par>
                                <p:cTn id="104" presetID="2" presetClass="entr" presetSubtype="4" fill="hold" grpId="1" nodeType="with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500" fill="hold"/>
                                        <p:tgtEl>
                                          <p:spTgt spid="31"/>
                                        </p:tgtEl>
                                        <p:attrNameLst>
                                          <p:attrName>ppt_x</p:attrName>
                                        </p:attrNameLst>
                                      </p:cBhvr>
                                      <p:tavLst>
                                        <p:tav tm="0">
                                          <p:val>
                                            <p:strVal val="#ppt_x"/>
                                          </p:val>
                                        </p:tav>
                                        <p:tav tm="100000">
                                          <p:val>
                                            <p:strVal val="#ppt_x"/>
                                          </p:val>
                                        </p:tav>
                                      </p:tavLst>
                                    </p:anim>
                                    <p:anim calcmode="lin" valueType="num">
                                      <p:cBhvr additive="base">
                                        <p:cTn id="107" dur="500" fill="hold"/>
                                        <p:tgtEl>
                                          <p:spTgt spid="31"/>
                                        </p:tgtEl>
                                        <p:attrNameLst>
                                          <p:attrName>ppt_y</p:attrName>
                                        </p:attrNameLst>
                                      </p:cBhvr>
                                      <p:tavLst>
                                        <p:tav tm="0">
                                          <p:val>
                                            <p:strVal val="1+#ppt_h/2"/>
                                          </p:val>
                                        </p:tav>
                                        <p:tav tm="100000">
                                          <p:val>
                                            <p:strVal val="#ppt_y"/>
                                          </p:val>
                                        </p:tav>
                                      </p:tavLst>
                                    </p:anim>
                                  </p:childTnLst>
                                </p:cTn>
                              </p:par>
                              <p:par>
                                <p:cTn id="108" presetID="2" presetClass="entr" presetSubtype="4" fill="hold" grpId="1"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fill="hold"/>
                                        <p:tgtEl>
                                          <p:spTgt spid="32"/>
                                        </p:tgtEl>
                                        <p:attrNameLst>
                                          <p:attrName>ppt_x</p:attrName>
                                        </p:attrNameLst>
                                      </p:cBhvr>
                                      <p:tavLst>
                                        <p:tav tm="0">
                                          <p:val>
                                            <p:strVal val="#ppt_x"/>
                                          </p:val>
                                        </p:tav>
                                        <p:tav tm="100000">
                                          <p:val>
                                            <p:strVal val="#ppt_x"/>
                                          </p:val>
                                        </p:tav>
                                      </p:tavLst>
                                    </p:anim>
                                    <p:anim calcmode="lin" valueType="num">
                                      <p:cBhvr additive="base">
                                        <p:cTn id="111" dur="500" fill="hold"/>
                                        <p:tgtEl>
                                          <p:spTgt spid="32"/>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 calcmode="lin" valueType="num">
                                      <p:cBhvr additive="base">
                                        <p:cTn id="114" dur="500" fill="hold"/>
                                        <p:tgtEl>
                                          <p:spTgt spid="41"/>
                                        </p:tgtEl>
                                        <p:attrNameLst>
                                          <p:attrName>ppt_x</p:attrName>
                                        </p:attrNameLst>
                                      </p:cBhvr>
                                      <p:tavLst>
                                        <p:tav tm="0">
                                          <p:val>
                                            <p:strVal val="#ppt_x"/>
                                          </p:val>
                                        </p:tav>
                                        <p:tav tm="100000">
                                          <p:val>
                                            <p:strVal val="#ppt_x"/>
                                          </p:val>
                                        </p:tav>
                                      </p:tavLst>
                                    </p:anim>
                                    <p:anim calcmode="lin" valueType="num">
                                      <p:cBhvr additive="base">
                                        <p:cTn id="115" dur="500" fill="hold"/>
                                        <p:tgtEl>
                                          <p:spTgt spid="41"/>
                                        </p:tgtEl>
                                        <p:attrNameLst>
                                          <p:attrName>ppt_y</p:attrName>
                                        </p:attrNameLst>
                                      </p:cBhvr>
                                      <p:tavLst>
                                        <p:tav tm="0">
                                          <p:val>
                                            <p:strVal val="1+#ppt_h/2"/>
                                          </p:val>
                                        </p:tav>
                                        <p:tav tm="100000">
                                          <p:val>
                                            <p:strVal val="#ppt_y"/>
                                          </p:val>
                                        </p:tav>
                                      </p:tavLst>
                                    </p:anim>
                                  </p:childTnLst>
                                </p:cTn>
                              </p:par>
                              <p:par>
                                <p:cTn id="116" presetID="2" presetClass="entr" presetSubtype="4" fill="hold" grpId="1"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44"/>
                                        </p:tgtEl>
                                        <p:attrNameLst>
                                          <p:attrName>style.visibility</p:attrName>
                                        </p:attrNameLst>
                                      </p:cBhvr>
                                      <p:to>
                                        <p:strVal val="visible"/>
                                      </p:to>
                                    </p:set>
                                    <p:anim calcmode="lin" valueType="num">
                                      <p:cBhvr additive="base">
                                        <p:cTn id="122" dur="500" fill="hold"/>
                                        <p:tgtEl>
                                          <p:spTgt spid="44"/>
                                        </p:tgtEl>
                                        <p:attrNameLst>
                                          <p:attrName>ppt_x</p:attrName>
                                        </p:attrNameLst>
                                      </p:cBhvr>
                                      <p:tavLst>
                                        <p:tav tm="0">
                                          <p:val>
                                            <p:strVal val="#ppt_x"/>
                                          </p:val>
                                        </p:tav>
                                        <p:tav tm="100000">
                                          <p:val>
                                            <p:strVal val="#ppt_x"/>
                                          </p:val>
                                        </p:tav>
                                      </p:tavLst>
                                    </p:anim>
                                    <p:anim calcmode="lin" valueType="num">
                                      <p:cBhvr additive="base">
                                        <p:cTn id="123" dur="500" fill="hold"/>
                                        <p:tgtEl>
                                          <p:spTgt spid="44"/>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par>
                                <p:cTn id="128" presetID="2" presetClass="entr" presetSubtype="4" fill="hold" grpId="1" nodeType="withEffect">
                                  <p:stCondLst>
                                    <p:cond delay="0"/>
                                  </p:stCondLst>
                                  <p:childTnLst>
                                    <p:set>
                                      <p:cBhvr>
                                        <p:cTn id="129" dur="1" fill="hold">
                                          <p:stCondLst>
                                            <p:cond delay="0"/>
                                          </p:stCondLst>
                                        </p:cTn>
                                        <p:tgtEl>
                                          <p:spTgt spid="42"/>
                                        </p:tgtEl>
                                        <p:attrNameLst>
                                          <p:attrName>style.visibility</p:attrName>
                                        </p:attrNameLst>
                                      </p:cBhvr>
                                      <p:to>
                                        <p:strVal val="visible"/>
                                      </p:to>
                                    </p:set>
                                    <p:anim calcmode="lin" valueType="num">
                                      <p:cBhvr additive="base">
                                        <p:cTn id="130" dur="500" fill="hold"/>
                                        <p:tgtEl>
                                          <p:spTgt spid="42"/>
                                        </p:tgtEl>
                                        <p:attrNameLst>
                                          <p:attrName>ppt_x</p:attrName>
                                        </p:attrNameLst>
                                      </p:cBhvr>
                                      <p:tavLst>
                                        <p:tav tm="0">
                                          <p:val>
                                            <p:strVal val="#ppt_x"/>
                                          </p:val>
                                        </p:tav>
                                        <p:tav tm="100000">
                                          <p:val>
                                            <p:strVal val="#ppt_x"/>
                                          </p:val>
                                        </p:tav>
                                      </p:tavLst>
                                    </p:anim>
                                    <p:anim calcmode="lin" valueType="num">
                                      <p:cBhvr additive="base">
                                        <p:cTn id="131" dur="500" fill="hold"/>
                                        <p:tgtEl>
                                          <p:spTgt spid="42"/>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anim calcmode="lin" valueType="num">
                                      <p:cBhvr additive="base">
                                        <p:cTn id="134" dur="500" fill="hold"/>
                                        <p:tgtEl>
                                          <p:spTgt spid="46"/>
                                        </p:tgtEl>
                                        <p:attrNameLst>
                                          <p:attrName>ppt_x</p:attrName>
                                        </p:attrNameLst>
                                      </p:cBhvr>
                                      <p:tavLst>
                                        <p:tav tm="0">
                                          <p:val>
                                            <p:strVal val="#ppt_x"/>
                                          </p:val>
                                        </p:tav>
                                        <p:tav tm="100000">
                                          <p:val>
                                            <p:strVal val="#ppt_x"/>
                                          </p:val>
                                        </p:tav>
                                      </p:tavLst>
                                    </p:anim>
                                    <p:anim calcmode="lin" valueType="num">
                                      <p:cBhvr additive="base">
                                        <p:cTn id="135" dur="500" fill="hold"/>
                                        <p:tgtEl>
                                          <p:spTgt spid="46"/>
                                        </p:tgtEl>
                                        <p:attrNameLst>
                                          <p:attrName>ppt_y</p:attrName>
                                        </p:attrNameLst>
                                      </p:cBhvr>
                                      <p:tavLst>
                                        <p:tav tm="0">
                                          <p:val>
                                            <p:strVal val="1+#ppt_h/2"/>
                                          </p:val>
                                        </p:tav>
                                        <p:tav tm="100000">
                                          <p:val>
                                            <p:strVal val="#ppt_y"/>
                                          </p:val>
                                        </p:tav>
                                      </p:tavLst>
                                    </p:anim>
                                  </p:childTnLst>
                                </p:cTn>
                              </p:par>
                              <p:par>
                                <p:cTn id="136" presetID="2" presetClass="entr" presetSubtype="4" fill="hold" grpId="1" nodeType="with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additive="base">
                                        <p:cTn id="138" dur="500" fill="hold"/>
                                        <p:tgtEl>
                                          <p:spTgt spid="34"/>
                                        </p:tgtEl>
                                        <p:attrNameLst>
                                          <p:attrName>ppt_x</p:attrName>
                                        </p:attrNameLst>
                                      </p:cBhvr>
                                      <p:tavLst>
                                        <p:tav tm="0">
                                          <p:val>
                                            <p:strVal val="#ppt_x"/>
                                          </p:val>
                                        </p:tav>
                                        <p:tav tm="100000">
                                          <p:val>
                                            <p:strVal val="#ppt_x"/>
                                          </p:val>
                                        </p:tav>
                                      </p:tavLst>
                                    </p:anim>
                                    <p:anim calcmode="lin" valueType="num">
                                      <p:cBhvr additive="base">
                                        <p:cTn id="139" dur="500" fill="hold"/>
                                        <p:tgtEl>
                                          <p:spTgt spid="3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additive="base">
                                        <p:cTn id="142" dur="500" fill="hold"/>
                                        <p:tgtEl>
                                          <p:spTgt spid="33"/>
                                        </p:tgtEl>
                                        <p:attrNameLst>
                                          <p:attrName>ppt_x</p:attrName>
                                        </p:attrNameLst>
                                      </p:cBhvr>
                                      <p:tavLst>
                                        <p:tav tm="0">
                                          <p:val>
                                            <p:strVal val="#ppt_x"/>
                                          </p:val>
                                        </p:tav>
                                        <p:tav tm="100000">
                                          <p:val>
                                            <p:strVal val="#ppt_x"/>
                                          </p:val>
                                        </p:tav>
                                      </p:tavLst>
                                    </p:anim>
                                    <p:anim calcmode="lin" valueType="num">
                                      <p:cBhvr additive="base">
                                        <p:cTn id="143" dur="500" fill="hold"/>
                                        <p:tgtEl>
                                          <p:spTgt spid="3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additive="base">
                                        <p:cTn id="146" dur="500" fill="hold"/>
                                        <p:tgtEl>
                                          <p:spTgt spid="52"/>
                                        </p:tgtEl>
                                        <p:attrNameLst>
                                          <p:attrName>ppt_x</p:attrName>
                                        </p:attrNameLst>
                                      </p:cBhvr>
                                      <p:tavLst>
                                        <p:tav tm="0">
                                          <p:val>
                                            <p:strVal val="#ppt_x"/>
                                          </p:val>
                                        </p:tav>
                                        <p:tav tm="100000">
                                          <p:val>
                                            <p:strVal val="#ppt_x"/>
                                          </p:val>
                                        </p:tav>
                                      </p:tavLst>
                                    </p:anim>
                                    <p:anim calcmode="lin" valueType="num">
                                      <p:cBhvr additive="base">
                                        <p:cTn id="147" dur="500" fill="hold"/>
                                        <p:tgtEl>
                                          <p:spTgt spid="5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47"/>
                                        </p:tgtEl>
                                        <p:attrNameLst>
                                          <p:attrName>style.visibility</p:attrName>
                                        </p:attrNameLst>
                                      </p:cBhvr>
                                      <p:to>
                                        <p:strVal val="visible"/>
                                      </p:to>
                                    </p:set>
                                    <p:anim calcmode="lin" valueType="num">
                                      <p:cBhvr additive="base">
                                        <p:cTn id="150" dur="500" fill="hold"/>
                                        <p:tgtEl>
                                          <p:spTgt spid="47"/>
                                        </p:tgtEl>
                                        <p:attrNameLst>
                                          <p:attrName>ppt_x</p:attrName>
                                        </p:attrNameLst>
                                      </p:cBhvr>
                                      <p:tavLst>
                                        <p:tav tm="0">
                                          <p:val>
                                            <p:strVal val="#ppt_x"/>
                                          </p:val>
                                        </p:tav>
                                        <p:tav tm="100000">
                                          <p:val>
                                            <p:strVal val="#ppt_x"/>
                                          </p:val>
                                        </p:tav>
                                      </p:tavLst>
                                    </p:anim>
                                    <p:anim calcmode="lin" valueType="num">
                                      <p:cBhvr additive="base">
                                        <p:cTn id="151" dur="500" fill="hold"/>
                                        <p:tgtEl>
                                          <p:spTgt spid="4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7"/>
                                        </p:tgtEl>
                                        <p:attrNameLst>
                                          <p:attrName>style.visibility</p:attrName>
                                        </p:attrNameLst>
                                      </p:cBhvr>
                                      <p:to>
                                        <p:strVal val="visible"/>
                                      </p:to>
                                    </p:set>
                                    <p:anim calcmode="lin" valueType="num">
                                      <p:cBhvr additive="base">
                                        <p:cTn id="154" dur="500" fill="hold"/>
                                        <p:tgtEl>
                                          <p:spTgt spid="57"/>
                                        </p:tgtEl>
                                        <p:attrNameLst>
                                          <p:attrName>ppt_x</p:attrName>
                                        </p:attrNameLst>
                                      </p:cBhvr>
                                      <p:tavLst>
                                        <p:tav tm="0">
                                          <p:val>
                                            <p:strVal val="#ppt_x"/>
                                          </p:val>
                                        </p:tav>
                                        <p:tav tm="100000">
                                          <p:val>
                                            <p:strVal val="#ppt_x"/>
                                          </p:val>
                                        </p:tav>
                                      </p:tavLst>
                                    </p:anim>
                                    <p:anim calcmode="lin" valueType="num">
                                      <p:cBhvr additive="base">
                                        <p:cTn id="155" dur="500" fill="hold"/>
                                        <p:tgtEl>
                                          <p:spTgt spid="5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ppt_x"/>
                                          </p:val>
                                        </p:tav>
                                        <p:tav tm="100000">
                                          <p:val>
                                            <p:strVal val="#ppt_x"/>
                                          </p:val>
                                        </p:tav>
                                      </p:tavLst>
                                    </p:anim>
                                    <p:anim calcmode="lin" valueType="num">
                                      <p:cBhvr additive="base">
                                        <p:cTn id="15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p:bldP spid="34" grpId="0" animBg="1"/>
      <p:bldP spid="34" grpId="1" animBg="1"/>
      <p:bldP spid="35" grpId="0" animBg="1"/>
      <p:bldP spid="35" grpId="1" animBg="1"/>
      <p:bldP spid="42" grpId="0" animBg="1"/>
      <p:bldP spid="42" grpId="1" animBg="1"/>
      <p:bldP spid="47" grpId="0"/>
      <p:bldP spid="50" grpId="0" animBg="1"/>
      <p:bldP spid="50" grpId="1" animBg="1"/>
      <p:bldP spid="51" grpId="0" animBg="1"/>
      <p:bldP spid="51" grpId="1" animBg="1"/>
      <p:bldP spid="52" grpId="0"/>
      <p:bldP spid="54" grpId="0" animBg="1"/>
      <p:bldP spid="54" grpId="1" animBg="1"/>
      <p:bldP spid="55" grpId="0" animBg="1"/>
      <p:bldP spid="55" grpId="1" animBg="1"/>
      <p:bldP spid="57" grpId="0"/>
      <p:bldP spid="59" grpId="0" animBg="1"/>
      <p:bldP spid="59" grpId="1" animBg="1"/>
      <p:bldP spid="60" grpId="0" animBg="1"/>
      <p:bldP spid="60" grpId="1" animBg="1"/>
      <p:bldP spid="63" grpId="0" animBg="1"/>
      <p:bldP spid="63" grpId="1" animBg="1"/>
      <p:bldP spid="64" grpId="0" animBg="1"/>
      <p:bldP spid="64" grpId="1" animBg="1"/>
      <p:bldP spid="65" grpId="0" animBg="1"/>
      <p:bldP spid="65" grpId="1" animBg="1"/>
      <p:bldP spid="6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396876"/>
            <a:ext cx="7772400" cy="679449"/>
          </a:xfrm>
        </p:spPr>
        <p:txBody>
          <a:bodyPr/>
          <a:lstStyle/>
          <a:p>
            <a:r>
              <a:rPr lang="en-GB" dirty="0"/>
              <a:t>5 Whys</a:t>
            </a:r>
          </a:p>
        </p:txBody>
      </p:sp>
      <p:sp>
        <p:nvSpPr>
          <p:cNvPr id="6" name="Text Placeholder 5"/>
          <p:cNvSpPr>
            <a:spLocks noGrp="1"/>
          </p:cNvSpPr>
          <p:nvPr>
            <p:ph type="body" sz="quarter" idx="13"/>
          </p:nvPr>
        </p:nvSpPr>
        <p:spPr>
          <a:xfrm>
            <a:off x="457200" y="1428750"/>
            <a:ext cx="7839075" cy="1181100"/>
          </a:xfrm>
        </p:spPr>
        <p:txBody>
          <a:bodyPr/>
          <a:lstStyle/>
          <a:p>
            <a:r>
              <a:rPr lang="en-GB" dirty="0"/>
              <a:t>Write down what problem is and ask why?</a:t>
            </a:r>
          </a:p>
          <a:p>
            <a:pPr lvl="1"/>
            <a:r>
              <a:rPr lang="en-GB" dirty="0"/>
              <a:t>If not solution ask why again and repeat</a:t>
            </a:r>
          </a:p>
        </p:txBody>
      </p:sp>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
        <p:nvSpPr>
          <p:cNvPr id="9" name="TextBox 8"/>
          <p:cNvSpPr txBox="1"/>
          <p:nvPr/>
        </p:nvSpPr>
        <p:spPr>
          <a:xfrm>
            <a:off x="762000" y="2800350"/>
            <a:ext cx="3619500" cy="646331"/>
          </a:xfrm>
          <a:prstGeom prst="rect">
            <a:avLst/>
          </a:prstGeom>
          <a:noFill/>
        </p:spPr>
        <p:txBody>
          <a:bodyPr wrap="square" rtlCol="0">
            <a:spAutoFit/>
          </a:bodyPr>
          <a:lstStyle/>
          <a:p>
            <a:r>
              <a:rPr lang="en-GB" sz="3600" b="1" dirty="0">
                <a:solidFill>
                  <a:srgbClr val="A00054"/>
                </a:solidFill>
              </a:rPr>
              <a:t>Brainstorming</a:t>
            </a:r>
          </a:p>
        </p:txBody>
      </p:sp>
      <p:grpSp>
        <p:nvGrpSpPr>
          <p:cNvPr id="27" name="Group 26"/>
          <p:cNvGrpSpPr/>
          <p:nvPr/>
        </p:nvGrpSpPr>
        <p:grpSpPr>
          <a:xfrm>
            <a:off x="6791325" y="3162300"/>
            <a:ext cx="1504950" cy="2847975"/>
            <a:chOff x="5905500" y="3162300"/>
            <a:chExt cx="1504950" cy="2847975"/>
          </a:xfrm>
        </p:grpSpPr>
        <p:sp>
          <p:nvSpPr>
            <p:cNvPr id="10" name="Rounded Rectangle 9"/>
            <p:cNvSpPr/>
            <p:nvPr/>
          </p:nvSpPr>
          <p:spPr>
            <a:xfrm>
              <a:off x="5905500" y="3162300"/>
              <a:ext cx="1504950" cy="1866899"/>
            </a:xfrm>
            <a:prstGeom prst="roundRect">
              <a:avLst/>
            </a:prstGeom>
            <a:no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6915150" y="5029199"/>
              <a:ext cx="257175" cy="981076"/>
            </a:xfrm>
            <a:prstGeom prst="line">
              <a:avLst/>
            </a:prstGeom>
            <a:ln w="127000">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6153150" y="5029199"/>
              <a:ext cx="238125" cy="981076"/>
            </a:xfrm>
            <a:prstGeom prst="line">
              <a:avLst/>
            </a:prstGeom>
            <a:ln w="127000">
              <a:solidFill>
                <a:srgbClr val="003893"/>
              </a:solidFill>
            </a:ln>
          </p:spPr>
          <p:style>
            <a:lnRef idx="2">
              <a:schemeClr val="accent1"/>
            </a:lnRef>
            <a:fillRef idx="0">
              <a:schemeClr val="accent1"/>
            </a:fillRef>
            <a:effectRef idx="1">
              <a:schemeClr val="accent1"/>
            </a:effectRef>
            <a:fontRef idx="minor">
              <a:schemeClr val="tx1"/>
            </a:fontRef>
          </p:style>
        </p:cxnSp>
      </p:grpSp>
      <p:pic>
        <p:nvPicPr>
          <p:cNvPr id="3074" name="Picture 2" descr="C:\Users\Amanda\AppData\Local\Microsoft\Windows\INetCache\IE\VQNHVPL3\hand-pencil[1].png"/>
          <p:cNvPicPr>
            <a:picLocks noChangeAspect="1" noChangeArrowheads="1"/>
          </p:cNvPicPr>
          <p:nvPr/>
        </p:nvPicPr>
        <p:blipFill>
          <a:blip r:embed="rId3"/>
          <a:srcRect/>
          <a:stretch>
            <a:fillRect/>
          </a:stretch>
        </p:blipFill>
        <p:spPr bwMode="auto">
          <a:xfrm>
            <a:off x="6391275" y="3800496"/>
            <a:ext cx="819135" cy="819135"/>
          </a:xfrm>
          <a:prstGeom prst="rect">
            <a:avLst/>
          </a:prstGeom>
          <a:noFill/>
        </p:spPr>
      </p:pic>
      <p:sp>
        <p:nvSpPr>
          <p:cNvPr id="26" name="TextBox 25"/>
          <p:cNvSpPr txBox="1"/>
          <p:nvPr/>
        </p:nvSpPr>
        <p:spPr>
          <a:xfrm>
            <a:off x="457199" y="3800496"/>
            <a:ext cx="5934075" cy="1354217"/>
          </a:xfrm>
          <a:prstGeom prst="rect">
            <a:avLst/>
          </a:prstGeom>
          <a:noFill/>
        </p:spPr>
        <p:txBody>
          <a:bodyPr wrap="square" rtlCol="0">
            <a:spAutoFit/>
          </a:bodyPr>
          <a:lstStyle/>
          <a:p>
            <a:pPr>
              <a:buFont typeface="Arial" pitchFamily="34" charset="0"/>
              <a:buChar char="•"/>
            </a:pPr>
            <a:r>
              <a:rPr lang="en-GB" sz="2400" dirty="0"/>
              <a:t>  Non judgemental &amp; non threatening 	</a:t>
            </a:r>
          </a:p>
          <a:p>
            <a:r>
              <a:rPr lang="en-GB" sz="2400" dirty="0"/>
              <a:t>    environment</a:t>
            </a:r>
          </a:p>
          <a:p>
            <a:endParaRPr lang="en-GB" sz="1000" dirty="0"/>
          </a:p>
          <a:p>
            <a:pPr>
              <a:buFont typeface="Arial" pitchFamily="34" charset="0"/>
              <a:buChar char="•"/>
            </a:pPr>
            <a:r>
              <a:rPr lang="en-GB" sz="2400" dirty="0"/>
              <a:t>  Gather list of spontaneous ideas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54026"/>
            <a:ext cx="7772400" cy="679449"/>
          </a:xfrm>
        </p:spPr>
        <p:txBody>
          <a:bodyPr/>
          <a:lstStyle/>
          <a:p>
            <a:r>
              <a:rPr lang="en-GB" dirty="0"/>
              <a:t>Mind Map</a:t>
            </a:r>
          </a:p>
        </p:txBody>
      </p:sp>
      <p:sp>
        <p:nvSpPr>
          <p:cNvPr id="5"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pic>
        <p:nvPicPr>
          <p:cNvPr id="8" name="Picture 2"/>
          <p:cNvPicPr>
            <a:picLocks noChangeAspect="1" noChangeArrowheads="1"/>
          </p:cNvPicPr>
          <p:nvPr/>
        </p:nvPicPr>
        <p:blipFill>
          <a:blip r:embed="rId3"/>
          <a:srcRect/>
          <a:stretch>
            <a:fillRect/>
          </a:stretch>
        </p:blipFill>
        <p:spPr bwMode="auto">
          <a:xfrm>
            <a:off x="1162050" y="967508"/>
            <a:ext cx="7067550" cy="5141974"/>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2411413"/>
            <a:ext cx="7772400" cy="1143000"/>
          </a:xfrm>
        </p:spPr>
        <p:txBody>
          <a:bodyPr/>
          <a:lstStyle/>
          <a:p>
            <a:pPr>
              <a:defRPr/>
            </a:pPr>
            <a:r>
              <a:rPr lang="en-GB" sz="4800" b="1" dirty="0">
                <a:solidFill>
                  <a:srgbClr val="A00054"/>
                </a:solidFill>
                <a:latin typeface="Arial" pitchFamily="34" charset="0"/>
                <a:cs typeface="Arial" pitchFamily="34" charset="0"/>
              </a:rPr>
              <a:t>Local Perspectives</a:t>
            </a:r>
          </a:p>
        </p:txBody>
      </p:sp>
      <p:sp>
        <p:nvSpPr>
          <p:cNvPr id="6" name="TextBox 5"/>
          <p:cNvSpPr txBox="1"/>
          <p:nvPr/>
        </p:nvSpPr>
        <p:spPr>
          <a:xfrm>
            <a:off x="1847850" y="4171950"/>
            <a:ext cx="5981700" cy="1077218"/>
          </a:xfrm>
          <a:prstGeom prst="rect">
            <a:avLst/>
          </a:prstGeom>
          <a:noFill/>
        </p:spPr>
        <p:txBody>
          <a:bodyPr wrap="square" rtlCol="0">
            <a:spAutoFit/>
          </a:bodyPr>
          <a:lstStyle/>
          <a:p>
            <a:r>
              <a:rPr lang="en-GB" sz="3600" dirty="0">
                <a:solidFill>
                  <a:srgbClr val="A00054"/>
                </a:solidFill>
              </a:rPr>
              <a:t>+ Looking at a problem: </a:t>
            </a:r>
          </a:p>
          <a:p>
            <a:r>
              <a:rPr lang="en-GB" dirty="0"/>
              <a:t>	</a:t>
            </a:r>
            <a:r>
              <a:rPr lang="en-GB" sz="2800" dirty="0">
                <a:solidFill>
                  <a:srgbClr val="003893"/>
                </a:solidFill>
              </a:rPr>
              <a:t>what frustrates &amp; annoys you?</a:t>
            </a:r>
          </a:p>
        </p:txBody>
      </p:sp>
      <p:sp>
        <p:nvSpPr>
          <p:cNvPr id="7"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320676"/>
            <a:ext cx="7772400" cy="679449"/>
          </a:xfrm>
        </p:spPr>
        <p:txBody>
          <a:bodyPr/>
          <a:lstStyle/>
          <a:p>
            <a:pPr>
              <a:defRPr/>
            </a:pPr>
            <a:r>
              <a:rPr lang="en-GB" dirty="0">
                <a:latin typeface="Arial" pitchFamily="34" charset="0"/>
                <a:cs typeface="Arial" pitchFamily="34" charset="0"/>
              </a:rPr>
              <a:t>Homework</a:t>
            </a:r>
          </a:p>
        </p:txBody>
      </p:sp>
      <p:sp>
        <p:nvSpPr>
          <p:cNvPr id="7" name="Subtitle 6"/>
          <p:cNvSpPr>
            <a:spLocks noGrp="1"/>
          </p:cNvSpPr>
          <p:nvPr>
            <p:ph type="subTitle" idx="1"/>
          </p:nvPr>
        </p:nvSpPr>
        <p:spPr>
          <a:xfrm>
            <a:off x="457200" y="1243012"/>
            <a:ext cx="6400800" cy="581025"/>
          </a:xfrm>
        </p:spPr>
        <p:txBody>
          <a:bodyPr/>
          <a:lstStyle/>
          <a:p>
            <a:r>
              <a:rPr lang="en-GB" dirty="0"/>
              <a:t>To bring to next session</a:t>
            </a:r>
          </a:p>
        </p:txBody>
      </p:sp>
      <p:sp>
        <p:nvSpPr>
          <p:cNvPr id="9" name="TextBox 8"/>
          <p:cNvSpPr txBox="1"/>
          <p:nvPr/>
        </p:nvSpPr>
        <p:spPr>
          <a:xfrm>
            <a:off x="723900" y="2095500"/>
            <a:ext cx="6496050" cy="1723549"/>
          </a:xfrm>
          <a:prstGeom prst="rect">
            <a:avLst/>
          </a:prstGeom>
          <a:noFill/>
        </p:spPr>
        <p:txBody>
          <a:bodyPr wrap="square" rtlCol="0">
            <a:spAutoFit/>
          </a:bodyPr>
          <a:lstStyle/>
          <a:p>
            <a:r>
              <a:rPr lang="en-GB" sz="2400" dirty="0"/>
              <a:t>Your quality is personal project: </a:t>
            </a:r>
          </a:p>
          <a:p>
            <a:endParaRPr lang="en-GB" sz="1000" dirty="0"/>
          </a:p>
          <a:p>
            <a:pPr marL="342900" indent="-342900">
              <a:buFont typeface="+mj-lt"/>
              <a:buAutoNum type="arabicPeriod"/>
            </a:pPr>
            <a:r>
              <a:rPr lang="en-GB" dirty="0"/>
              <a:t>	</a:t>
            </a:r>
            <a:r>
              <a:rPr lang="en-GB" sz="2400" dirty="0"/>
              <a:t>Set an aim</a:t>
            </a:r>
          </a:p>
          <a:p>
            <a:pPr marL="342900" indent="-342900">
              <a:buFont typeface="+mj-lt"/>
              <a:buAutoNum type="arabicPeriod"/>
            </a:pPr>
            <a:r>
              <a:rPr lang="en-GB" sz="2400" dirty="0"/>
              <a:t>	Decide on your outcome measures</a:t>
            </a:r>
          </a:p>
          <a:p>
            <a:pPr marL="342900" indent="-342900">
              <a:buFont typeface="+mj-lt"/>
              <a:buAutoNum type="arabicPeriod"/>
            </a:pPr>
            <a:r>
              <a:rPr lang="en-GB" sz="2400" dirty="0"/>
              <a:t>	Collect your baseline measures </a:t>
            </a:r>
          </a:p>
        </p:txBody>
      </p:sp>
      <p:sp>
        <p:nvSpPr>
          <p:cNvPr id="10" name="Rounded Rectangle 9"/>
          <p:cNvSpPr/>
          <p:nvPr/>
        </p:nvSpPr>
        <p:spPr>
          <a:xfrm>
            <a:off x="590550" y="2095500"/>
            <a:ext cx="6267450" cy="1962150"/>
          </a:xfrm>
          <a:prstGeom prst="roundRect">
            <a:avLst/>
          </a:prstGeom>
          <a:noFill/>
          <a:ln w="38100">
            <a:solidFill>
              <a:srgbClr val="A000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723900" y="4610100"/>
            <a:ext cx="7505700" cy="1354217"/>
          </a:xfrm>
          <a:prstGeom prst="rect">
            <a:avLst/>
          </a:prstGeom>
          <a:noFill/>
        </p:spPr>
        <p:txBody>
          <a:bodyPr wrap="square" rtlCol="0">
            <a:spAutoFit/>
          </a:bodyPr>
          <a:lstStyle/>
          <a:p>
            <a:r>
              <a:rPr lang="en-GB" sz="2400" u="sng" dirty="0"/>
              <a:t>If not yet done:</a:t>
            </a:r>
          </a:p>
          <a:p>
            <a:endParaRPr lang="en-GB" sz="1000" dirty="0"/>
          </a:p>
          <a:p>
            <a:r>
              <a:rPr lang="en-GB" sz="2400" dirty="0"/>
              <a:t>On-line ‘bronze’ training: </a:t>
            </a:r>
            <a:br>
              <a:rPr lang="en-GB" sz="2400" dirty="0"/>
            </a:br>
            <a:r>
              <a:rPr lang="en-GB" sz="2400" dirty="0"/>
              <a:t>http://qitraining.improvementacademy.org/</a:t>
            </a:r>
          </a:p>
        </p:txBody>
      </p:sp>
      <p:sp>
        <p:nvSpPr>
          <p:cNvPr id="12"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38"/>
          <p:cNvSpPr>
            <a:spLocks noGrp="1"/>
          </p:cNvSpPr>
          <p:nvPr>
            <p:ph type="ctrTitle"/>
          </p:nvPr>
        </p:nvSpPr>
        <p:spPr bwMode="auto">
          <a:xfrm>
            <a:off x="457200" y="2016126"/>
            <a:ext cx="7772400" cy="679449"/>
          </a:xfrm>
        </p:spPr>
        <p:txBody>
          <a:bodyPr vert="horz" wrap="square" tIns="45720" bIns="45720" numCol="1" anchor="t" anchorCtr="0" compatLnSpc="1">
            <a:prstTxWarp prst="textNoShape">
              <a:avLst/>
            </a:prstTxWarp>
          </a:bodyPr>
          <a:lstStyle/>
          <a:p>
            <a:pPr algn="l" eaLnBrk="1" hangingPunct="1">
              <a:defRPr/>
            </a:pPr>
            <a:r>
              <a:rPr lang="en-US" sz="2800" dirty="0">
                <a:solidFill>
                  <a:srgbClr val="003893"/>
                </a:solidFill>
                <a:latin typeface="+mn-lt"/>
              </a:rPr>
              <a:t>Aim:</a:t>
            </a:r>
            <a:r>
              <a:rPr lang="en-US" sz="2800" b="0" dirty="0">
                <a:solidFill>
                  <a:srgbClr val="003893"/>
                </a:solidFill>
                <a:latin typeface="+mn-lt"/>
              </a:rPr>
              <a:t> Understand the basics of </a:t>
            </a:r>
            <a:r>
              <a:rPr lang="en-US" sz="2800" b="0">
                <a:solidFill>
                  <a:srgbClr val="003893"/>
                </a:solidFill>
                <a:latin typeface="+mn-lt"/>
              </a:rPr>
              <a:t>QI </a:t>
            </a:r>
            <a:br>
              <a:rPr lang="en-US" sz="1000" b="0" dirty="0">
                <a:solidFill>
                  <a:schemeClr val="accent5">
                    <a:lumMod val="75000"/>
                  </a:schemeClr>
                </a:solidFill>
                <a:latin typeface="Calibri" panose="020F0502020204030204" pitchFamily="34" charset="0"/>
              </a:rPr>
            </a:br>
            <a:br>
              <a:rPr lang="en-US" sz="1000" b="0" dirty="0">
                <a:solidFill>
                  <a:schemeClr val="accent5">
                    <a:lumMod val="75000"/>
                  </a:schemeClr>
                </a:solidFill>
                <a:latin typeface="Calibri" panose="020F0502020204030204" pitchFamily="34" charset="0"/>
              </a:rPr>
            </a:br>
            <a:br>
              <a:rPr lang="en-US" sz="4400" dirty="0">
                <a:solidFill>
                  <a:schemeClr val="accent5">
                    <a:lumMod val="75000"/>
                  </a:schemeClr>
                </a:solidFill>
                <a:latin typeface="Calibri" panose="020F0502020204030204" pitchFamily="34" charset="0"/>
              </a:rPr>
            </a:br>
            <a:r>
              <a:rPr lang="en-US" sz="4400" dirty="0">
                <a:solidFill>
                  <a:schemeClr val="accent5">
                    <a:lumMod val="75000"/>
                  </a:schemeClr>
                </a:solidFill>
                <a:latin typeface="Calibri" panose="020F0502020204030204" pitchFamily="34" charset="0"/>
              </a:rPr>
              <a:t>	</a:t>
            </a:r>
            <a:br>
              <a:rPr lang="en-US" sz="4400" dirty="0">
                <a:solidFill>
                  <a:schemeClr val="accent5">
                    <a:lumMod val="75000"/>
                  </a:schemeClr>
                </a:solidFill>
                <a:latin typeface="Calibri" panose="020F0502020204030204" pitchFamily="34" charset="0"/>
              </a:rPr>
            </a:br>
            <a:r>
              <a:rPr lang="en-US" sz="4400" dirty="0">
                <a:solidFill>
                  <a:schemeClr val="accent5">
                    <a:lumMod val="75000"/>
                  </a:schemeClr>
                </a:solidFill>
                <a:latin typeface="Calibri" panose="020F0502020204030204" pitchFamily="34" charset="0"/>
              </a:rPr>
              <a:t> </a:t>
            </a:r>
            <a:br>
              <a:rPr lang="en-US" sz="4400" b="0" dirty="0">
                <a:solidFill>
                  <a:schemeClr val="accent5">
                    <a:lumMod val="75000"/>
                  </a:schemeClr>
                </a:solidFill>
                <a:latin typeface="Calibri" panose="020F0502020204030204" pitchFamily="34" charset="0"/>
              </a:rPr>
            </a:br>
            <a:br>
              <a:rPr lang="en-US" sz="4400" b="0" dirty="0">
                <a:solidFill>
                  <a:schemeClr val="accent5">
                    <a:lumMod val="75000"/>
                  </a:schemeClr>
                </a:solidFill>
                <a:latin typeface="Calibri" panose="020F0502020204030204" pitchFamily="34" charset="0"/>
              </a:rPr>
            </a:br>
            <a:endParaRPr lang="en-US" sz="4400" b="0" dirty="0">
              <a:solidFill>
                <a:schemeClr val="accent5">
                  <a:lumMod val="75000"/>
                </a:schemeClr>
              </a:solidFill>
              <a:latin typeface="Calibri" panose="020F0502020204030204" pitchFamily="34" charset="0"/>
            </a:endParaRPr>
          </a:p>
        </p:txBody>
      </p:sp>
      <p:sp>
        <p:nvSpPr>
          <p:cNvPr id="5" name="Subtitle 4"/>
          <p:cNvSpPr>
            <a:spLocks noGrp="1"/>
          </p:cNvSpPr>
          <p:nvPr>
            <p:ph type="subTitle" idx="1"/>
          </p:nvPr>
        </p:nvSpPr>
        <p:spPr>
          <a:xfrm>
            <a:off x="457200" y="2805112"/>
            <a:ext cx="6400800" cy="581025"/>
          </a:xfrm>
        </p:spPr>
        <p:txBody>
          <a:bodyPr/>
          <a:lstStyle/>
          <a:p>
            <a:r>
              <a:rPr lang="en-GB" dirty="0"/>
              <a:t>By the end of the session:</a:t>
            </a:r>
          </a:p>
        </p:txBody>
      </p:sp>
      <p:sp>
        <p:nvSpPr>
          <p:cNvPr id="6" name="Text Placeholder 5"/>
          <p:cNvSpPr>
            <a:spLocks noGrp="1"/>
          </p:cNvSpPr>
          <p:nvPr>
            <p:ph type="body" sz="quarter" idx="13"/>
          </p:nvPr>
        </p:nvSpPr>
        <p:spPr>
          <a:xfrm>
            <a:off x="457200" y="3390900"/>
            <a:ext cx="7839075" cy="3419475"/>
          </a:xfrm>
        </p:spPr>
        <p:txBody>
          <a:bodyPr/>
          <a:lstStyle/>
          <a:p>
            <a:r>
              <a:rPr lang="en-GB" dirty="0"/>
              <a:t>Understand:</a:t>
            </a:r>
          </a:p>
          <a:p>
            <a:pPr lvl="1"/>
            <a:r>
              <a:rPr lang="en-GB" dirty="0"/>
              <a:t>Quality in healthcare </a:t>
            </a:r>
          </a:p>
          <a:p>
            <a:pPr lvl="1"/>
            <a:r>
              <a:rPr lang="en-GB" dirty="0"/>
              <a:t>What quality improvement is</a:t>
            </a:r>
          </a:p>
          <a:p>
            <a:pPr lvl="1"/>
            <a:r>
              <a:rPr lang="en-GB" dirty="0"/>
              <a:t>What a quality improvement project (QIP) is</a:t>
            </a:r>
          </a:p>
          <a:p>
            <a:pPr lvl="1"/>
            <a:r>
              <a:rPr lang="en-GB" dirty="0"/>
              <a:t>How to start making a change</a:t>
            </a:r>
          </a:p>
        </p:txBody>
      </p:sp>
      <p:sp>
        <p:nvSpPr>
          <p:cNvPr id="7" name="Footer Placeholder 16"/>
          <p:cNvSpPr txBox="1">
            <a:spLocks/>
          </p:cNvSpPr>
          <p:nvPr/>
        </p:nvSpPr>
        <p:spPr>
          <a:xfrm>
            <a:off x="87645" y="6492875"/>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
        <p:nvSpPr>
          <p:cNvPr id="8" name="TextBox 7"/>
          <p:cNvSpPr txBox="1"/>
          <p:nvPr/>
        </p:nvSpPr>
        <p:spPr>
          <a:xfrm>
            <a:off x="495300" y="971550"/>
            <a:ext cx="5353050" cy="646331"/>
          </a:xfrm>
          <a:prstGeom prst="rect">
            <a:avLst/>
          </a:prstGeom>
          <a:noFill/>
        </p:spPr>
        <p:txBody>
          <a:bodyPr wrap="square" rtlCol="0">
            <a:spAutoFit/>
          </a:bodyPr>
          <a:lstStyle/>
          <a:p>
            <a:r>
              <a:rPr lang="en-GB" sz="3600" b="1" dirty="0">
                <a:solidFill>
                  <a:srgbClr val="A00054"/>
                </a:solidFill>
              </a:rPr>
              <a:t>Close and feedback: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preferRelativeResize="0">
            <a:picLocks/>
          </p:cNvPicPr>
          <p:nvPr/>
        </p:nvPicPr>
        <p:blipFill>
          <a:blip r:embed="rId3"/>
          <a:srcRect/>
          <a:stretch>
            <a:fillRect/>
          </a:stretch>
        </p:blipFill>
        <p:spPr bwMode="auto">
          <a:xfrm>
            <a:off x="1250950" y="1435100"/>
            <a:ext cx="6591300" cy="3846513"/>
          </a:xfrm>
          <a:prstGeom prst="rect">
            <a:avLst/>
          </a:prstGeom>
          <a:noFill/>
          <a:ln w="9525">
            <a:noFill/>
            <a:miter lim="800000"/>
            <a:headEnd/>
            <a:tailEnd/>
          </a:ln>
        </p:spPr>
      </p:pic>
      <p:grpSp>
        <p:nvGrpSpPr>
          <p:cNvPr id="2" name="Group 11"/>
          <p:cNvGrpSpPr>
            <a:grpSpLocks/>
          </p:cNvGrpSpPr>
          <p:nvPr/>
        </p:nvGrpSpPr>
        <p:grpSpPr bwMode="auto">
          <a:xfrm>
            <a:off x="0" y="100012"/>
            <a:ext cx="4894263" cy="879475"/>
            <a:chOff x="2555776" y="729824"/>
            <a:chExt cx="4894271" cy="878779"/>
          </a:xfrm>
        </p:grpSpPr>
        <p:pic>
          <p:nvPicPr>
            <p:cNvPr id="13316" name="Picture 12"/>
            <p:cNvPicPr>
              <a:picLocks noChangeAspect="1" noChangeArrowheads="1"/>
            </p:cNvPicPr>
            <p:nvPr/>
          </p:nvPicPr>
          <p:blipFill>
            <a:blip r:embed="rId4"/>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13318"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13319" name="Picture 15"/>
              <p:cNvPicPr>
                <a:picLocks noChangeAspect="1"/>
              </p:cNvPicPr>
              <p:nvPr/>
            </p:nvPicPr>
            <p:blipFill>
              <a:blip r:embed="rId5"/>
              <a:srcRect/>
              <a:stretch>
                <a:fillRect/>
              </a:stretch>
            </p:blipFill>
            <p:spPr bwMode="auto">
              <a:xfrm>
                <a:off x="2555776" y="729824"/>
                <a:ext cx="2843790" cy="710185"/>
              </a:xfrm>
              <a:prstGeom prst="rect">
                <a:avLst/>
              </a:prstGeom>
              <a:noFill/>
              <a:ln w="9525">
                <a:noFill/>
                <a:miter lim="800000"/>
                <a:headEnd/>
                <a:tailEnd/>
              </a:ln>
            </p:spPr>
          </p:pic>
        </p:grpSp>
      </p:grpSp>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619250"/>
            <a:ext cx="7896225" cy="45858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457200" indent="-457200" fontAlgn="auto" latinLnBrk="1" hangingPunct="0">
              <a:spcBef>
                <a:spcPts val="0"/>
              </a:spcBef>
              <a:spcAft>
                <a:spcPts val="0"/>
              </a:spcAft>
              <a:buAutoNum type="arabicPeriod"/>
              <a:defRPr/>
            </a:pPr>
            <a:r>
              <a:rPr lang="en-GB" sz="2400" b="1" dirty="0">
                <a:solidFill>
                  <a:srgbClr val="003893"/>
                </a:solidFill>
                <a:uFill>
                  <a:solidFill>
                    <a:srgbClr val="000000"/>
                  </a:solidFill>
                </a:uFill>
                <a:ea typeface="Calibri"/>
                <a:cs typeface="Calibri"/>
                <a:sym typeface="Calibri"/>
              </a:rPr>
              <a:t>Poor Communication</a:t>
            </a:r>
          </a:p>
          <a:p>
            <a:pPr marL="800100" lvl="1" indent="-342900" fontAlgn="auto" latinLnBrk="1" hangingPunct="0">
              <a:spcBef>
                <a:spcPts val="0"/>
              </a:spcBef>
              <a:spcAft>
                <a:spcPts val="0"/>
              </a:spcAft>
              <a:buFont typeface="Arial" pitchFamily="34" charset="0"/>
              <a:buChar char="•"/>
              <a:defRPr/>
            </a:pPr>
            <a:r>
              <a:rPr lang="en-GB" sz="2400" dirty="0">
                <a:solidFill>
                  <a:srgbClr val="000000"/>
                </a:solidFill>
                <a:uFill>
                  <a:solidFill>
                    <a:srgbClr val="000000"/>
                  </a:solidFill>
                </a:uFill>
                <a:ea typeface="Calibri"/>
                <a:cs typeface="Calibri"/>
                <a:sym typeface="Calibri"/>
              </a:rPr>
              <a:t>No plan given to patient re when to seek review</a:t>
            </a:r>
          </a:p>
          <a:p>
            <a:pPr marL="800100" lvl="1" indent="-342900" fontAlgn="auto" latinLnBrk="1" hangingPunct="0">
              <a:spcBef>
                <a:spcPts val="0"/>
              </a:spcBef>
              <a:spcAft>
                <a:spcPts val="0"/>
              </a:spcAft>
              <a:buFont typeface="Arial" pitchFamily="34" charset="0"/>
              <a:buChar char="•"/>
              <a:defRPr/>
            </a:pPr>
            <a:r>
              <a:rPr lang="en-GB" sz="2400" dirty="0">
                <a:solidFill>
                  <a:srgbClr val="000000"/>
                </a:solidFill>
                <a:uFill>
                  <a:solidFill>
                    <a:srgbClr val="000000"/>
                  </a:solidFill>
                </a:uFill>
                <a:ea typeface="Calibri"/>
                <a:cs typeface="Calibri"/>
                <a:sym typeface="Calibri"/>
              </a:rPr>
              <a:t>No info handed over to local team</a:t>
            </a:r>
          </a:p>
          <a:p>
            <a:pPr marL="800100" lvl="1" indent="-342900" fontAlgn="auto" latinLnBrk="1" hangingPunct="0">
              <a:spcBef>
                <a:spcPts val="0"/>
              </a:spcBef>
              <a:spcAft>
                <a:spcPts val="0"/>
              </a:spcAft>
              <a:buFont typeface="Arial" pitchFamily="34" charset="0"/>
              <a:buChar char="•"/>
              <a:defRPr/>
            </a:pPr>
            <a:r>
              <a:rPr lang="en-GB" sz="2400" dirty="0">
                <a:solidFill>
                  <a:srgbClr val="000000"/>
                </a:solidFill>
                <a:uFill>
                  <a:solidFill>
                    <a:srgbClr val="000000"/>
                  </a:solidFill>
                </a:uFill>
                <a:ea typeface="Calibri"/>
                <a:cs typeface="Calibri"/>
                <a:sym typeface="Calibri"/>
              </a:rPr>
              <a:t>Not brought in earlier/flagged up for review</a:t>
            </a:r>
          </a:p>
          <a:p>
            <a:pPr marL="800100" lvl="1" indent="-342900" fontAlgn="auto" latinLnBrk="1" hangingPunct="0">
              <a:spcBef>
                <a:spcPts val="0"/>
              </a:spcBef>
              <a:spcAft>
                <a:spcPts val="0"/>
              </a:spcAft>
              <a:buFont typeface="Arial" pitchFamily="34" charset="0"/>
              <a:buChar char="•"/>
              <a:defRPr/>
            </a:pPr>
            <a:endParaRPr lang="en-GB" sz="800" dirty="0">
              <a:solidFill>
                <a:srgbClr val="000000"/>
              </a:solidFill>
              <a:uFill>
                <a:solidFill>
                  <a:srgbClr val="000000"/>
                </a:solidFill>
              </a:uFill>
              <a:ea typeface="Calibri"/>
              <a:cs typeface="Calibri"/>
              <a:sym typeface="Calibri"/>
            </a:endParaRPr>
          </a:p>
          <a:p>
            <a:pPr marL="1257300" lvl="2" indent="-342900" fontAlgn="auto" latinLnBrk="1" hangingPunct="0">
              <a:spcBef>
                <a:spcPts val="0"/>
              </a:spcBef>
              <a:spcAft>
                <a:spcPts val="0"/>
              </a:spcAft>
              <a:buFont typeface="Arial" pitchFamily="34" charset="0"/>
              <a:buChar char="•"/>
              <a:defRPr/>
            </a:pPr>
            <a:endParaRPr lang="en-GB" sz="600" dirty="0">
              <a:solidFill>
                <a:srgbClr val="000000"/>
              </a:solidFill>
              <a:uFill>
                <a:solidFill>
                  <a:srgbClr val="000000"/>
                </a:solidFill>
              </a:uFill>
              <a:ea typeface="Calibri"/>
              <a:cs typeface="Calibri"/>
              <a:sym typeface="Calibri"/>
            </a:endParaRPr>
          </a:p>
          <a:p>
            <a:pPr marL="342900" indent="-342900" fontAlgn="auto" latinLnBrk="1" hangingPunct="0">
              <a:spcBef>
                <a:spcPts val="0"/>
              </a:spcBef>
              <a:spcAft>
                <a:spcPts val="0"/>
              </a:spcAft>
              <a:buFontTx/>
              <a:buAutoNum type="arabicPeriod"/>
              <a:defRPr/>
            </a:pPr>
            <a:r>
              <a:rPr lang="en-GB" sz="2400" b="1" dirty="0">
                <a:solidFill>
                  <a:srgbClr val="003893"/>
                </a:solidFill>
                <a:uFill>
                  <a:solidFill>
                    <a:srgbClr val="000000"/>
                  </a:solidFill>
                </a:uFill>
                <a:ea typeface="Calibri"/>
                <a:cs typeface="Calibri"/>
                <a:sym typeface="Calibri"/>
              </a:rPr>
              <a:t>When arrived not realised that she was PROM</a:t>
            </a:r>
          </a:p>
          <a:p>
            <a:pPr marL="800100" lvl="1" indent="-342900" fontAlgn="auto" latinLnBrk="1" hangingPunct="0">
              <a:spcBef>
                <a:spcPts val="0"/>
              </a:spcBef>
              <a:spcAft>
                <a:spcPts val="0"/>
              </a:spcAft>
              <a:buFont typeface="Arial" pitchFamily="34" charset="0"/>
              <a:buChar char="•"/>
              <a:defRPr/>
            </a:pPr>
            <a:r>
              <a:rPr lang="en-GB" sz="2400" dirty="0">
                <a:solidFill>
                  <a:srgbClr val="000000"/>
                </a:solidFill>
                <a:uFill>
                  <a:solidFill>
                    <a:srgbClr val="000000"/>
                  </a:solidFill>
                </a:uFill>
                <a:ea typeface="Calibri"/>
                <a:cs typeface="Calibri"/>
                <a:sym typeface="Calibri"/>
              </a:rPr>
              <a:t>Changed from low -&gt;high risk </a:t>
            </a:r>
          </a:p>
          <a:p>
            <a:pPr marL="800100" lvl="1" indent="-342900" fontAlgn="auto" latinLnBrk="1" hangingPunct="0">
              <a:spcBef>
                <a:spcPts val="0"/>
              </a:spcBef>
              <a:spcAft>
                <a:spcPts val="0"/>
              </a:spcAft>
              <a:buFont typeface="Arial" pitchFamily="34" charset="0"/>
              <a:buChar char="•"/>
              <a:defRPr/>
            </a:pPr>
            <a:r>
              <a:rPr lang="en-GB" sz="2400" dirty="0">
                <a:solidFill>
                  <a:srgbClr val="000000"/>
                </a:solidFill>
                <a:uFill>
                  <a:solidFill>
                    <a:srgbClr val="000000"/>
                  </a:solidFill>
                </a:uFill>
                <a:ea typeface="Calibri"/>
                <a:cs typeface="Calibri"/>
                <a:sym typeface="Calibri"/>
              </a:rPr>
              <a:t>LW and active monitoring</a:t>
            </a:r>
          </a:p>
          <a:p>
            <a:pPr marL="800100" lvl="1" indent="-342900" fontAlgn="auto" latinLnBrk="1" hangingPunct="0">
              <a:spcBef>
                <a:spcPts val="0"/>
              </a:spcBef>
              <a:spcAft>
                <a:spcPts val="0"/>
              </a:spcAft>
              <a:buFont typeface="Arial" pitchFamily="34" charset="0"/>
              <a:buChar char="•"/>
              <a:defRPr/>
            </a:pPr>
            <a:r>
              <a:rPr lang="en-GB" sz="2400" dirty="0">
                <a:solidFill>
                  <a:srgbClr val="000000"/>
                </a:solidFill>
                <a:uFill>
                  <a:solidFill>
                    <a:srgbClr val="000000"/>
                  </a:solidFill>
                </a:uFill>
                <a:ea typeface="Calibri"/>
                <a:cs typeface="Calibri"/>
                <a:sym typeface="Calibri"/>
              </a:rPr>
              <a:t>?speed up delivery</a:t>
            </a:r>
          </a:p>
          <a:p>
            <a:pPr marL="800100" lvl="1" indent="-342900" fontAlgn="auto" latinLnBrk="1" hangingPunct="0">
              <a:spcBef>
                <a:spcPts val="0"/>
              </a:spcBef>
              <a:spcAft>
                <a:spcPts val="0"/>
              </a:spcAft>
              <a:buFont typeface="Arial" pitchFamily="34" charset="0"/>
              <a:buChar char="•"/>
              <a:defRPr/>
            </a:pPr>
            <a:endParaRPr lang="en-GB" sz="800" dirty="0">
              <a:solidFill>
                <a:srgbClr val="000000"/>
              </a:solidFill>
              <a:uFill>
                <a:solidFill>
                  <a:srgbClr val="000000"/>
                </a:solidFill>
              </a:uFill>
              <a:ea typeface="Calibri"/>
              <a:cs typeface="Calibri"/>
              <a:sym typeface="Calibri"/>
            </a:endParaRPr>
          </a:p>
          <a:p>
            <a:pPr marL="1257300" lvl="2" indent="-342900" fontAlgn="auto" latinLnBrk="1" hangingPunct="0">
              <a:spcBef>
                <a:spcPts val="0"/>
              </a:spcBef>
              <a:spcAft>
                <a:spcPts val="0"/>
              </a:spcAft>
              <a:buFont typeface="Arial" pitchFamily="34" charset="0"/>
              <a:buChar char="•"/>
              <a:defRPr/>
            </a:pPr>
            <a:endParaRPr lang="en-GB" sz="600" dirty="0">
              <a:solidFill>
                <a:srgbClr val="000000"/>
              </a:solidFill>
              <a:uFill>
                <a:solidFill>
                  <a:srgbClr val="000000"/>
                </a:solidFill>
              </a:uFill>
              <a:ea typeface="Calibri"/>
              <a:cs typeface="Calibri"/>
              <a:sym typeface="Calibri"/>
            </a:endParaRPr>
          </a:p>
          <a:p>
            <a:pPr marL="342900" indent="-342900" fontAlgn="auto" latinLnBrk="1" hangingPunct="0">
              <a:spcBef>
                <a:spcPts val="0"/>
              </a:spcBef>
              <a:spcAft>
                <a:spcPts val="0"/>
              </a:spcAft>
              <a:buFontTx/>
              <a:buAutoNum type="arabicPeriod"/>
              <a:defRPr/>
            </a:pPr>
            <a:r>
              <a:rPr lang="en-GB" sz="2400" b="1" dirty="0">
                <a:solidFill>
                  <a:srgbClr val="003893"/>
                </a:solidFill>
                <a:uFill>
                  <a:solidFill>
                    <a:srgbClr val="000000"/>
                  </a:solidFill>
                </a:uFill>
                <a:ea typeface="Calibri"/>
                <a:cs typeface="Calibri"/>
                <a:sym typeface="Calibri"/>
              </a:rPr>
              <a:t>Swab in London- had grown GBS</a:t>
            </a:r>
            <a:r>
              <a:rPr lang="en-GB" sz="2400" b="1" dirty="0">
                <a:solidFill>
                  <a:srgbClr val="000000"/>
                </a:solidFill>
                <a:uFill>
                  <a:solidFill>
                    <a:srgbClr val="000000"/>
                  </a:solidFill>
                </a:uFill>
                <a:ea typeface="Calibri"/>
                <a:cs typeface="Calibri"/>
                <a:sym typeface="Calibri"/>
              </a:rPr>
              <a:t> </a:t>
            </a:r>
          </a:p>
          <a:p>
            <a:pPr marL="800100" lvl="1" indent="-342900" fontAlgn="auto" latinLnBrk="1" hangingPunct="0">
              <a:spcBef>
                <a:spcPts val="0"/>
              </a:spcBef>
              <a:spcAft>
                <a:spcPts val="0"/>
              </a:spcAft>
              <a:buFontTx/>
              <a:buAutoNum type="arabicPeriod"/>
              <a:defRPr/>
            </a:pPr>
            <a:r>
              <a:rPr lang="en-GB" sz="2400" dirty="0">
                <a:solidFill>
                  <a:srgbClr val="000000"/>
                </a:solidFill>
                <a:uFill>
                  <a:solidFill>
                    <a:srgbClr val="000000"/>
                  </a:solidFill>
                </a:uFill>
                <a:ea typeface="Calibri"/>
                <a:cs typeface="Calibri"/>
                <a:sym typeface="Calibri"/>
              </a:rPr>
              <a:t>?</a:t>
            </a:r>
            <a:r>
              <a:rPr lang="en-GB" sz="2400" dirty="0" err="1">
                <a:solidFill>
                  <a:srgbClr val="000000"/>
                </a:solidFill>
                <a:uFill>
                  <a:solidFill>
                    <a:srgbClr val="000000"/>
                  </a:solidFill>
                </a:uFill>
                <a:ea typeface="Calibri"/>
                <a:cs typeface="Calibri"/>
                <a:sym typeface="Calibri"/>
              </a:rPr>
              <a:t>Abx</a:t>
            </a:r>
            <a:r>
              <a:rPr lang="en-GB" sz="2400" dirty="0">
                <a:solidFill>
                  <a:srgbClr val="000000"/>
                </a:solidFill>
                <a:uFill>
                  <a:solidFill>
                    <a:srgbClr val="000000"/>
                  </a:solidFill>
                </a:uFill>
                <a:ea typeface="Calibri"/>
                <a:cs typeface="Calibri"/>
                <a:sym typeface="Calibri"/>
              </a:rPr>
              <a:t> in labour</a:t>
            </a:r>
          </a:p>
          <a:p>
            <a:pPr marL="800100" lvl="1" indent="-342900" fontAlgn="auto" latinLnBrk="1" hangingPunct="0">
              <a:spcBef>
                <a:spcPts val="0"/>
              </a:spcBef>
              <a:spcAft>
                <a:spcPts val="0"/>
              </a:spcAft>
              <a:buFontTx/>
              <a:buAutoNum type="arabicPeriod"/>
              <a:defRPr/>
            </a:pPr>
            <a:r>
              <a:rPr lang="en-GB" sz="2400" dirty="0">
                <a:solidFill>
                  <a:srgbClr val="000000"/>
                </a:solidFill>
                <a:uFill>
                  <a:solidFill>
                    <a:srgbClr val="000000"/>
                  </a:solidFill>
                </a:uFill>
                <a:ea typeface="Calibri"/>
                <a:cs typeface="Calibri"/>
                <a:sym typeface="Calibri"/>
              </a:rPr>
              <a:t>Lower threshold hold for looking for infection</a:t>
            </a:r>
          </a:p>
        </p:txBody>
      </p:sp>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
        <p:nvSpPr>
          <p:cNvPr id="9" name="Title 8"/>
          <p:cNvSpPr>
            <a:spLocks noGrp="1"/>
          </p:cNvSpPr>
          <p:nvPr>
            <p:ph type="ctrTitle"/>
          </p:nvPr>
        </p:nvSpPr>
        <p:spPr>
          <a:xfrm>
            <a:off x="457200" y="939801"/>
            <a:ext cx="7772400" cy="679449"/>
          </a:xfrm>
        </p:spPr>
        <p:txBody>
          <a:bodyPr/>
          <a:lstStyle/>
          <a:p>
            <a:r>
              <a:rPr lang="en-GB" dirty="0"/>
              <a:t>What had gone wrong?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71"/>
          <p:cNvSpPr>
            <a:spLocks noGrp="1"/>
          </p:cNvSpPr>
          <p:nvPr>
            <p:ph type="title"/>
          </p:nvPr>
        </p:nvSpPr>
        <p:spPr bwMode="auto">
          <a:xfrm>
            <a:off x="762000" y="2020888"/>
            <a:ext cx="7926388" cy="4127500"/>
          </a:xfrm>
        </p:spPr>
        <p:txBody>
          <a:bodyPr vert="horz" wrap="square" tIns="45720" bIns="45720" numCol="1" anchor="t" anchorCtr="0" compatLnSpc="1">
            <a:prstTxWarp prst="textNoShape">
              <a:avLst/>
            </a:prstTxWarp>
          </a:bodyPr>
          <a:lstStyle/>
          <a:p>
            <a:pPr eaLnBrk="1" hangingPunct="1">
              <a:defRPr/>
            </a:pPr>
            <a:r>
              <a:rPr lang="en-US" sz="3600" b="1" dirty="0">
                <a:solidFill>
                  <a:srgbClr val="A00054"/>
                </a:solidFill>
              </a:rPr>
              <a:t>How would you feel?</a:t>
            </a:r>
            <a:br>
              <a:rPr lang="en-US" sz="3600" b="1" dirty="0">
                <a:solidFill>
                  <a:srgbClr val="A00054"/>
                </a:solidFill>
              </a:rPr>
            </a:br>
            <a:br>
              <a:rPr lang="en-US" sz="1800" b="0" dirty="0">
                <a:solidFill>
                  <a:srgbClr val="000000"/>
                </a:solidFill>
                <a:latin typeface="Calibri" panose="020F0502020204030204" pitchFamily="34" charset="0"/>
              </a:rPr>
            </a:br>
            <a:r>
              <a:rPr lang="en-US" sz="2800" b="1" dirty="0">
                <a:solidFill>
                  <a:srgbClr val="003893"/>
                </a:solidFill>
                <a:latin typeface="Calibri" panose="020F0502020204030204" pitchFamily="34" charset="0"/>
              </a:rPr>
              <a:t>As the patient?</a:t>
            </a:r>
            <a:br>
              <a:rPr lang="en-US" sz="1000" b="1" dirty="0">
                <a:solidFill>
                  <a:srgbClr val="003893"/>
                </a:solidFill>
                <a:latin typeface="Calibri" panose="020F0502020204030204" pitchFamily="34" charset="0"/>
              </a:rPr>
            </a:br>
            <a:br>
              <a:rPr lang="en-US" sz="2800" b="1" dirty="0">
                <a:solidFill>
                  <a:srgbClr val="003893"/>
                </a:solidFill>
                <a:latin typeface="Calibri" panose="020F0502020204030204" pitchFamily="34" charset="0"/>
              </a:rPr>
            </a:br>
            <a:r>
              <a:rPr lang="en-US" sz="2800" b="1" dirty="0">
                <a:solidFill>
                  <a:srgbClr val="003893"/>
                </a:solidFill>
                <a:latin typeface="Calibri" panose="020F0502020204030204" pitchFamily="34" charset="0"/>
              </a:rPr>
              <a:t>As the patient’s family?</a:t>
            </a:r>
            <a:br>
              <a:rPr lang="en-US" sz="2800" b="1" dirty="0">
                <a:solidFill>
                  <a:srgbClr val="003893"/>
                </a:solidFill>
                <a:latin typeface="Calibri" panose="020F0502020204030204" pitchFamily="34" charset="0"/>
              </a:rPr>
            </a:br>
            <a:br>
              <a:rPr lang="en-GB" sz="2800" b="1" dirty="0">
                <a:solidFill>
                  <a:srgbClr val="003893"/>
                </a:solidFill>
                <a:latin typeface="Calibri" panose="020F0502020204030204" pitchFamily="34" charset="0"/>
              </a:rPr>
            </a:br>
            <a:r>
              <a:rPr lang="en-GB" sz="2800" b="1" dirty="0">
                <a:solidFill>
                  <a:srgbClr val="003893"/>
                </a:solidFill>
                <a:latin typeface="Calibri" panose="020F0502020204030204" pitchFamily="34" charset="0"/>
              </a:rPr>
              <a:t>As the Doctor?</a:t>
            </a:r>
            <a:endParaRPr lang="en-US" sz="2800" b="1" dirty="0">
              <a:solidFill>
                <a:srgbClr val="003893"/>
              </a:solidFill>
              <a:latin typeface="Calibri" panose="020F0502020204030204" pitchFamily="34" charset="0"/>
            </a:endParaRPr>
          </a:p>
        </p:txBody>
      </p:sp>
      <p:sp>
        <p:nvSpPr>
          <p:cNvPr id="8"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760413" y="2130425"/>
            <a:ext cx="7772400" cy="1470025"/>
          </a:xfrm>
        </p:spPr>
        <p:txBody>
          <a:bodyPr/>
          <a:lstStyle/>
          <a:p>
            <a:pPr>
              <a:defRPr/>
            </a:pPr>
            <a:r>
              <a:rPr lang="en-GB" altLang="en-US" b="1" dirty="0">
                <a:solidFill>
                  <a:srgbClr val="A00054"/>
                </a:solidFill>
              </a:rPr>
              <a:t>How do organisations </a:t>
            </a:r>
            <a:br>
              <a:rPr lang="en-GB" altLang="en-US" b="1" dirty="0">
                <a:solidFill>
                  <a:srgbClr val="A00054"/>
                </a:solidFill>
              </a:rPr>
            </a:br>
            <a:r>
              <a:rPr lang="en-GB" altLang="en-US" b="1" dirty="0">
                <a:solidFill>
                  <a:srgbClr val="A00054"/>
                </a:solidFill>
              </a:rPr>
              <a:t>‘improve’ themselves?</a:t>
            </a:r>
          </a:p>
        </p:txBody>
      </p:sp>
      <p:sp>
        <p:nvSpPr>
          <p:cNvPr id="16" name="Subtitle 3"/>
          <p:cNvSpPr>
            <a:spLocks noGrp="1"/>
          </p:cNvSpPr>
          <p:nvPr>
            <p:ph type="subTitle" idx="1"/>
          </p:nvPr>
        </p:nvSpPr>
        <p:spPr>
          <a:xfrm>
            <a:off x="1250950" y="3776663"/>
            <a:ext cx="6921500" cy="660400"/>
          </a:xfrm>
        </p:spPr>
        <p:txBody>
          <a:bodyPr/>
          <a:lstStyle/>
          <a:p>
            <a:pPr>
              <a:defRPr/>
            </a:pPr>
            <a:r>
              <a:rPr lang="en-GB" altLang="en-US" sz="3600" dirty="0">
                <a:solidFill>
                  <a:srgbClr val="003893"/>
                </a:solidFill>
                <a:latin typeface="Calibri" panose="020F0502020204030204" pitchFamily="34" charset="0"/>
              </a:rPr>
              <a:t>Some thoughts ...</a:t>
            </a:r>
          </a:p>
        </p:txBody>
      </p:sp>
      <p:grpSp>
        <p:nvGrpSpPr>
          <p:cNvPr id="2" name="Group 11"/>
          <p:cNvGrpSpPr>
            <a:grpSpLocks/>
          </p:cNvGrpSpPr>
          <p:nvPr/>
        </p:nvGrpSpPr>
        <p:grpSpPr bwMode="auto">
          <a:xfrm>
            <a:off x="0" y="100012"/>
            <a:ext cx="4894263" cy="879475"/>
            <a:chOff x="2555776" y="729824"/>
            <a:chExt cx="4894271" cy="878779"/>
          </a:xfrm>
        </p:grpSpPr>
        <p:pic>
          <p:nvPicPr>
            <p:cNvPr id="16390" name="Picture 12"/>
            <p:cNvPicPr>
              <a:picLocks noChangeAspect="1" noChangeArrowheads="1"/>
            </p:cNvPicPr>
            <p:nvPr/>
          </p:nvPicPr>
          <p:blipFill>
            <a:blip r:embed="rId3"/>
            <a:srcRect/>
            <a:stretch>
              <a:fillRect/>
            </a:stretch>
          </p:blipFill>
          <p:spPr bwMode="auto">
            <a:xfrm>
              <a:off x="5256148" y="1283977"/>
              <a:ext cx="312063" cy="312063"/>
            </a:xfrm>
            <a:prstGeom prst="rect">
              <a:avLst/>
            </a:prstGeom>
            <a:noFill/>
            <a:ln w="9525">
              <a:noFill/>
              <a:miter lim="800000"/>
              <a:headEnd/>
              <a:tailEnd/>
            </a:ln>
          </p:spPr>
        </p:pic>
        <p:grpSp>
          <p:nvGrpSpPr>
            <p:cNvPr id="3" name="Group 13"/>
            <p:cNvGrpSpPr>
              <a:grpSpLocks/>
            </p:cNvGrpSpPr>
            <p:nvPr/>
          </p:nvGrpSpPr>
          <p:grpSpPr bwMode="auto">
            <a:xfrm>
              <a:off x="2555776" y="729824"/>
              <a:ext cx="4894271" cy="878779"/>
              <a:chOff x="2555776" y="729824"/>
              <a:chExt cx="4894271" cy="878779"/>
            </a:xfrm>
          </p:grpSpPr>
          <p:sp>
            <p:nvSpPr>
              <p:cNvPr id="16392" name="Rectangle 14"/>
              <p:cNvSpPr>
                <a:spLocks noChangeArrowheads="1"/>
              </p:cNvSpPr>
              <p:nvPr/>
            </p:nvSpPr>
            <p:spPr bwMode="auto">
              <a:xfrm>
                <a:off x="2555776" y="1331604"/>
                <a:ext cx="4894271" cy="276999"/>
              </a:xfrm>
              <a:prstGeom prst="rect">
                <a:avLst/>
              </a:prstGeom>
              <a:noFill/>
              <a:ln w="9525">
                <a:noFill/>
                <a:miter lim="800000"/>
                <a:headEnd/>
                <a:tailEnd/>
              </a:ln>
            </p:spPr>
            <p:txBody>
              <a:bodyPr>
                <a:spAutoFit/>
              </a:bodyPr>
              <a:lstStyle/>
              <a:p>
                <a:r>
                  <a:rPr lang="en-GB" altLang="en-US" sz="1200">
                    <a:solidFill>
                      <a:srgbClr val="0070C0"/>
                    </a:solidFill>
                    <a:latin typeface="Franklin Gothic Book"/>
                    <a:ea typeface="MS PGothic"/>
                    <a:cs typeface="MS PGothic"/>
                  </a:rPr>
                  <a:t>Part of the </a:t>
                </a:r>
                <a:r>
                  <a:rPr lang="en-GB" altLang="en-US" sz="1200" b="1">
                    <a:solidFill>
                      <a:srgbClr val="0070C0"/>
                    </a:solidFill>
                    <a:latin typeface="Franklin Gothic Book"/>
                    <a:ea typeface="MS PGothic"/>
                    <a:cs typeface="MS PGothic"/>
                  </a:rPr>
                  <a:t>Yorkshire and Humber AHSN</a:t>
                </a:r>
                <a:r>
                  <a:rPr lang="en-GB" altLang="en-US" sz="1200">
                    <a:solidFill>
                      <a:srgbClr val="0070C0"/>
                    </a:solidFill>
                    <a:latin typeface="Franklin Gothic Book"/>
                    <a:ea typeface="MS PGothic"/>
                    <a:cs typeface="MS PGothic"/>
                  </a:rPr>
                  <a:t> </a:t>
                </a:r>
                <a:endParaRPr lang="en-GB" altLang="en-US" sz="1200">
                  <a:latin typeface="Franklin Gothic Book"/>
                  <a:ea typeface="MS PGothic"/>
                  <a:cs typeface="MS PGothic"/>
                </a:endParaRPr>
              </a:p>
            </p:txBody>
          </p:sp>
          <p:pic>
            <p:nvPicPr>
              <p:cNvPr id="16393" name="Picture 15"/>
              <p:cNvPicPr>
                <a:picLocks noChangeAspect="1"/>
              </p:cNvPicPr>
              <p:nvPr/>
            </p:nvPicPr>
            <p:blipFill>
              <a:blip r:embed="rId4"/>
              <a:srcRect/>
              <a:stretch>
                <a:fillRect/>
              </a:stretch>
            </p:blipFill>
            <p:spPr bwMode="auto">
              <a:xfrm>
                <a:off x="2555776" y="729824"/>
                <a:ext cx="2843790" cy="710185"/>
              </a:xfrm>
              <a:prstGeom prst="rect">
                <a:avLst/>
              </a:prstGeom>
              <a:noFill/>
              <a:ln w="9525">
                <a:noFill/>
                <a:miter lim="800000"/>
                <a:headEnd/>
                <a:tailEnd/>
              </a:ln>
            </p:spPr>
          </p:pic>
        </p:grpSp>
      </p:grpSp>
      <p:sp>
        <p:nvSpPr>
          <p:cNvPr id="10" name="Footer Placeholder 16"/>
          <p:cNvSpPr txBox="1">
            <a:spLocks/>
          </p:cNvSpPr>
          <p:nvPr/>
        </p:nvSpPr>
        <p:spPr>
          <a:xfrm>
            <a:off x="87645" y="6310312"/>
            <a:ext cx="88039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HEE across Yorkshire &amp; Humber 2016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Frutiga "/>
      <a:ea typeface="Frutiga "/>
      <a:cs typeface="Frutiga "/>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HEE PPT - Master slide deck_1</Template>
  <TotalTime>613</TotalTime>
  <Words>7604</Words>
  <Application>Microsoft Office PowerPoint</Application>
  <PresentationFormat>On-screen Show (4:3)</PresentationFormat>
  <Paragraphs>727</Paragraphs>
  <Slides>59</Slides>
  <Notes>55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59</vt:i4>
      </vt:variant>
    </vt:vector>
  </HeadingPairs>
  <TitlesOfParts>
    <vt:vector size="75" baseType="lpstr">
      <vt:lpstr>MS PGothic</vt:lpstr>
      <vt:lpstr>MS PGothic</vt:lpstr>
      <vt:lpstr>Arial</vt:lpstr>
      <vt:lpstr>Avenir Book</vt:lpstr>
      <vt:lpstr>Calibri</vt:lpstr>
      <vt:lpstr>Century Gothic</vt:lpstr>
      <vt:lpstr>Comic Sans MS</vt:lpstr>
      <vt:lpstr>Franklin Gothic Book</vt:lpstr>
      <vt:lpstr>Frutiga</vt:lpstr>
      <vt:lpstr>Frutiga </vt:lpstr>
      <vt:lpstr>Symbol</vt:lpstr>
      <vt:lpstr>Times New Roman</vt:lpstr>
      <vt:lpstr>Verdana</vt:lpstr>
      <vt:lpstr>Wingdings</vt:lpstr>
      <vt:lpstr>Wingdings 2</vt:lpstr>
      <vt:lpstr>HEE PPT - Master slide deck_1</vt:lpstr>
      <vt:lpstr>PowerPoint Presentation</vt:lpstr>
      <vt:lpstr>Welcome</vt:lpstr>
      <vt:lpstr>Aim: Understand the basics of QI l        </vt:lpstr>
      <vt:lpstr>Overview </vt:lpstr>
      <vt:lpstr>A patient’s story</vt:lpstr>
      <vt:lpstr>PowerPoint Presentation</vt:lpstr>
      <vt:lpstr>What had gone wrong?</vt:lpstr>
      <vt:lpstr>How would you feel?  As the patient?  As the patient’s family?  As the Doctor?</vt:lpstr>
      <vt:lpstr>How do organisations  ‘improve’ themselves?</vt:lpstr>
      <vt:lpstr>Thought number 1</vt:lpstr>
      <vt:lpstr>Thought number 2 </vt:lpstr>
      <vt:lpstr>Thought number 3</vt:lpstr>
      <vt:lpstr>Thought number 4</vt:lpstr>
      <vt:lpstr>Thought number 5</vt:lpstr>
      <vt:lpstr>In Summary</vt:lpstr>
      <vt:lpstr>PowerPoint Presentation</vt:lpstr>
      <vt:lpstr>What do we mean  by quality in health care?</vt:lpstr>
      <vt:lpstr>PowerPoint Presentation</vt:lpstr>
      <vt:lpstr>Systems &amp; Processes</vt:lpstr>
      <vt:lpstr>What is quality improvement?</vt:lpstr>
      <vt:lpstr>PowerPoint Presentation</vt:lpstr>
      <vt:lpstr> What does it REALLY mean?</vt:lpstr>
      <vt:lpstr>Continuous improvement</vt:lpstr>
      <vt:lpstr>PowerPoint Presentation</vt:lpstr>
      <vt:lpstr>Audit Versus QIP</vt:lpstr>
      <vt:lpstr>PowerPoint Presentation</vt:lpstr>
      <vt:lpstr>PowerPoint Presentation</vt:lpstr>
      <vt:lpstr>PowerPoint Presentation</vt:lpstr>
      <vt:lpstr>Set the aim: it should be</vt:lpstr>
      <vt:lpstr>Examples of how (not to) write an aim</vt:lpstr>
      <vt:lpstr>PowerPoint Presentation</vt:lpstr>
      <vt:lpstr>PowerPoint Presentation</vt:lpstr>
      <vt:lpstr>PowerPoint Presentation</vt:lpstr>
      <vt:lpstr>Three types of ‘measurement  for improvement’</vt:lpstr>
      <vt:lpstr>(i) Outcome measure</vt:lpstr>
      <vt:lpstr>(ii) Process measure(s)</vt:lpstr>
      <vt:lpstr>(iii) Balancing measure(s)</vt:lpstr>
      <vt:lpstr>PowerPoint Presentation</vt:lpstr>
      <vt:lpstr>PowerPoint Presentation</vt:lpstr>
      <vt:lpstr>PowerPoint Presentation</vt:lpstr>
      <vt:lpstr>PowerPoint Presentation</vt:lpstr>
      <vt:lpstr>PowerPoint Presentation</vt:lpstr>
      <vt:lpstr>PowerPoint Presentation</vt:lpstr>
      <vt:lpstr>Why use PDSA?</vt:lpstr>
      <vt:lpstr>Developing Practice Improvement</vt:lpstr>
      <vt:lpstr>Coffee Break </vt:lpstr>
      <vt:lpstr>PowerPoint Presentation</vt:lpstr>
      <vt:lpstr>  http://marshmallowchallenge.com/Welcome.html </vt:lpstr>
      <vt:lpstr>What did we learn?   </vt:lpstr>
      <vt:lpstr>Tools for defining the problem</vt:lpstr>
      <vt:lpstr>Driver Diagram</vt:lpstr>
      <vt:lpstr>Spaghetti Diagram</vt:lpstr>
      <vt:lpstr>Fishbone (ishikawa) diagram</vt:lpstr>
      <vt:lpstr>Process mapping</vt:lpstr>
      <vt:lpstr>5 Whys</vt:lpstr>
      <vt:lpstr>Mind Map</vt:lpstr>
      <vt:lpstr>Local Perspectives</vt:lpstr>
      <vt:lpstr>Homework</vt:lpstr>
      <vt:lpstr>Aim: Understand the basics of QI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dc:creator>
  <cp:lastModifiedBy>Emma Tingle</cp:lastModifiedBy>
  <cp:revision>41</cp:revision>
  <dcterms:created xsi:type="dcterms:W3CDTF">2016-01-14T14:57:07Z</dcterms:created>
  <dcterms:modified xsi:type="dcterms:W3CDTF">2018-01-22T13:34:19Z</dcterms:modified>
</cp:coreProperties>
</file>