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36"/>
  </p:notesMasterIdLst>
  <p:handoutMasterIdLst>
    <p:handoutMasterId r:id="rId37"/>
  </p:handoutMasterIdLst>
  <p:sldIdLst>
    <p:sldId id="281" r:id="rId2"/>
    <p:sldId id="285" r:id="rId3"/>
    <p:sldId id="354" r:id="rId4"/>
    <p:sldId id="278" r:id="rId5"/>
    <p:sldId id="319" r:id="rId6"/>
    <p:sldId id="320" r:id="rId7"/>
    <p:sldId id="318" r:id="rId8"/>
    <p:sldId id="321" r:id="rId9"/>
    <p:sldId id="294" r:id="rId10"/>
    <p:sldId id="348" r:id="rId11"/>
    <p:sldId id="349" r:id="rId12"/>
    <p:sldId id="343" r:id="rId13"/>
    <p:sldId id="323" r:id="rId14"/>
    <p:sldId id="353" r:id="rId15"/>
    <p:sldId id="325" r:id="rId16"/>
    <p:sldId id="317" r:id="rId17"/>
    <p:sldId id="344" r:id="rId18"/>
    <p:sldId id="341" r:id="rId19"/>
    <p:sldId id="332" r:id="rId20"/>
    <p:sldId id="329" r:id="rId21"/>
    <p:sldId id="330" r:id="rId22"/>
    <p:sldId id="333" r:id="rId23"/>
    <p:sldId id="334" r:id="rId24"/>
    <p:sldId id="335" r:id="rId25"/>
    <p:sldId id="336" r:id="rId26"/>
    <p:sldId id="337" r:id="rId27"/>
    <p:sldId id="338" r:id="rId28"/>
    <p:sldId id="342" r:id="rId29"/>
    <p:sldId id="350" r:id="rId30"/>
    <p:sldId id="347" r:id="rId31"/>
    <p:sldId id="352" r:id="rId32"/>
    <p:sldId id="345" r:id="rId33"/>
    <p:sldId id="355" r:id="rId34"/>
    <p:sldId id="356" r:id="rId35"/>
  </p:sldIdLst>
  <p:sldSz cx="9144000" cy="6858000" type="screen4x3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EE powerpoint template" id="{1EFFF720-98EF-D645-AFB2-89C2470DC210}">
          <p14:sldIdLst>
            <p14:sldId id="281"/>
            <p14:sldId id="285"/>
            <p14:sldId id="354"/>
            <p14:sldId id="278"/>
            <p14:sldId id="319"/>
            <p14:sldId id="320"/>
            <p14:sldId id="318"/>
            <p14:sldId id="321"/>
            <p14:sldId id="294"/>
            <p14:sldId id="348"/>
            <p14:sldId id="349"/>
            <p14:sldId id="343"/>
            <p14:sldId id="323"/>
            <p14:sldId id="353"/>
            <p14:sldId id="325"/>
            <p14:sldId id="317"/>
            <p14:sldId id="344"/>
            <p14:sldId id="341"/>
            <p14:sldId id="332"/>
            <p14:sldId id="329"/>
            <p14:sldId id="330"/>
            <p14:sldId id="333"/>
            <p14:sldId id="334"/>
            <p14:sldId id="335"/>
            <p14:sldId id="336"/>
            <p14:sldId id="337"/>
            <p14:sldId id="338"/>
            <p14:sldId id="342"/>
            <p14:sldId id="350"/>
            <p14:sldId id="347"/>
            <p14:sldId id="352"/>
            <p14:sldId id="345"/>
            <p14:sldId id="355"/>
            <p14:sldId id="35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0054"/>
    <a:srgbClr val="EA007B"/>
    <a:srgbClr val="003893"/>
    <a:srgbClr val="E28C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1315" autoAdjust="0"/>
  </p:normalViewPr>
  <p:slideViewPr>
    <p:cSldViewPr snapToGrid="0" snapToObjects="1">
      <p:cViewPr varScale="1">
        <p:scale>
          <a:sx n="78" d="100"/>
          <a:sy n="78" d="100"/>
        </p:scale>
        <p:origin x="-75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4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539D4D-B74A-4E57-A239-EBF9CB0C3B5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78D985D-B3F8-4752-B27E-95E575C6B272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GB" sz="2000" b="1" dirty="0" smtClean="0">
              <a:solidFill>
                <a:schemeClr val="tx1"/>
              </a:solidFill>
            </a:rPr>
            <a:t>Experience</a:t>
          </a:r>
          <a:endParaRPr lang="en-GB" sz="2000" b="1" dirty="0">
            <a:solidFill>
              <a:schemeClr val="tx1"/>
            </a:solidFill>
          </a:endParaRPr>
        </a:p>
      </dgm:t>
    </dgm:pt>
    <dgm:pt modelId="{0E6C8AA1-1501-4288-899E-C071B6E3E3D1}" type="parTrans" cxnId="{CA82AD01-271C-4315-89BE-DAE674ABC841}">
      <dgm:prSet/>
      <dgm:spPr/>
      <dgm:t>
        <a:bodyPr/>
        <a:lstStyle/>
        <a:p>
          <a:endParaRPr lang="en-GB"/>
        </a:p>
      </dgm:t>
    </dgm:pt>
    <dgm:pt modelId="{27D50D9E-55CC-4F3E-ACD0-CC0A06970D58}" type="sibTrans" cxnId="{CA82AD01-271C-4315-89BE-DAE674ABC841}">
      <dgm:prSet/>
      <dgm:spPr>
        <a:solidFill>
          <a:srgbClr val="A00054"/>
        </a:solidFill>
      </dgm:spPr>
      <dgm:t>
        <a:bodyPr/>
        <a:lstStyle/>
        <a:p>
          <a:endParaRPr lang="en-GB"/>
        </a:p>
      </dgm:t>
    </dgm:pt>
    <dgm:pt modelId="{3A5F248F-9F03-4408-8524-85D0F35C1C74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GB" sz="2000" b="1" dirty="0" smtClean="0">
              <a:solidFill>
                <a:schemeClr val="tx1"/>
              </a:solidFill>
            </a:rPr>
            <a:t>Reflection</a:t>
          </a:r>
          <a:endParaRPr lang="en-GB" sz="2000" b="1" dirty="0">
            <a:solidFill>
              <a:schemeClr val="tx1"/>
            </a:solidFill>
          </a:endParaRPr>
        </a:p>
      </dgm:t>
    </dgm:pt>
    <dgm:pt modelId="{91742B8F-A6E7-48B4-A603-35CF18E68C50}" type="parTrans" cxnId="{46FA2AFB-9CDA-4E36-BF4F-DBEC688AC46D}">
      <dgm:prSet/>
      <dgm:spPr/>
      <dgm:t>
        <a:bodyPr/>
        <a:lstStyle/>
        <a:p>
          <a:endParaRPr lang="en-GB"/>
        </a:p>
      </dgm:t>
    </dgm:pt>
    <dgm:pt modelId="{311E557D-9D1B-45A4-864C-717DD499F4FB}" type="sibTrans" cxnId="{46FA2AFB-9CDA-4E36-BF4F-DBEC688AC46D}">
      <dgm:prSet/>
      <dgm:spPr>
        <a:solidFill>
          <a:srgbClr val="A00054"/>
        </a:solidFill>
      </dgm:spPr>
      <dgm:t>
        <a:bodyPr/>
        <a:lstStyle/>
        <a:p>
          <a:endParaRPr lang="en-GB"/>
        </a:p>
      </dgm:t>
    </dgm:pt>
    <dgm:pt modelId="{3F82165D-E4DA-439D-B9FF-91C63EE056B4}">
      <dgm:prSet phldrT="[Text]" custT="1"/>
      <dgm:spPr>
        <a:solidFill>
          <a:schemeClr val="accent6"/>
        </a:solidFill>
        <a:ln w="57150">
          <a:solidFill>
            <a:srgbClr val="A00054"/>
          </a:solidFill>
        </a:ln>
      </dgm:spPr>
      <dgm:t>
        <a:bodyPr/>
        <a:lstStyle/>
        <a:p>
          <a:r>
            <a:rPr lang="en-GB" sz="2000" b="1" dirty="0" smtClean="0">
              <a:solidFill>
                <a:schemeClr val="tx1"/>
              </a:solidFill>
            </a:rPr>
            <a:t>Learning objectives/</a:t>
          </a:r>
        </a:p>
        <a:p>
          <a:r>
            <a:rPr lang="en-GB" sz="2000" b="1" dirty="0" smtClean="0">
              <a:solidFill>
                <a:schemeClr val="tx1"/>
              </a:solidFill>
            </a:rPr>
            <a:t>PDP</a:t>
          </a:r>
          <a:endParaRPr lang="en-GB" sz="2000" b="1" dirty="0">
            <a:solidFill>
              <a:schemeClr val="tx1"/>
            </a:solidFill>
          </a:endParaRPr>
        </a:p>
      </dgm:t>
    </dgm:pt>
    <dgm:pt modelId="{8034EB15-4C0F-4992-926C-8B7A649F621F}" type="parTrans" cxnId="{1C47CBE9-2FD8-4440-94BC-D99DFDA3CBB6}">
      <dgm:prSet/>
      <dgm:spPr/>
      <dgm:t>
        <a:bodyPr/>
        <a:lstStyle/>
        <a:p>
          <a:endParaRPr lang="en-GB"/>
        </a:p>
      </dgm:t>
    </dgm:pt>
    <dgm:pt modelId="{64E81590-1696-4FAA-9721-9D0C9A48DCE5}" type="sibTrans" cxnId="{1C47CBE9-2FD8-4440-94BC-D99DFDA3CBB6}">
      <dgm:prSet/>
      <dgm:spPr>
        <a:solidFill>
          <a:srgbClr val="A00054"/>
        </a:solidFill>
      </dgm:spPr>
      <dgm:t>
        <a:bodyPr/>
        <a:lstStyle/>
        <a:p>
          <a:endParaRPr lang="en-GB"/>
        </a:p>
      </dgm:t>
    </dgm:pt>
    <dgm:pt modelId="{9B4D77CF-EFFD-4C9A-9EA5-C0E814603EC9}">
      <dgm:prSet phldrT="[Text]" custT="1"/>
      <dgm:spPr>
        <a:solidFill>
          <a:schemeClr val="accent6"/>
        </a:solidFill>
        <a:ln w="57150">
          <a:solidFill>
            <a:srgbClr val="A00054"/>
          </a:solidFill>
        </a:ln>
      </dgm:spPr>
      <dgm:t>
        <a:bodyPr/>
        <a:lstStyle/>
        <a:p>
          <a:r>
            <a:rPr lang="en-GB" sz="2000" b="1" dirty="0" smtClean="0">
              <a:solidFill>
                <a:schemeClr val="tx1"/>
              </a:solidFill>
            </a:rPr>
            <a:t>CPD &amp;/or</a:t>
          </a:r>
        </a:p>
        <a:p>
          <a:r>
            <a:rPr lang="en-GB" sz="1800" b="1" dirty="0" err="1" smtClean="0">
              <a:solidFill>
                <a:schemeClr val="tx1"/>
              </a:solidFill>
            </a:rPr>
            <a:t>Development</a:t>
          </a:r>
          <a:r>
            <a:rPr lang="en-GB" sz="2000" b="1" dirty="0" err="1" smtClean="0">
              <a:solidFill>
                <a:schemeClr val="tx1"/>
              </a:solidFill>
            </a:rPr>
            <a:t>Skills</a:t>
          </a:r>
          <a:r>
            <a:rPr lang="en-GB" sz="2000" b="1" dirty="0" smtClean="0">
              <a:solidFill>
                <a:schemeClr val="tx1"/>
              </a:solidFill>
            </a:rPr>
            <a:t> log </a:t>
          </a:r>
          <a:endParaRPr lang="en-GB" sz="2000" b="1" dirty="0">
            <a:solidFill>
              <a:schemeClr val="tx1"/>
            </a:solidFill>
          </a:endParaRPr>
        </a:p>
      </dgm:t>
    </dgm:pt>
    <dgm:pt modelId="{8B4FAFAF-3F4E-4A4F-9E8C-721F80704842}" type="parTrans" cxnId="{B9AF8149-F03D-416E-B045-93D04C34F4E7}">
      <dgm:prSet/>
      <dgm:spPr/>
      <dgm:t>
        <a:bodyPr/>
        <a:lstStyle/>
        <a:p>
          <a:endParaRPr lang="en-GB"/>
        </a:p>
      </dgm:t>
    </dgm:pt>
    <dgm:pt modelId="{654A0427-6785-4D53-B854-EB5911D20901}" type="sibTrans" cxnId="{B9AF8149-F03D-416E-B045-93D04C34F4E7}">
      <dgm:prSet/>
      <dgm:spPr>
        <a:solidFill>
          <a:srgbClr val="A00054"/>
        </a:solidFill>
      </dgm:spPr>
      <dgm:t>
        <a:bodyPr/>
        <a:lstStyle/>
        <a:p>
          <a:endParaRPr lang="en-GB"/>
        </a:p>
      </dgm:t>
    </dgm:pt>
    <dgm:pt modelId="{B5318997-7E51-4A9E-AF06-436F4AD5E410}">
      <dgm:prSet phldrT="[Text]" custT="1"/>
      <dgm:spPr>
        <a:solidFill>
          <a:schemeClr val="accent6"/>
        </a:solidFill>
        <a:ln w="57150">
          <a:solidFill>
            <a:srgbClr val="A00054"/>
          </a:solidFill>
        </a:ln>
      </dgm:spPr>
      <dgm:t>
        <a:bodyPr/>
        <a:lstStyle/>
        <a:p>
          <a:r>
            <a:rPr lang="en-GB" sz="1900" b="1" dirty="0" smtClean="0">
              <a:solidFill>
                <a:schemeClr val="tx1"/>
              </a:solidFill>
            </a:rPr>
            <a:t>Assessments (SLEs, MSF)</a:t>
          </a:r>
          <a:endParaRPr lang="en-GB" sz="1900" b="1" dirty="0">
            <a:solidFill>
              <a:schemeClr val="tx1"/>
            </a:solidFill>
          </a:endParaRPr>
        </a:p>
      </dgm:t>
    </dgm:pt>
    <dgm:pt modelId="{320315D6-0791-4D0D-9AAE-87B37DBDEC9E}" type="parTrans" cxnId="{DD8D949D-9389-425F-8650-0EAE69E45FA9}">
      <dgm:prSet/>
      <dgm:spPr/>
      <dgm:t>
        <a:bodyPr/>
        <a:lstStyle/>
        <a:p>
          <a:endParaRPr lang="en-GB"/>
        </a:p>
      </dgm:t>
    </dgm:pt>
    <dgm:pt modelId="{76483574-CEA4-47BA-86D2-31964F2BED44}" type="sibTrans" cxnId="{DD8D949D-9389-425F-8650-0EAE69E45FA9}">
      <dgm:prSet/>
      <dgm:spPr>
        <a:solidFill>
          <a:srgbClr val="A00054"/>
        </a:solidFill>
      </dgm:spPr>
      <dgm:t>
        <a:bodyPr/>
        <a:lstStyle/>
        <a:p>
          <a:endParaRPr lang="en-GB"/>
        </a:p>
      </dgm:t>
    </dgm:pt>
    <dgm:pt modelId="{C7E0D91F-1043-4BE0-A444-7F13424BCCE6}" type="pres">
      <dgm:prSet presAssocID="{34539D4D-B74A-4E57-A239-EBF9CB0C3B5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31FBB97-1EC5-44FC-84E2-648482DB4A85}" type="pres">
      <dgm:prSet presAssocID="{278D985D-B3F8-4752-B27E-95E575C6B27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B7229D-347A-4E75-83B1-68FE2BFE2F9A}" type="pres">
      <dgm:prSet presAssocID="{27D50D9E-55CC-4F3E-ACD0-CC0A06970D58}" presName="sibTrans" presStyleLbl="sibTrans2D1" presStyleIdx="0" presStyleCnt="5"/>
      <dgm:spPr/>
      <dgm:t>
        <a:bodyPr/>
        <a:lstStyle/>
        <a:p>
          <a:endParaRPr lang="en-GB"/>
        </a:p>
      </dgm:t>
    </dgm:pt>
    <dgm:pt modelId="{A328F0F4-BAEF-4AA3-BA60-F66154D5FA81}" type="pres">
      <dgm:prSet presAssocID="{27D50D9E-55CC-4F3E-ACD0-CC0A06970D58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EC710B2D-42FD-4906-81AE-EAB8A4111B0B}" type="pres">
      <dgm:prSet presAssocID="{3A5F248F-9F03-4408-8524-85D0F35C1C7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D141CF9-3F3F-43E0-A75B-361E8CFAC053}" type="pres">
      <dgm:prSet presAssocID="{311E557D-9D1B-45A4-864C-717DD499F4FB}" presName="sibTrans" presStyleLbl="sibTrans2D1" presStyleIdx="1" presStyleCnt="5"/>
      <dgm:spPr/>
      <dgm:t>
        <a:bodyPr/>
        <a:lstStyle/>
        <a:p>
          <a:endParaRPr lang="en-GB"/>
        </a:p>
      </dgm:t>
    </dgm:pt>
    <dgm:pt modelId="{ABB3BCE3-5926-4792-B488-5C14A956CBF0}" type="pres">
      <dgm:prSet presAssocID="{311E557D-9D1B-45A4-864C-717DD499F4FB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8F46283B-BD79-4811-A79E-C005C1F5DC9F}" type="pres">
      <dgm:prSet presAssocID="{3F82165D-E4DA-439D-B9FF-91C63EE056B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269EA10-A144-49B1-A9A0-D71331720B59}" type="pres">
      <dgm:prSet presAssocID="{64E81590-1696-4FAA-9721-9D0C9A48DCE5}" presName="sibTrans" presStyleLbl="sibTrans2D1" presStyleIdx="2" presStyleCnt="5"/>
      <dgm:spPr/>
      <dgm:t>
        <a:bodyPr/>
        <a:lstStyle/>
        <a:p>
          <a:endParaRPr lang="en-GB"/>
        </a:p>
      </dgm:t>
    </dgm:pt>
    <dgm:pt modelId="{843EDC04-F26E-4695-B189-9755BD762B88}" type="pres">
      <dgm:prSet presAssocID="{64E81590-1696-4FAA-9721-9D0C9A48DCE5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76E3BC96-0C65-4929-B713-2DC337BA1016}" type="pres">
      <dgm:prSet presAssocID="{9B4D77CF-EFFD-4C9A-9EA5-C0E814603EC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F93B3C-3367-4D43-B4D5-79FBC507AE45}" type="pres">
      <dgm:prSet presAssocID="{654A0427-6785-4D53-B854-EB5911D20901}" presName="sibTrans" presStyleLbl="sibTrans2D1" presStyleIdx="3" presStyleCnt="5"/>
      <dgm:spPr/>
      <dgm:t>
        <a:bodyPr/>
        <a:lstStyle/>
        <a:p>
          <a:endParaRPr lang="en-GB"/>
        </a:p>
      </dgm:t>
    </dgm:pt>
    <dgm:pt modelId="{3B17EF06-94A1-41D1-917B-50671A5E8D6D}" type="pres">
      <dgm:prSet presAssocID="{654A0427-6785-4D53-B854-EB5911D20901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CD486C56-BE53-4C07-85D8-94B6EBF753A6}" type="pres">
      <dgm:prSet presAssocID="{B5318997-7E51-4A9E-AF06-436F4AD5E41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557A061-D311-4B9E-9199-7B96AEB5C883}" type="pres">
      <dgm:prSet presAssocID="{76483574-CEA4-47BA-86D2-31964F2BED44}" presName="sibTrans" presStyleLbl="sibTrans2D1" presStyleIdx="4" presStyleCnt="5"/>
      <dgm:spPr/>
      <dgm:t>
        <a:bodyPr/>
        <a:lstStyle/>
        <a:p>
          <a:endParaRPr lang="en-GB"/>
        </a:p>
      </dgm:t>
    </dgm:pt>
    <dgm:pt modelId="{ADE5D600-574F-45B9-8400-498F0A08732C}" type="pres">
      <dgm:prSet presAssocID="{76483574-CEA4-47BA-86D2-31964F2BED44}" presName="connectorText" presStyleLbl="sibTrans2D1" presStyleIdx="4" presStyleCnt="5"/>
      <dgm:spPr/>
      <dgm:t>
        <a:bodyPr/>
        <a:lstStyle/>
        <a:p>
          <a:endParaRPr lang="en-GB"/>
        </a:p>
      </dgm:t>
    </dgm:pt>
  </dgm:ptLst>
  <dgm:cxnLst>
    <dgm:cxn modelId="{93E73B71-D011-4323-B6C0-6EEBB466C902}" type="presOf" srcId="{311E557D-9D1B-45A4-864C-717DD499F4FB}" destId="{ABB3BCE3-5926-4792-B488-5C14A956CBF0}" srcOrd="1" destOrd="0" presId="urn:microsoft.com/office/officeart/2005/8/layout/cycle2"/>
    <dgm:cxn modelId="{3A78C147-77AA-444F-A3D2-F17B7B03DC19}" type="presOf" srcId="{27D50D9E-55CC-4F3E-ACD0-CC0A06970D58}" destId="{C1B7229D-347A-4E75-83B1-68FE2BFE2F9A}" srcOrd="0" destOrd="0" presId="urn:microsoft.com/office/officeart/2005/8/layout/cycle2"/>
    <dgm:cxn modelId="{46FA2AFB-9CDA-4E36-BF4F-DBEC688AC46D}" srcId="{34539D4D-B74A-4E57-A239-EBF9CB0C3B57}" destId="{3A5F248F-9F03-4408-8524-85D0F35C1C74}" srcOrd="1" destOrd="0" parTransId="{91742B8F-A6E7-48B4-A603-35CF18E68C50}" sibTransId="{311E557D-9D1B-45A4-864C-717DD499F4FB}"/>
    <dgm:cxn modelId="{8D0A5A45-C2F6-401E-B29C-DD03AFFA715B}" type="presOf" srcId="{654A0427-6785-4D53-B854-EB5911D20901}" destId="{3B17EF06-94A1-41D1-917B-50671A5E8D6D}" srcOrd="1" destOrd="0" presId="urn:microsoft.com/office/officeart/2005/8/layout/cycle2"/>
    <dgm:cxn modelId="{913C8E89-9F8B-4F31-A763-FB84C5464F21}" type="presOf" srcId="{64E81590-1696-4FAA-9721-9D0C9A48DCE5}" destId="{0269EA10-A144-49B1-A9A0-D71331720B59}" srcOrd="0" destOrd="0" presId="urn:microsoft.com/office/officeart/2005/8/layout/cycle2"/>
    <dgm:cxn modelId="{CC9B7A3D-E3B6-48B8-BA0B-85E679D6FCF6}" type="presOf" srcId="{34539D4D-B74A-4E57-A239-EBF9CB0C3B57}" destId="{C7E0D91F-1043-4BE0-A444-7F13424BCCE6}" srcOrd="0" destOrd="0" presId="urn:microsoft.com/office/officeart/2005/8/layout/cycle2"/>
    <dgm:cxn modelId="{34150AEA-D35C-4819-A74C-36B56E6B409E}" type="presOf" srcId="{311E557D-9D1B-45A4-864C-717DD499F4FB}" destId="{1D141CF9-3F3F-43E0-A75B-361E8CFAC053}" srcOrd="0" destOrd="0" presId="urn:microsoft.com/office/officeart/2005/8/layout/cycle2"/>
    <dgm:cxn modelId="{56E32E62-6567-43F8-BF40-30D66894861A}" type="presOf" srcId="{278D985D-B3F8-4752-B27E-95E575C6B272}" destId="{B31FBB97-1EC5-44FC-84E2-648482DB4A85}" srcOrd="0" destOrd="0" presId="urn:microsoft.com/office/officeart/2005/8/layout/cycle2"/>
    <dgm:cxn modelId="{1C47CBE9-2FD8-4440-94BC-D99DFDA3CBB6}" srcId="{34539D4D-B74A-4E57-A239-EBF9CB0C3B57}" destId="{3F82165D-E4DA-439D-B9FF-91C63EE056B4}" srcOrd="2" destOrd="0" parTransId="{8034EB15-4C0F-4992-926C-8B7A649F621F}" sibTransId="{64E81590-1696-4FAA-9721-9D0C9A48DCE5}"/>
    <dgm:cxn modelId="{0D75A23F-5971-4BAF-AB1D-20235D32D221}" type="presOf" srcId="{76483574-CEA4-47BA-86D2-31964F2BED44}" destId="{A557A061-D311-4B9E-9199-7B96AEB5C883}" srcOrd="0" destOrd="0" presId="urn:microsoft.com/office/officeart/2005/8/layout/cycle2"/>
    <dgm:cxn modelId="{7E7F7B23-ED8D-411C-A7AE-AB4598C53B76}" type="presOf" srcId="{9B4D77CF-EFFD-4C9A-9EA5-C0E814603EC9}" destId="{76E3BC96-0C65-4929-B713-2DC337BA1016}" srcOrd="0" destOrd="0" presId="urn:microsoft.com/office/officeart/2005/8/layout/cycle2"/>
    <dgm:cxn modelId="{CA82AD01-271C-4315-89BE-DAE674ABC841}" srcId="{34539D4D-B74A-4E57-A239-EBF9CB0C3B57}" destId="{278D985D-B3F8-4752-B27E-95E575C6B272}" srcOrd="0" destOrd="0" parTransId="{0E6C8AA1-1501-4288-899E-C071B6E3E3D1}" sibTransId="{27D50D9E-55CC-4F3E-ACD0-CC0A06970D58}"/>
    <dgm:cxn modelId="{60EBE4B2-A699-465B-B9D7-AC454DFF2960}" type="presOf" srcId="{3F82165D-E4DA-439D-B9FF-91C63EE056B4}" destId="{8F46283B-BD79-4811-A79E-C005C1F5DC9F}" srcOrd="0" destOrd="0" presId="urn:microsoft.com/office/officeart/2005/8/layout/cycle2"/>
    <dgm:cxn modelId="{FE741887-2299-4589-B09E-FB16CA96BB26}" type="presOf" srcId="{B5318997-7E51-4A9E-AF06-436F4AD5E410}" destId="{CD486C56-BE53-4C07-85D8-94B6EBF753A6}" srcOrd="0" destOrd="0" presId="urn:microsoft.com/office/officeart/2005/8/layout/cycle2"/>
    <dgm:cxn modelId="{B9AF8149-F03D-416E-B045-93D04C34F4E7}" srcId="{34539D4D-B74A-4E57-A239-EBF9CB0C3B57}" destId="{9B4D77CF-EFFD-4C9A-9EA5-C0E814603EC9}" srcOrd="3" destOrd="0" parTransId="{8B4FAFAF-3F4E-4A4F-9E8C-721F80704842}" sibTransId="{654A0427-6785-4D53-B854-EB5911D20901}"/>
    <dgm:cxn modelId="{6A924807-540D-48CB-920D-315030E920FA}" type="presOf" srcId="{654A0427-6785-4D53-B854-EB5911D20901}" destId="{74F93B3C-3367-4D43-B4D5-79FBC507AE45}" srcOrd="0" destOrd="0" presId="urn:microsoft.com/office/officeart/2005/8/layout/cycle2"/>
    <dgm:cxn modelId="{62672A91-54F2-4D73-A832-E3CB15087BBD}" type="presOf" srcId="{27D50D9E-55CC-4F3E-ACD0-CC0A06970D58}" destId="{A328F0F4-BAEF-4AA3-BA60-F66154D5FA81}" srcOrd="1" destOrd="0" presId="urn:microsoft.com/office/officeart/2005/8/layout/cycle2"/>
    <dgm:cxn modelId="{DD8D949D-9389-425F-8650-0EAE69E45FA9}" srcId="{34539D4D-B74A-4E57-A239-EBF9CB0C3B57}" destId="{B5318997-7E51-4A9E-AF06-436F4AD5E410}" srcOrd="4" destOrd="0" parTransId="{320315D6-0791-4D0D-9AAE-87B37DBDEC9E}" sibTransId="{76483574-CEA4-47BA-86D2-31964F2BED44}"/>
    <dgm:cxn modelId="{78DF9537-6330-4444-BC58-8EEDDB7A6D16}" type="presOf" srcId="{3A5F248F-9F03-4408-8524-85D0F35C1C74}" destId="{EC710B2D-42FD-4906-81AE-EAB8A4111B0B}" srcOrd="0" destOrd="0" presId="urn:microsoft.com/office/officeart/2005/8/layout/cycle2"/>
    <dgm:cxn modelId="{7E666493-0DD8-4C70-928A-1EAD05EE3AE6}" type="presOf" srcId="{64E81590-1696-4FAA-9721-9D0C9A48DCE5}" destId="{843EDC04-F26E-4695-B189-9755BD762B88}" srcOrd="1" destOrd="0" presId="urn:microsoft.com/office/officeart/2005/8/layout/cycle2"/>
    <dgm:cxn modelId="{B255BCA9-DFAB-4A4B-9C66-988B8F8D8399}" type="presOf" srcId="{76483574-CEA4-47BA-86D2-31964F2BED44}" destId="{ADE5D600-574F-45B9-8400-498F0A08732C}" srcOrd="1" destOrd="0" presId="urn:microsoft.com/office/officeart/2005/8/layout/cycle2"/>
    <dgm:cxn modelId="{90775111-9A33-41CC-8D83-E5FDAD52D4A9}" type="presParOf" srcId="{C7E0D91F-1043-4BE0-A444-7F13424BCCE6}" destId="{B31FBB97-1EC5-44FC-84E2-648482DB4A85}" srcOrd="0" destOrd="0" presId="urn:microsoft.com/office/officeart/2005/8/layout/cycle2"/>
    <dgm:cxn modelId="{E17AE790-67FD-48C5-9528-74FB85A271A8}" type="presParOf" srcId="{C7E0D91F-1043-4BE0-A444-7F13424BCCE6}" destId="{C1B7229D-347A-4E75-83B1-68FE2BFE2F9A}" srcOrd="1" destOrd="0" presId="urn:microsoft.com/office/officeart/2005/8/layout/cycle2"/>
    <dgm:cxn modelId="{15FF90A5-CD57-4CF2-A853-672951440CD3}" type="presParOf" srcId="{C1B7229D-347A-4E75-83B1-68FE2BFE2F9A}" destId="{A328F0F4-BAEF-4AA3-BA60-F66154D5FA81}" srcOrd="0" destOrd="0" presId="urn:microsoft.com/office/officeart/2005/8/layout/cycle2"/>
    <dgm:cxn modelId="{493459D8-48D3-41CD-B411-3C96547A01B6}" type="presParOf" srcId="{C7E0D91F-1043-4BE0-A444-7F13424BCCE6}" destId="{EC710B2D-42FD-4906-81AE-EAB8A4111B0B}" srcOrd="2" destOrd="0" presId="urn:microsoft.com/office/officeart/2005/8/layout/cycle2"/>
    <dgm:cxn modelId="{08D6FCB1-4869-482C-A29D-36998B67E978}" type="presParOf" srcId="{C7E0D91F-1043-4BE0-A444-7F13424BCCE6}" destId="{1D141CF9-3F3F-43E0-A75B-361E8CFAC053}" srcOrd="3" destOrd="0" presId="urn:microsoft.com/office/officeart/2005/8/layout/cycle2"/>
    <dgm:cxn modelId="{1A32A34C-C24F-48A5-B07F-5F7872BFFAC0}" type="presParOf" srcId="{1D141CF9-3F3F-43E0-A75B-361E8CFAC053}" destId="{ABB3BCE3-5926-4792-B488-5C14A956CBF0}" srcOrd="0" destOrd="0" presId="urn:microsoft.com/office/officeart/2005/8/layout/cycle2"/>
    <dgm:cxn modelId="{91842851-0274-4895-B305-EF930120AD72}" type="presParOf" srcId="{C7E0D91F-1043-4BE0-A444-7F13424BCCE6}" destId="{8F46283B-BD79-4811-A79E-C005C1F5DC9F}" srcOrd="4" destOrd="0" presId="urn:microsoft.com/office/officeart/2005/8/layout/cycle2"/>
    <dgm:cxn modelId="{6BE1A3EE-9135-4725-9449-5FCBE2BADEAD}" type="presParOf" srcId="{C7E0D91F-1043-4BE0-A444-7F13424BCCE6}" destId="{0269EA10-A144-49B1-A9A0-D71331720B59}" srcOrd="5" destOrd="0" presId="urn:microsoft.com/office/officeart/2005/8/layout/cycle2"/>
    <dgm:cxn modelId="{6F93963E-336E-40C0-88A3-DCE32E0EAD3C}" type="presParOf" srcId="{0269EA10-A144-49B1-A9A0-D71331720B59}" destId="{843EDC04-F26E-4695-B189-9755BD762B88}" srcOrd="0" destOrd="0" presId="urn:microsoft.com/office/officeart/2005/8/layout/cycle2"/>
    <dgm:cxn modelId="{DA0197BE-9589-4542-AE53-B235FEDF15FD}" type="presParOf" srcId="{C7E0D91F-1043-4BE0-A444-7F13424BCCE6}" destId="{76E3BC96-0C65-4929-B713-2DC337BA1016}" srcOrd="6" destOrd="0" presId="urn:microsoft.com/office/officeart/2005/8/layout/cycle2"/>
    <dgm:cxn modelId="{C7EA4576-8B87-4EA3-989B-CB5FAF1C81AA}" type="presParOf" srcId="{C7E0D91F-1043-4BE0-A444-7F13424BCCE6}" destId="{74F93B3C-3367-4D43-B4D5-79FBC507AE45}" srcOrd="7" destOrd="0" presId="urn:microsoft.com/office/officeart/2005/8/layout/cycle2"/>
    <dgm:cxn modelId="{FF2390C9-5660-4A0B-85EA-5AA06D007554}" type="presParOf" srcId="{74F93B3C-3367-4D43-B4D5-79FBC507AE45}" destId="{3B17EF06-94A1-41D1-917B-50671A5E8D6D}" srcOrd="0" destOrd="0" presId="urn:microsoft.com/office/officeart/2005/8/layout/cycle2"/>
    <dgm:cxn modelId="{1DA67EC7-0580-41A9-A9F0-BCD32B24CA06}" type="presParOf" srcId="{C7E0D91F-1043-4BE0-A444-7F13424BCCE6}" destId="{CD486C56-BE53-4C07-85D8-94B6EBF753A6}" srcOrd="8" destOrd="0" presId="urn:microsoft.com/office/officeart/2005/8/layout/cycle2"/>
    <dgm:cxn modelId="{F7ABE578-3ABE-4497-84D5-96D51DBE7430}" type="presParOf" srcId="{C7E0D91F-1043-4BE0-A444-7F13424BCCE6}" destId="{A557A061-D311-4B9E-9199-7B96AEB5C883}" srcOrd="9" destOrd="0" presId="urn:microsoft.com/office/officeart/2005/8/layout/cycle2"/>
    <dgm:cxn modelId="{035B9002-0444-49A2-80EC-F941635CC571}" type="presParOf" srcId="{A557A061-D311-4B9E-9199-7B96AEB5C883}" destId="{ADE5D600-574F-45B9-8400-498F0A08732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96618C-9136-4B70-B1AD-DBCB88CF8B0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CD4FFEF-171E-45DF-AC06-02209C16D3E9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sz="3200" b="1" dirty="0" smtClean="0">
              <a:solidFill>
                <a:srgbClr val="A00054"/>
              </a:solidFill>
            </a:rPr>
            <a:t>IDENTIFY</a:t>
          </a:r>
          <a:r>
            <a:rPr lang="en-GB" sz="3200" b="1" dirty="0" smtClean="0">
              <a:solidFill>
                <a:schemeClr val="tx1"/>
              </a:solidFill>
            </a:rPr>
            <a:t> learning objective(s)</a:t>
          </a:r>
          <a:endParaRPr lang="en-GB" sz="3200" b="1" dirty="0">
            <a:solidFill>
              <a:schemeClr val="tx1"/>
            </a:solidFill>
          </a:endParaRPr>
        </a:p>
      </dgm:t>
    </dgm:pt>
    <dgm:pt modelId="{A0B5D9B2-1F86-4F77-B321-89CDA18AFF92}" type="parTrans" cxnId="{E2C290C2-2797-4340-AE3D-8945A650494E}">
      <dgm:prSet/>
      <dgm:spPr/>
      <dgm:t>
        <a:bodyPr/>
        <a:lstStyle/>
        <a:p>
          <a:endParaRPr lang="en-GB"/>
        </a:p>
      </dgm:t>
    </dgm:pt>
    <dgm:pt modelId="{10A75FAD-2D02-423C-B427-30B3B6492CC0}" type="sibTrans" cxnId="{E2C290C2-2797-4340-AE3D-8945A650494E}">
      <dgm:prSet/>
      <dgm:spPr>
        <a:solidFill>
          <a:srgbClr val="EA007B">
            <a:alpha val="89804"/>
          </a:srgbClr>
        </a:solidFill>
        <a:ln>
          <a:solidFill>
            <a:srgbClr val="EA007B">
              <a:alpha val="90000"/>
            </a:srgbClr>
          </a:solidFill>
        </a:ln>
      </dgm:spPr>
      <dgm:t>
        <a:bodyPr/>
        <a:lstStyle/>
        <a:p>
          <a:endParaRPr lang="en-GB"/>
        </a:p>
      </dgm:t>
    </dgm:pt>
    <dgm:pt modelId="{120B2E5D-77CF-42AB-A31C-8DBF07AE02AB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GB" sz="3200" b="1" dirty="0" smtClean="0">
              <a:solidFill>
                <a:srgbClr val="A00054"/>
              </a:solidFill>
            </a:rPr>
            <a:t>DEVELOP</a:t>
          </a:r>
          <a:r>
            <a:rPr lang="en-GB" sz="3200" b="1" dirty="0" smtClean="0">
              <a:solidFill>
                <a:schemeClr val="tx1"/>
              </a:solidFill>
            </a:rPr>
            <a:t> SMART PDP</a:t>
          </a:r>
          <a:endParaRPr lang="en-GB" sz="3200" b="1" dirty="0">
            <a:solidFill>
              <a:srgbClr val="A00054"/>
            </a:solidFill>
          </a:endParaRPr>
        </a:p>
      </dgm:t>
    </dgm:pt>
    <dgm:pt modelId="{A3394E59-DF70-44D0-8FA8-B92D624586A5}" type="parTrans" cxnId="{EF5AC6CC-E73C-4B00-8073-3E094D1638CF}">
      <dgm:prSet/>
      <dgm:spPr/>
      <dgm:t>
        <a:bodyPr/>
        <a:lstStyle/>
        <a:p>
          <a:endParaRPr lang="en-GB"/>
        </a:p>
      </dgm:t>
    </dgm:pt>
    <dgm:pt modelId="{E4CE3874-C888-4DC0-B3E0-4745D8835714}" type="sibTrans" cxnId="{EF5AC6CC-E73C-4B00-8073-3E094D1638CF}">
      <dgm:prSet/>
      <dgm:spPr>
        <a:solidFill>
          <a:srgbClr val="A00054">
            <a:alpha val="90000"/>
          </a:srgbClr>
        </a:solidFill>
        <a:ln>
          <a:solidFill>
            <a:srgbClr val="A00054">
              <a:alpha val="90000"/>
            </a:srgbClr>
          </a:solidFill>
        </a:ln>
      </dgm:spPr>
      <dgm:t>
        <a:bodyPr/>
        <a:lstStyle/>
        <a:p>
          <a:endParaRPr lang="en-GB"/>
        </a:p>
      </dgm:t>
    </dgm:pt>
    <dgm:pt modelId="{8C4F4828-5510-4BC0-BD7A-7C3F50039E4F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GB" sz="3200" b="1" dirty="0" smtClean="0">
              <a:solidFill>
                <a:schemeClr val="tx1"/>
              </a:solidFill>
            </a:rPr>
            <a:t>Evidence of achieving </a:t>
          </a:r>
          <a:r>
            <a:rPr lang="en-GB" sz="3200" b="1" dirty="0" smtClean="0">
              <a:solidFill>
                <a:srgbClr val="A00054"/>
              </a:solidFill>
            </a:rPr>
            <a:t>GOAL</a:t>
          </a:r>
          <a:endParaRPr lang="en-GB" sz="3200" b="1" dirty="0">
            <a:solidFill>
              <a:srgbClr val="A00054"/>
            </a:solidFill>
          </a:endParaRPr>
        </a:p>
      </dgm:t>
    </dgm:pt>
    <dgm:pt modelId="{9558E0C2-42F9-466A-9D9D-55AE8EBF6AA5}" type="parTrans" cxnId="{79B71E16-2FA9-479F-8658-B91D2471640C}">
      <dgm:prSet/>
      <dgm:spPr/>
      <dgm:t>
        <a:bodyPr/>
        <a:lstStyle/>
        <a:p>
          <a:endParaRPr lang="en-GB"/>
        </a:p>
      </dgm:t>
    </dgm:pt>
    <dgm:pt modelId="{280558EA-0383-4DA0-8640-9A4E6CE97FE4}" type="sibTrans" cxnId="{79B71E16-2FA9-479F-8658-B91D2471640C}">
      <dgm:prSet/>
      <dgm:spPr/>
      <dgm:t>
        <a:bodyPr/>
        <a:lstStyle/>
        <a:p>
          <a:endParaRPr lang="en-GB"/>
        </a:p>
      </dgm:t>
    </dgm:pt>
    <dgm:pt modelId="{B5AE71D3-4A0A-4EA9-854C-64F88623522A}" type="pres">
      <dgm:prSet presAssocID="{0A96618C-9136-4B70-B1AD-DBCB88CF8B0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8595900-7343-41BC-A150-071DE4D1EFBC}" type="pres">
      <dgm:prSet presAssocID="{0A96618C-9136-4B70-B1AD-DBCB88CF8B0B}" presName="dummyMaxCanvas" presStyleCnt="0">
        <dgm:presLayoutVars/>
      </dgm:prSet>
      <dgm:spPr/>
    </dgm:pt>
    <dgm:pt modelId="{B24CF300-E411-4EE0-91EA-08A1298D7A59}" type="pres">
      <dgm:prSet presAssocID="{0A96618C-9136-4B70-B1AD-DBCB88CF8B0B}" presName="ThreeNodes_1" presStyleLbl="node1" presStyleIdx="0" presStyleCnt="3" custScaleX="10947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724724-3B0B-4B61-8AD9-D664BE286D05}" type="pres">
      <dgm:prSet presAssocID="{0A96618C-9136-4B70-B1AD-DBCB88CF8B0B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883DD2-D454-46B8-9ED5-58F13DD82871}" type="pres">
      <dgm:prSet presAssocID="{0A96618C-9136-4B70-B1AD-DBCB88CF8B0B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D9E525A-9E02-4E61-BDFD-FD3A7565805C}" type="pres">
      <dgm:prSet presAssocID="{0A96618C-9136-4B70-B1AD-DBCB88CF8B0B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06778D-507E-4821-B5F6-C3FB13481892}" type="pres">
      <dgm:prSet presAssocID="{0A96618C-9136-4B70-B1AD-DBCB88CF8B0B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4767F7-F860-4E4D-B4E6-E3850B56C6AE}" type="pres">
      <dgm:prSet presAssocID="{0A96618C-9136-4B70-B1AD-DBCB88CF8B0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E3AB3E-6019-4D08-BCF5-E936697CD7BE}" type="pres">
      <dgm:prSet presAssocID="{0A96618C-9136-4B70-B1AD-DBCB88CF8B0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5EF38AE-6F48-4DE4-B9B1-77F9C4E351E2}" type="pres">
      <dgm:prSet presAssocID="{0A96618C-9136-4B70-B1AD-DBCB88CF8B0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5E255F8-5BA8-48F0-9D44-FCC0740E4106}" type="presOf" srcId="{120B2E5D-77CF-42AB-A31C-8DBF07AE02AB}" destId="{6F724724-3B0B-4B61-8AD9-D664BE286D05}" srcOrd="0" destOrd="0" presId="urn:microsoft.com/office/officeart/2005/8/layout/vProcess5"/>
    <dgm:cxn modelId="{5FB13A2B-0691-4403-A078-5AA99663B76E}" type="presOf" srcId="{8C4F4828-5510-4BC0-BD7A-7C3F50039E4F}" destId="{15EF38AE-6F48-4DE4-B9B1-77F9C4E351E2}" srcOrd="1" destOrd="0" presId="urn:microsoft.com/office/officeart/2005/8/layout/vProcess5"/>
    <dgm:cxn modelId="{DCDBD49B-8C36-48C9-89F8-3263AC051CCE}" type="presOf" srcId="{CCD4FFEF-171E-45DF-AC06-02209C16D3E9}" destId="{2F4767F7-F860-4E4D-B4E6-E3850B56C6AE}" srcOrd="1" destOrd="0" presId="urn:microsoft.com/office/officeart/2005/8/layout/vProcess5"/>
    <dgm:cxn modelId="{313485CC-A563-48D6-82B1-515EFC29FA73}" type="presOf" srcId="{E4CE3874-C888-4DC0-B3E0-4745D8835714}" destId="{5E06778D-507E-4821-B5F6-C3FB13481892}" srcOrd="0" destOrd="0" presId="urn:microsoft.com/office/officeart/2005/8/layout/vProcess5"/>
    <dgm:cxn modelId="{EF5AC6CC-E73C-4B00-8073-3E094D1638CF}" srcId="{0A96618C-9136-4B70-B1AD-DBCB88CF8B0B}" destId="{120B2E5D-77CF-42AB-A31C-8DBF07AE02AB}" srcOrd="1" destOrd="0" parTransId="{A3394E59-DF70-44D0-8FA8-B92D624586A5}" sibTransId="{E4CE3874-C888-4DC0-B3E0-4745D8835714}"/>
    <dgm:cxn modelId="{79B71E16-2FA9-479F-8658-B91D2471640C}" srcId="{0A96618C-9136-4B70-B1AD-DBCB88CF8B0B}" destId="{8C4F4828-5510-4BC0-BD7A-7C3F50039E4F}" srcOrd="2" destOrd="0" parTransId="{9558E0C2-42F9-466A-9D9D-55AE8EBF6AA5}" sibTransId="{280558EA-0383-4DA0-8640-9A4E6CE97FE4}"/>
    <dgm:cxn modelId="{3E9165C4-0CF0-4A9F-8D02-8BB391F875C9}" type="presOf" srcId="{10A75FAD-2D02-423C-B427-30B3B6492CC0}" destId="{2D9E525A-9E02-4E61-BDFD-FD3A7565805C}" srcOrd="0" destOrd="0" presId="urn:microsoft.com/office/officeart/2005/8/layout/vProcess5"/>
    <dgm:cxn modelId="{E2C290C2-2797-4340-AE3D-8945A650494E}" srcId="{0A96618C-9136-4B70-B1AD-DBCB88CF8B0B}" destId="{CCD4FFEF-171E-45DF-AC06-02209C16D3E9}" srcOrd="0" destOrd="0" parTransId="{A0B5D9B2-1F86-4F77-B321-89CDA18AFF92}" sibTransId="{10A75FAD-2D02-423C-B427-30B3B6492CC0}"/>
    <dgm:cxn modelId="{D0E10DDF-8175-47A9-878E-759B491C0AFC}" type="presOf" srcId="{120B2E5D-77CF-42AB-A31C-8DBF07AE02AB}" destId="{D5E3AB3E-6019-4D08-BCF5-E936697CD7BE}" srcOrd="1" destOrd="0" presId="urn:microsoft.com/office/officeart/2005/8/layout/vProcess5"/>
    <dgm:cxn modelId="{39723EF6-05B9-46E6-8309-070E4AEF2614}" type="presOf" srcId="{8C4F4828-5510-4BC0-BD7A-7C3F50039E4F}" destId="{A3883DD2-D454-46B8-9ED5-58F13DD82871}" srcOrd="0" destOrd="0" presId="urn:microsoft.com/office/officeart/2005/8/layout/vProcess5"/>
    <dgm:cxn modelId="{84E56BB0-EA95-4CCD-B893-2C533C61BDB8}" type="presOf" srcId="{0A96618C-9136-4B70-B1AD-DBCB88CF8B0B}" destId="{B5AE71D3-4A0A-4EA9-854C-64F88623522A}" srcOrd="0" destOrd="0" presId="urn:microsoft.com/office/officeart/2005/8/layout/vProcess5"/>
    <dgm:cxn modelId="{5AE2047B-195E-4691-A7C5-D12256629E2F}" type="presOf" srcId="{CCD4FFEF-171E-45DF-AC06-02209C16D3E9}" destId="{B24CF300-E411-4EE0-91EA-08A1298D7A59}" srcOrd="0" destOrd="0" presId="urn:microsoft.com/office/officeart/2005/8/layout/vProcess5"/>
    <dgm:cxn modelId="{02BBAAB2-9059-44B9-9420-8621B19EFF89}" type="presParOf" srcId="{B5AE71D3-4A0A-4EA9-854C-64F88623522A}" destId="{18595900-7343-41BC-A150-071DE4D1EFBC}" srcOrd="0" destOrd="0" presId="urn:microsoft.com/office/officeart/2005/8/layout/vProcess5"/>
    <dgm:cxn modelId="{A465EBEC-910C-4FD9-A613-E2B3FDD3C71A}" type="presParOf" srcId="{B5AE71D3-4A0A-4EA9-854C-64F88623522A}" destId="{B24CF300-E411-4EE0-91EA-08A1298D7A59}" srcOrd="1" destOrd="0" presId="urn:microsoft.com/office/officeart/2005/8/layout/vProcess5"/>
    <dgm:cxn modelId="{147C20AC-BDC5-42B5-8DC2-1A212F059A02}" type="presParOf" srcId="{B5AE71D3-4A0A-4EA9-854C-64F88623522A}" destId="{6F724724-3B0B-4B61-8AD9-D664BE286D05}" srcOrd="2" destOrd="0" presId="urn:microsoft.com/office/officeart/2005/8/layout/vProcess5"/>
    <dgm:cxn modelId="{802DB1E1-C9F8-4937-8081-0B736FC0C789}" type="presParOf" srcId="{B5AE71D3-4A0A-4EA9-854C-64F88623522A}" destId="{A3883DD2-D454-46B8-9ED5-58F13DD82871}" srcOrd="3" destOrd="0" presId="urn:microsoft.com/office/officeart/2005/8/layout/vProcess5"/>
    <dgm:cxn modelId="{36FABF14-F052-401D-B3B4-A4AFFDC64BE3}" type="presParOf" srcId="{B5AE71D3-4A0A-4EA9-854C-64F88623522A}" destId="{2D9E525A-9E02-4E61-BDFD-FD3A7565805C}" srcOrd="4" destOrd="0" presId="urn:microsoft.com/office/officeart/2005/8/layout/vProcess5"/>
    <dgm:cxn modelId="{2DDDEC42-91C1-4C10-BFFE-5BEAE8F1DFAA}" type="presParOf" srcId="{B5AE71D3-4A0A-4EA9-854C-64F88623522A}" destId="{5E06778D-507E-4821-B5F6-C3FB13481892}" srcOrd="5" destOrd="0" presId="urn:microsoft.com/office/officeart/2005/8/layout/vProcess5"/>
    <dgm:cxn modelId="{40F51FAC-7417-4538-A74C-FF57C54BFFD9}" type="presParOf" srcId="{B5AE71D3-4A0A-4EA9-854C-64F88623522A}" destId="{2F4767F7-F860-4E4D-B4E6-E3850B56C6AE}" srcOrd="6" destOrd="0" presId="urn:microsoft.com/office/officeart/2005/8/layout/vProcess5"/>
    <dgm:cxn modelId="{E760403F-E46B-41A1-AC71-23A5F87354EA}" type="presParOf" srcId="{B5AE71D3-4A0A-4EA9-854C-64F88623522A}" destId="{D5E3AB3E-6019-4D08-BCF5-E936697CD7BE}" srcOrd="7" destOrd="0" presId="urn:microsoft.com/office/officeart/2005/8/layout/vProcess5"/>
    <dgm:cxn modelId="{263618D2-6F75-4220-89D7-74CE1AF9A1DE}" type="presParOf" srcId="{B5AE71D3-4A0A-4EA9-854C-64F88623522A}" destId="{15EF38AE-6F48-4DE4-B9B1-77F9C4E351E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343D26-83D7-4F31-80B8-049059868407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467EDE4-6CA2-46A3-940F-5EFB2EDAAF0D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sz="3200" b="1" dirty="0" smtClean="0">
              <a:solidFill>
                <a:srgbClr val="A00054"/>
              </a:solidFill>
            </a:rPr>
            <a:t>SMART PDP</a:t>
          </a:r>
          <a:endParaRPr lang="en-GB" sz="3200" b="1" dirty="0">
            <a:solidFill>
              <a:srgbClr val="A00054"/>
            </a:solidFill>
          </a:endParaRPr>
        </a:p>
      </dgm:t>
    </dgm:pt>
    <dgm:pt modelId="{D1795629-7EC5-4839-BCE7-91BEF6D7BAA0}" type="parTrans" cxnId="{4F44F3D1-E29C-4E93-867B-08B14CF90716}">
      <dgm:prSet/>
      <dgm:spPr/>
      <dgm:t>
        <a:bodyPr/>
        <a:lstStyle/>
        <a:p>
          <a:endParaRPr lang="en-GB"/>
        </a:p>
      </dgm:t>
    </dgm:pt>
    <dgm:pt modelId="{63D35B5A-10AA-471C-A4E0-4E8AF21BB372}" type="sibTrans" cxnId="{4F44F3D1-E29C-4E93-867B-08B14CF90716}">
      <dgm:prSet/>
      <dgm:spPr/>
      <dgm:t>
        <a:bodyPr/>
        <a:lstStyle/>
        <a:p>
          <a:endParaRPr lang="en-GB"/>
        </a:p>
      </dgm:t>
    </dgm:pt>
    <dgm:pt modelId="{DF44417F-78FD-49FF-A41E-E23C64F0F520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sz="2800" dirty="0" smtClean="0">
              <a:solidFill>
                <a:schemeClr val="tx1"/>
              </a:solidFill>
            </a:rPr>
            <a:t>Clinical GPCs</a:t>
          </a:r>
          <a:endParaRPr lang="en-GB" sz="2800" dirty="0">
            <a:solidFill>
              <a:schemeClr val="tx1"/>
            </a:solidFill>
          </a:endParaRPr>
        </a:p>
      </dgm:t>
    </dgm:pt>
    <dgm:pt modelId="{055EB392-2B95-4475-A6C0-3646C4D52F29}" type="parTrans" cxnId="{10230916-4CE0-49FB-BCBB-45EC4E2F4E8A}">
      <dgm:prSet/>
      <dgm:spPr/>
      <dgm:t>
        <a:bodyPr/>
        <a:lstStyle/>
        <a:p>
          <a:endParaRPr lang="en-GB"/>
        </a:p>
      </dgm:t>
    </dgm:pt>
    <dgm:pt modelId="{8FCFDD6D-B566-4421-91E0-731F5A887C11}" type="sibTrans" cxnId="{10230916-4CE0-49FB-BCBB-45EC4E2F4E8A}">
      <dgm:prSet/>
      <dgm:spPr/>
      <dgm:t>
        <a:bodyPr/>
        <a:lstStyle/>
        <a:p>
          <a:endParaRPr lang="en-GB"/>
        </a:p>
      </dgm:t>
    </dgm:pt>
    <dgm:pt modelId="{5057E184-161A-41AD-B561-1CD35D0252F8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GB" sz="3200" b="1" dirty="0" smtClean="0">
              <a:solidFill>
                <a:srgbClr val="A00054"/>
              </a:solidFill>
            </a:rPr>
            <a:t>REVIEW</a:t>
          </a:r>
          <a:endParaRPr lang="en-GB" sz="3200" b="1" dirty="0">
            <a:solidFill>
              <a:srgbClr val="A00054"/>
            </a:solidFill>
          </a:endParaRPr>
        </a:p>
      </dgm:t>
    </dgm:pt>
    <dgm:pt modelId="{344F227E-D4DA-438F-BEFE-644EF879A6D0}" type="parTrans" cxnId="{6F3792CB-6EB2-496E-9027-8B534905373D}">
      <dgm:prSet/>
      <dgm:spPr/>
      <dgm:t>
        <a:bodyPr/>
        <a:lstStyle/>
        <a:p>
          <a:endParaRPr lang="en-GB"/>
        </a:p>
      </dgm:t>
    </dgm:pt>
    <dgm:pt modelId="{2CFF6528-93A5-4CC9-BB74-CE7A6D0D3BFB}" type="sibTrans" cxnId="{6F3792CB-6EB2-496E-9027-8B534905373D}">
      <dgm:prSet/>
      <dgm:spPr/>
      <dgm:t>
        <a:bodyPr/>
        <a:lstStyle/>
        <a:p>
          <a:endParaRPr lang="en-GB"/>
        </a:p>
      </dgm:t>
    </dgm:pt>
    <dgm:pt modelId="{380AA4D5-7D5B-4266-84D8-815F59899D32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GB" sz="2800" dirty="0" smtClean="0">
              <a:solidFill>
                <a:schemeClr val="tx1"/>
              </a:solidFill>
            </a:rPr>
            <a:t>Regularly</a:t>
          </a:r>
          <a:endParaRPr lang="en-GB" sz="2800" dirty="0">
            <a:solidFill>
              <a:schemeClr val="tx1"/>
            </a:solidFill>
          </a:endParaRPr>
        </a:p>
      </dgm:t>
    </dgm:pt>
    <dgm:pt modelId="{3AFBD827-7844-43ED-A2F0-FB0C77B91B7E}" type="parTrans" cxnId="{4A8E0447-B1F5-40D5-B545-EE4110F8E403}">
      <dgm:prSet/>
      <dgm:spPr/>
      <dgm:t>
        <a:bodyPr/>
        <a:lstStyle/>
        <a:p>
          <a:endParaRPr lang="en-GB"/>
        </a:p>
      </dgm:t>
    </dgm:pt>
    <dgm:pt modelId="{0875CDBE-CE66-41D2-905C-E602B45416C1}" type="sibTrans" cxnId="{4A8E0447-B1F5-40D5-B545-EE4110F8E403}">
      <dgm:prSet/>
      <dgm:spPr/>
      <dgm:t>
        <a:bodyPr/>
        <a:lstStyle/>
        <a:p>
          <a:endParaRPr lang="en-GB"/>
        </a:p>
      </dgm:t>
    </dgm:pt>
    <dgm:pt modelId="{13A22C07-FD33-4530-89D5-40233588738E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GB" sz="3200" dirty="0" smtClean="0">
              <a:solidFill>
                <a:schemeClr val="tx1"/>
              </a:solidFill>
            </a:rPr>
            <a:t>Set new goals</a:t>
          </a:r>
          <a:endParaRPr lang="en-GB" sz="3200" dirty="0">
            <a:solidFill>
              <a:schemeClr val="tx1"/>
            </a:solidFill>
          </a:endParaRPr>
        </a:p>
      </dgm:t>
    </dgm:pt>
    <dgm:pt modelId="{A86BD52A-3648-4738-930C-2A639C891254}" type="parTrans" cxnId="{E3A68DD9-8F84-4AF3-A99A-6FEA4ED4B66F}">
      <dgm:prSet/>
      <dgm:spPr/>
      <dgm:t>
        <a:bodyPr/>
        <a:lstStyle/>
        <a:p>
          <a:endParaRPr lang="en-GB"/>
        </a:p>
      </dgm:t>
    </dgm:pt>
    <dgm:pt modelId="{E01B36FB-D05C-4290-A8F4-1DAA9FCBF376}" type="sibTrans" cxnId="{E3A68DD9-8F84-4AF3-A99A-6FEA4ED4B66F}">
      <dgm:prSet/>
      <dgm:spPr/>
      <dgm:t>
        <a:bodyPr/>
        <a:lstStyle/>
        <a:p>
          <a:endParaRPr lang="en-GB"/>
        </a:p>
      </dgm:t>
    </dgm:pt>
    <dgm:pt modelId="{2BDEF893-23F7-4260-9B0D-1A4D23F0E8E5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GB" sz="3000" b="1" dirty="0" smtClean="0">
              <a:solidFill>
                <a:srgbClr val="A00054"/>
              </a:solidFill>
            </a:rPr>
            <a:t>COMPLETE</a:t>
          </a:r>
          <a:endParaRPr lang="en-GB" sz="3000" b="1" dirty="0">
            <a:solidFill>
              <a:srgbClr val="A00054"/>
            </a:solidFill>
          </a:endParaRPr>
        </a:p>
      </dgm:t>
    </dgm:pt>
    <dgm:pt modelId="{5B39E805-6C38-4A7C-827F-A9B91AC4AF55}" type="parTrans" cxnId="{306EC8AF-640F-41A8-9452-9F823E7C31B3}">
      <dgm:prSet/>
      <dgm:spPr/>
      <dgm:t>
        <a:bodyPr/>
        <a:lstStyle/>
        <a:p>
          <a:endParaRPr lang="en-GB"/>
        </a:p>
      </dgm:t>
    </dgm:pt>
    <dgm:pt modelId="{C3C3029F-05EB-4F04-AE72-CBD916DCF10C}" type="sibTrans" cxnId="{306EC8AF-640F-41A8-9452-9F823E7C31B3}">
      <dgm:prSet/>
      <dgm:spPr/>
      <dgm:t>
        <a:bodyPr/>
        <a:lstStyle/>
        <a:p>
          <a:endParaRPr lang="en-GB"/>
        </a:p>
      </dgm:t>
    </dgm:pt>
    <dgm:pt modelId="{DA4F4B75-E1C9-47BF-9E0C-30E1EC0BA640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GB" sz="2800" dirty="0" smtClean="0">
              <a:solidFill>
                <a:schemeClr val="tx1"/>
              </a:solidFill>
            </a:rPr>
            <a:t>Dev / Skills Log</a:t>
          </a:r>
          <a:endParaRPr lang="en-GB" sz="2800" dirty="0">
            <a:solidFill>
              <a:schemeClr val="tx1"/>
            </a:solidFill>
          </a:endParaRPr>
        </a:p>
      </dgm:t>
    </dgm:pt>
    <dgm:pt modelId="{143F6D79-F453-4023-8E48-A34DC8491BD2}" type="parTrans" cxnId="{5D195837-EEA9-4E8E-83C8-64D1A90B52D3}">
      <dgm:prSet/>
      <dgm:spPr/>
      <dgm:t>
        <a:bodyPr/>
        <a:lstStyle/>
        <a:p>
          <a:endParaRPr lang="en-GB"/>
        </a:p>
      </dgm:t>
    </dgm:pt>
    <dgm:pt modelId="{A1CC81C6-7FF2-414C-9F07-7854B41CA0A4}" type="sibTrans" cxnId="{5D195837-EEA9-4E8E-83C8-64D1A90B52D3}">
      <dgm:prSet/>
      <dgm:spPr/>
      <dgm:t>
        <a:bodyPr/>
        <a:lstStyle/>
        <a:p>
          <a:endParaRPr lang="en-GB"/>
        </a:p>
      </dgm:t>
    </dgm:pt>
    <dgm:pt modelId="{3B5F43E1-6938-47D4-A7AB-FAF709FB6742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GB" sz="2800" dirty="0" smtClean="0">
              <a:solidFill>
                <a:schemeClr val="tx1"/>
              </a:solidFill>
            </a:rPr>
            <a:t>Assessments</a:t>
          </a:r>
          <a:endParaRPr lang="en-GB" sz="2800" dirty="0">
            <a:solidFill>
              <a:schemeClr val="tx1"/>
            </a:solidFill>
          </a:endParaRPr>
        </a:p>
      </dgm:t>
    </dgm:pt>
    <dgm:pt modelId="{6FA213B9-4E5D-429C-B38D-334B245BCF66}" type="parTrans" cxnId="{A0D3B815-D9F7-4281-B9DE-8B2782CE6426}">
      <dgm:prSet/>
      <dgm:spPr/>
      <dgm:t>
        <a:bodyPr/>
        <a:lstStyle/>
        <a:p>
          <a:endParaRPr lang="en-GB"/>
        </a:p>
      </dgm:t>
    </dgm:pt>
    <dgm:pt modelId="{945A2132-B71D-426B-B35A-A38183F617B1}" type="sibTrans" cxnId="{A0D3B815-D9F7-4281-B9DE-8B2782CE6426}">
      <dgm:prSet/>
      <dgm:spPr/>
      <dgm:t>
        <a:bodyPr/>
        <a:lstStyle/>
        <a:p>
          <a:endParaRPr lang="en-GB"/>
        </a:p>
      </dgm:t>
    </dgm:pt>
    <dgm:pt modelId="{2B90E9CE-F75E-46A3-BF1C-4FCC55A98826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sz="2800" dirty="0" smtClean="0">
              <a:solidFill>
                <a:schemeClr val="tx1"/>
              </a:solidFill>
            </a:rPr>
            <a:t>Non- Clinical  GPCs</a:t>
          </a:r>
          <a:endParaRPr lang="en-GB" sz="2800" dirty="0">
            <a:solidFill>
              <a:schemeClr val="tx1"/>
            </a:solidFill>
          </a:endParaRPr>
        </a:p>
      </dgm:t>
    </dgm:pt>
    <dgm:pt modelId="{BD7D3445-8A90-4008-9946-442240ADA9E7}" type="parTrans" cxnId="{51819CF4-8E13-472E-9C3D-1754AF12330B}">
      <dgm:prSet/>
      <dgm:spPr/>
      <dgm:t>
        <a:bodyPr/>
        <a:lstStyle/>
        <a:p>
          <a:endParaRPr lang="en-GB"/>
        </a:p>
      </dgm:t>
    </dgm:pt>
    <dgm:pt modelId="{88750612-4188-404B-AD5D-96C8B220BC38}" type="sibTrans" cxnId="{51819CF4-8E13-472E-9C3D-1754AF12330B}">
      <dgm:prSet/>
      <dgm:spPr/>
      <dgm:t>
        <a:bodyPr/>
        <a:lstStyle/>
        <a:p>
          <a:endParaRPr lang="en-GB"/>
        </a:p>
      </dgm:t>
    </dgm:pt>
    <dgm:pt modelId="{38191FCA-A0F1-4B6F-9933-15C803948D12}" type="pres">
      <dgm:prSet presAssocID="{9C343D26-83D7-4F31-80B8-04905986840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5C4B2AB-773B-4650-8894-533762670BE1}" type="pres">
      <dgm:prSet presAssocID="{A467EDE4-6CA2-46A3-940F-5EFB2EDAAF0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633C65-E9A5-4E20-8E64-ADF5EE333072}" type="pres">
      <dgm:prSet presAssocID="{63D35B5A-10AA-471C-A4E0-4E8AF21BB372}" presName="sibTrans" presStyleCnt="0"/>
      <dgm:spPr/>
    </dgm:pt>
    <dgm:pt modelId="{26334142-1E5D-4859-B560-4AAC19DB423C}" type="pres">
      <dgm:prSet presAssocID="{5057E184-161A-41AD-B561-1CD35D0252F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104F2A-0470-4769-852F-3D231A573A47}" type="pres">
      <dgm:prSet presAssocID="{2CFF6528-93A5-4CC9-BB74-CE7A6D0D3BFB}" presName="sibTrans" presStyleCnt="0"/>
      <dgm:spPr/>
    </dgm:pt>
    <dgm:pt modelId="{A4D86F57-E48A-4A18-8584-245A9403C28F}" type="pres">
      <dgm:prSet presAssocID="{2BDEF893-23F7-4260-9B0D-1A4D23F0E8E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9D259B0-7C57-4798-851A-EF4FC57FFB53}" type="presOf" srcId="{2BDEF893-23F7-4260-9B0D-1A4D23F0E8E5}" destId="{A4D86F57-E48A-4A18-8584-245A9403C28F}" srcOrd="0" destOrd="0" presId="urn:microsoft.com/office/officeart/2005/8/layout/hList6"/>
    <dgm:cxn modelId="{BB266000-C9A8-4BAF-B5DE-C0E7ABF6FBDA}" type="presOf" srcId="{DA4F4B75-E1C9-47BF-9E0C-30E1EC0BA640}" destId="{A4D86F57-E48A-4A18-8584-245A9403C28F}" srcOrd="0" destOrd="1" presId="urn:microsoft.com/office/officeart/2005/8/layout/hList6"/>
    <dgm:cxn modelId="{4A8E0447-B1F5-40D5-B545-EE4110F8E403}" srcId="{5057E184-161A-41AD-B561-1CD35D0252F8}" destId="{380AA4D5-7D5B-4266-84D8-815F59899D32}" srcOrd="0" destOrd="0" parTransId="{3AFBD827-7844-43ED-A2F0-FB0C77B91B7E}" sibTransId="{0875CDBE-CE66-41D2-905C-E602B45416C1}"/>
    <dgm:cxn modelId="{A0D3B815-D9F7-4281-B9DE-8B2782CE6426}" srcId="{2BDEF893-23F7-4260-9B0D-1A4D23F0E8E5}" destId="{3B5F43E1-6938-47D4-A7AB-FAF709FB6742}" srcOrd="1" destOrd="0" parTransId="{6FA213B9-4E5D-429C-B38D-334B245BCF66}" sibTransId="{945A2132-B71D-426B-B35A-A38183F617B1}"/>
    <dgm:cxn modelId="{2E9AF22C-4C92-4A36-BFA5-9837EE3CF320}" type="presOf" srcId="{13A22C07-FD33-4530-89D5-40233588738E}" destId="{26334142-1E5D-4859-B560-4AAC19DB423C}" srcOrd="0" destOrd="2" presId="urn:microsoft.com/office/officeart/2005/8/layout/hList6"/>
    <dgm:cxn modelId="{658D5706-26A8-4A79-B8A4-8DEB504909DC}" type="presOf" srcId="{3B5F43E1-6938-47D4-A7AB-FAF709FB6742}" destId="{A4D86F57-E48A-4A18-8584-245A9403C28F}" srcOrd="0" destOrd="2" presId="urn:microsoft.com/office/officeart/2005/8/layout/hList6"/>
    <dgm:cxn modelId="{10230916-4CE0-49FB-BCBB-45EC4E2F4E8A}" srcId="{A467EDE4-6CA2-46A3-940F-5EFB2EDAAF0D}" destId="{DF44417F-78FD-49FF-A41E-E23C64F0F520}" srcOrd="0" destOrd="0" parTransId="{055EB392-2B95-4475-A6C0-3646C4D52F29}" sibTransId="{8FCFDD6D-B566-4421-91E0-731F5A887C11}"/>
    <dgm:cxn modelId="{5D195837-EEA9-4E8E-83C8-64D1A90B52D3}" srcId="{2BDEF893-23F7-4260-9B0D-1A4D23F0E8E5}" destId="{DA4F4B75-E1C9-47BF-9E0C-30E1EC0BA640}" srcOrd="0" destOrd="0" parTransId="{143F6D79-F453-4023-8E48-A34DC8491BD2}" sibTransId="{A1CC81C6-7FF2-414C-9F07-7854B41CA0A4}"/>
    <dgm:cxn modelId="{4F44F3D1-E29C-4E93-867B-08B14CF90716}" srcId="{9C343D26-83D7-4F31-80B8-049059868407}" destId="{A467EDE4-6CA2-46A3-940F-5EFB2EDAAF0D}" srcOrd="0" destOrd="0" parTransId="{D1795629-7EC5-4839-BCE7-91BEF6D7BAA0}" sibTransId="{63D35B5A-10AA-471C-A4E0-4E8AF21BB372}"/>
    <dgm:cxn modelId="{306EC8AF-640F-41A8-9452-9F823E7C31B3}" srcId="{9C343D26-83D7-4F31-80B8-049059868407}" destId="{2BDEF893-23F7-4260-9B0D-1A4D23F0E8E5}" srcOrd="2" destOrd="0" parTransId="{5B39E805-6C38-4A7C-827F-A9B91AC4AF55}" sibTransId="{C3C3029F-05EB-4F04-AE72-CBD916DCF10C}"/>
    <dgm:cxn modelId="{BB350206-6D73-4986-92CF-3D65D4E1DDFC}" type="presOf" srcId="{DF44417F-78FD-49FF-A41E-E23C64F0F520}" destId="{65C4B2AB-773B-4650-8894-533762670BE1}" srcOrd="0" destOrd="1" presId="urn:microsoft.com/office/officeart/2005/8/layout/hList6"/>
    <dgm:cxn modelId="{51819CF4-8E13-472E-9C3D-1754AF12330B}" srcId="{A467EDE4-6CA2-46A3-940F-5EFB2EDAAF0D}" destId="{2B90E9CE-F75E-46A3-BF1C-4FCC55A98826}" srcOrd="1" destOrd="0" parTransId="{BD7D3445-8A90-4008-9946-442240ADA9E7}" sibTransId="{88750612-4188-404B-AD5D-96C8B220BC38}"/>
    <dgm:cxn modelId="{3E45E348-A604-4DA4-8BA0-57FAE9E696FA}" type="presOf" srcId="{5057E184-161A-41AD-B561-1CD35D0252F8}" destId="{26334142-1E5D-4859-B560-4AAC19DB423C}" srcOrd="0" destOrd="0" presId="urn:microsoft.com/office/officeart/2005/8/layout/hList6"/>
    <dgm:cxn modelId="{33D7C0EE-748F-4516-8660-F4FE3FF8A51D}" type="presOf" srcId="{9C343D26-83D7-4F31-80B8-049059868407}" destId="{38191FCA-A0F1-4B6F-9933-15C803948D12}" srcOrd="0" destOrd="0" presId="urn:microsoft.com/office/officeart/2005/8/layout/hList6"/>
    <dgm:cxn modelId="{0B91B93A-AF42-4D3E-9F1A-0F39CB2771AF}" type="presOf" srcId="{A467EDE4-6CA2-46A3-940F-5EFB2EDAAF0D}" destId="{65C4B2AB-773B-4650-8894-533762670BE1}" srcOrd="0" destOrd="0" presId="urn:microsoft.com/office/officeart/2005/8/layout/hList6"/>
    <dgm:cxn modelId="{6F3792CB-6EB2-496E-9027-8B534905373D}" srcId="{9C343D26-83D7-4F31-80B8-049059868407}" destId="{5057E184-161A-41AD-B561-1CD35D0252F8}" srcOrd="1" destOrd="0" parTransId="{344F227E-D4DA-438F-BEFE-644EF879A6D0}" sibTransId="{2CFF6528-93A5-4CC9-BB74-CE7A6D0D3BFB}"/>
    <dgm:cxn modelId="{E3A68DD9-8F84-4AF3-A99A-6FEA4ED4B66F}" srcId="{5057E184-161A-41AD-B561-1CD35D0252F8}" destId="{13A22C07-FD33-4530-89D5-40233588738E}" srcOrd="1" destOrd="0" parTransId="{A86BD52A-3648-4738-930C-2A639C891254}" sibTransId="{E01B36FB-D05C-4290-A8F4-1DAA9FCBF376}"/>
    <dgm:cxn modelId="{F14C8005-90B9-48CB-9D4F-BB8115F65A90}" type="presOf" srcId="{2B90E9CE-F75E-46A3-BF1C-4FCC55A98826}" destId="{65C4B2AB-773B-4650-8894-533762670BE1}" srcOrd="0" destOrd="2" presId="urn:microsoft.com/office/officeart/2005/8/layout/hList6"/>
    <dgm:cxn modelId="{B82FDC0E-A10D-4C73-BB18-87F67DC703A5}" type="presOf" srcId="{380AA4D5-7D5B-4266-84D8-815F59899D32}" destId="{26334142-1E5D-4859-B560-4AAC19DB423C}" srcOrd="0" destOrd="1" presId="urn:microsoft.com/office/officeart/2005/8/layout/hList6"/>
    <dgm:cxn modelId="{46544FAA-4208-4ABA-9B0C-634F257D5D3E}" type="presParOf" srcId="{38191FCA-A0F1-4B6F-9933-15C803948D12}" destId="{65C4B2AB-773B-4650-8894-533762670BE1}" srcOrd="0" destOrd="0" presId="urn:microsoft.com/office/officeart/2005/8/layout/hList6"/>
    <dgm:cxn modelId="{F62293E1-541B-4645-B929-A6EA465D26E1}" type="presParOf" srcId="{38191FCA-A0F1-4B6F-9933-15C803948D12}" destId="{7D633C65-E9A5-4E20-8E64-ADF5EE333072}" srcOrd="1" destOrd="0" presId="urn:microsoft.com/office/officeart/2005/8/layout/hList6"/>
    <dgm:cxn modelId="{B245B8DF-AA4C-4801-82F3-523346278536}" type="presParOf" srcId="{38191FCA-A0F1-4B6F-9933-15C803948D12}" destId="{26334142-1E5D-4859-B560-4AAC19DB423C}" srcOrd="2" destOrd="0" presId="urn:microsoft.com/office/officeart/2005/8/layout/hList6"/>
    <dgm:cxn modelId="{D1B171A9-5B0C-4EFA-BD15-BC81331AC4F6}" type="presParOf" srcId="{38191FCA-A0F1-4B6F-9933-15C803948D12}" destId="{CB104F2A-0470-4769-852F-3D231A573A47}" srcOrd="3" destOrd="0" presId="urn:microsoft.com/office/officeart/2005/8/layout/hList6"/>
    <dgm:cxn modelId="{57558119-FAED-4E65-91CA-11A0B0051EED}" type="presParOf" srcId="{38191FCA-A0F1-4B6F-9933-15C803948D12}" destId="{A4D86F57-E48A-4A18-8584-245A9403C28F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6177EF-F527-4694-AFAD-939C2562783A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A6D2E56-A273-450A-AA23-027808AEEB2F}">
      <dgm:prSet phldrT="[Text]"/>
      <dgm:spPr>
        <a:solidFill>
          <a:schemeClr val="accent6"/>
        </a:solidFill>
      </dgm:spPr>
      <dgm:t>
        <a:bodyPr/>
        <a:lstStyle/>
        <a:p>
          <a:r>
            <a:rPr lang="en-GB" b="1" u="sng" dirty="0" smtClean="0">
              <a:solidFill>
                <a:srgbClr val="A00054"/>
              </a:solidFill>
            </a:rPr>
            <a:t>Clinical </a:t>
          </a:r>
          <a:r>
            <a:rPr lang="en-GB" b="1" dirty="0" smtClean="0">
              <a:solidFill>
                <a:srgbClr val="A00054"/>
              </a:solidFill>
            </a:rPr>
            <a:t>procedures,</a:t>
          </a:r>
        </a:p>
        <a:p>
          <a:r>
            <a:rPr lang="en-GB" b="1" dirty="0" smtClean="0">
              <a:solidFill>
                <a:srgbClr val="A00054"/>
              </a:solidFill>
            </a:rPr>
            <a:t>Patient </a:t>
          </a:r>
          <a:r>
            <a:rPr lang="en-GB" b="1" u="sng" dirty="0" smtClean="0">
              <a:solidFill>
                <a:srgbClr val="A00054"/>
              </a:solidFill>
            </a:rPr>
            <a:t>management</a:t>
          </a:r>
          <a:r>
            <a:rPr lang="en-GB" b="1" dirty="0" smtClean="0">
              <a:solidFill>
                <a:srgbClr val="A00054"/>
              </a:solidFill>
            </a:rPr>
            <a:t>,</a:t>
          </a:r>
        </a:p>
        <a:p>
          <a:r>
            <a:rPr lang="en-GB" b="1" u="sng" dirty="0" smtClean="0">
              <a:solidFill>
                <a:srgbClr val="A00054"/>
              </a:solidFill>
            </a:rPr>
            <a:t>Safeguarding</a:t>
          </a:r>
        </a:p>
      </dgm:t>
    </dgm:pt>
    <dgm:pt modelId="{CC50361C-5076-424B-8E62-A95717DA598F}" type="parTrans" cxnId="{A6C3DE9C-DAC3-4E20-8985-D3EA810B6DC4}">
      <dgm:prSet/>
      <dgm:spPr/>
      <dgm:t>
        <a:bodyPr/>
        <a:lstStyle/>
        <a:p>
          <a:endParaRPr lang="en-GB"/>
        </a:p>
      </dgm:t>
    </dgm:pt>
    <dgm:pt modelId="{9BC3D72F-61CD-48F3-96C4-F94E339AE1BF}" type="sibTrans" cxnId="{A6C3DE9C-DAC3-4E20-8985-D3EA810B6DC4}">
      <dgm:prSet/>
      <dgm:spPr/>
      <dgm:t>
        <a:bodyPr/>
        <a:lstStyle/>
        <a:p>
          <a:endParaRPr lang="en-GB"/>
        </a:p>
      </dgm:t>
    </dgm:pt>
    <dgm:pt modelId="{353E5A3E-7678-4F2E-9286-7627BED84065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GB" sz="1800" b="1" u="sng" dirty="0" smtClean="0">
              <a:solidFill>
                <a:srgbClr val="A00054"/>
              </a:solidFill>
            </a:rPr>
            <a:t>Professional</a:t>
          </a:r>
          <a:r>
            <a:rPr lang="en-GB" sz="1800" b="1" dirty="0" smtClean="0">
              <a:solidFill>
                <a:srgbClr val="A00054"/>
              </a:solidFill>
            </a:rPr>
            <a:t> values &amp; behaviours,</a:t>
          </a:r>
        </a:p>
        <a:p>
          <a:r>
            <a:rPr lang="en-GB" sz="1800" b="1" u="sng" dirty="0" smtClean="0">
              <a:solidFill>
                <a:srgbClr val="A00054"/>
              </a:solidFill>
            </a:rPr>
            <a:t>Communication</a:t>
          </a:r>
          <a:endParaRPr lang="en-GB" sz="1800" b="1" u="sng" dirty="0">
            <a:solidFill>
              <a:srgbClr val="A00054"/>
            </a:solidFill>
          </a:endParaRPr>
        </a:p>
      </dgm:t>
    </dgm:pt>
    <dgm:pt modelId="{4174B594-2386-437D-BD11-7F4E441FA402}" type="parTrans" cxnId="{25E6E19B-C86D-46AB-8CA3-56A2775E477D}">
      <dgm:prSet/>
      <dgm:spPr/>
      <dgm:t>
        <a:bodyPr/>
        <a:lstStyle/>
        <a:p>
          <a:endParaRPr lang="en-GB"/>
        </a:p>
      </dgm:t>
    </dgm:pt>
    <dgm:pt modelId="{954934A5-6E56-46A2-9644-8330C7FF95ED}" type="sibTrans" cxnId="{25E6E19B-C86D-46AB-8CA3-56A2775E477D}">
      <dgm:prSet/>
      <dgm:spPr/>
      <dgm:t>
        <a:bodyPr/>
        <a:lstStyle/>
        <a:p>
          <a:endParaRPr lang="en-GB"/>
        </a:p>
      </dgm:t>
    </dgm:pt>
    <dgm:pt modelId="{233DC0A9-9D2F-49A5-A460-C08083AF27C9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sz="2000" b="1" u="sng" dirty="0" smtClean="0">
              <a:solidFill>
                <a:srgbClr val="A00054"/>
              </a:solidFill>
            </a:rPr>
            <a:t>Leadership</a:t>
          </a:r>
          <a:r>
            <a:rPr lang="en-GB" sz="2000" b="1" dirty="0" smtClean="0">
              <a:solidFill>
                <a:srgbClr val="A00054"/>
              </a:solidFill>
            </a:rPr>
            <a:t> and Teamwork</a:t>
          </a:r>
        </a:p>
        <a:p>
          <a:r>
            <a:rPr lang="en-GB" sz="2000" b="1" u="sng" dirty="0" smtClean="0">
              <a:solidFill>
                <a:srgbClr val="A00054"/>
              </a:solidFill>
            </a:rPr>
            <a:t>Quality</a:t>
          </a:r>
          <a:r>
            <a:rPr lang="en-GB" sz="2000" b="1" dirty="0" smtClean="0">
              <a:solidFill>
                <a:srgbClr val="A00054"/>
              </a:solidFill>
            </a:rPr>
            <a:t> Improvement</a:t>
          </a:r>
          <a:endParaRPr lang="en-GB" sz="2000" b="1" dirty="0">
            <a:solidFill>
              <a:srgbClr val="A00054"/>
            </a:solidFill>
          </a:endParaRPr>
        </a:p>
      </dgm:t>
    </dgm:pt>
    <dgm:pt modelId="{9B12118D-689F-4A9A-9647-86076E7CA731}" type="parTrans" cxnId="{BE6A2028-3095-461F-8864-1C67091E2CA4}">
      <dgm:prSet/>
      <dgm:spPr/>
      <dgm:t>
        <a:bodyPr/>
        <a:lstStyle/>
        <a:p>
          <a:endParaRPr lang="en-GB"/>
        </a:p>
      </dgm:t>
    </dgm:pt>
    <dgm:pt modelId="{F717A07D-0D46-4498-A72D-07C00D0D5798}" type="sibTrans" cxnId="{BE6A2028-3095-461F-8864-1C67091E2CA4}">
      <dgm:prSet/>
      <dgm:spPr/>
      <dgm:t>
        <a:bodyPr/>
        <a:lstStyle/>
        <a:p>
          <a:endParaRPr lang="en-GB"/>
        </a:p>
      </dgm:t>
    </dgm:pt>
    <dgm:pt modelId="{64FCDE17-A4D1-4BCA-8A3F-B1F5F13B168D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GB" sz="2000" b="1" u="sng" dirty="0" smtClean="0">
              <a:solidFill>
                <a:srgbClr val="A00054"/>
              </a:solidFill>
            </a:rPr>
            <a:t>Educational</a:t>
          </a:r>
          <a:r>
            <a:rPr lang="en-GB" sz="2000" b="1" dirty="0" smtClean="0">
              <a:solidFill>
                <a:srgbClr val="A00054"/>
              </a:solidFill>
            </a:rPr>
            <a:t> and Teaching</a:t>
          </a:r>
        </a:p>
        <a:p>
          <a:r>
            <a:rPr lang="en-GB" sz="2000" b="1" u="sng" dirty="0" smtClean="0">
              <a:solidFill>
                <a:srgbClr val="A00054"/>
              </a:solidFill>
            </a:rPr>
            <a:t>Research</a:t>
          </a:r>
          <a:endParaRPr lang="en-GB" sz="2000" b="1" u="sng" dirty="0">
            <a:solidFill>
              <a:srgbClr val="A00054"/>
            </a:solidFill>
          </a:endParaRPr>
        </a:p>
      </dgm:t>
    </dgm:pt>
    <dgm:pt modelId="{9D160C27-A135-4955-A167-3A6D7CB898AB}" type="parTrans" cxnId="{5D3434E0-AB01-468A-8EDC-D5B96148D248}">
      <dgm:prSet/>
      <dgm:spPr/>
      <dgm:t>
        <a:bodyPr/>
        <a:lstStyle/>
        <a:p>
          <a:endParaRPr lang="en-GB"/>
        </a:p>
      </dgm:t>
    </dgm:pt>
    <dgm:pt modelId="{6A266801-F622-4E7A-A5D7-2400EA007B5C}" type="sibTrans" cxnId="{5D3434E0-AB01-468A-8EDC-D5B96148D248}">
      <dgm:prSet/>
      <dgm:spPr/>
      <dgm:t>
        <a:bodyPr/>
        <a:lstStyle/>
        <a:p>
          <a:endParaRPr lang="en-GB"/>
        </a:p>
      </dgm:t>
    </dgm:pt>
    <dgm:pt modelId="{A57080AD-1E36-4A7D-BF57-DD0E2EC2C81A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sz="2000" b="1" u="sng" dirty="0" smtClean="0">
              <a:solidFill>
                <a:srgbClr val="A00054"/>
              </a:solidFill>
            </a:rPr>
            <a:t>Patient Safety </a:t>
          </a:r>
          <a:r>
            <a:rPr lang="en-GB" sz="1800" b="1" dirty="0" smtClean="0">
              <a:solidFill>
                <a:srgbClr val="A00054"/>
              </a:solidFill>
            </a:rPr>
            <a:t>safe prescribing</a:t>
          </a:r>
        </a:p>
        <a:p>
          <a:r>
            <a:rPr lang="en-GB" sz="1800" b="1" dirty="0" smtClean="0">
              <a:solidFill>
                <a:srgbClr val="A00054"/>
              </a:solidFill>
            </a:rPr>
            <a:t>Health </a:t>
          </a:r>
          <a:r>
            <a:rPr lang="en-GB" sz="1800" b="1" i="0" u="sng" dirty="0" smtClean="0">
              <a:solidFill>
                <a:srgbClr val="A00054"/>
              </a:solidFill>
            </a:rPr>
            <a:t>Promotion </a:t>
          </a:r>
          <a:r>
            <a:rPr lang="en-GB" sz="1800" b="1" dirty="0" smtClean="0">
              <a:solidFill>
                <a:srgbClr val="A00054"/>
              </a:solidFill>
            </a:rPr>
            <a:t>&amp; Illness Prevention</a:t>
          </a:r>
          <a:endParaRPr lang="en-GB" sz="1800" b="1" dirty="0">
            <a:solidFill>
              <a:srgbClr val="A00054"/>
            </a:solidFill>
          </a:endParaRPr>
        </a:p>
      </dgm:t>
    </dgm:pt>
    <dgm:pt modelId="{DF8E4A31-ED42-4280-9196-0189E6A0C1BB}" type="parTrans" cxnId="{80BEDCE4-9CBC-4C56-B7A6-3B090F1CE5B4}">
      <dgm:prSet/>
      <dgm:spPr/>
      <dgm:t>
        <a:bodyPr/>
        <a:lstStyle/>
        <a:p>
          <a:endParaRPr lang="en-GB"/>
        </a:p>
      </dgm:t>
    </dgm:pt>
    <dgm:pt modelId="{616E7CA7-C17E-4C20-AEE1-86554ED4147E}" type="sibTrans" cxnId="{80BEDCE4-9CBC-4C56-B7A6-3B090F1CE5B4}">
      <dgm:prSet/>
      <dgm:spPr/>
      <dgm:t>
        <a:bodyPr/>
        <a:lstStyle/>
        <a:p>
          <a:endParaRPr lang="en-GB"/>
        </a:p>
      </dgm:t>
    </dgm:pt>
    <dgm:pt modelId="{C51CC11F-37C4-40EB-97BB-0F300211C826}" type="pres">
      <dgm:prSet presAssocID="{EF6177EF-F527-4694-AFAD-939C2562783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88963ED-FA3E-4DE6-B0C7-C48A5BAF0480}" type="pres">
      <dgm:prSet presAssocID="{BA6D2E56-A273-450A-AA23-027808AEEB2F}" presName="centerShape" presStyleLbl="node0" presStyleIdx="0" presStyleCnt="1" custScaleX="152458" custScaleY="147459"/>
      <dgm:spPr/>
      <dgm:t>
        <a:bodyPr/>
        <a:lstStyle/>
        <a:p>
          <a:endParaRPr lang="en-GB"/>
        </a:p>
      </dgm:t>
    </dgm:pt>
    <dgm:pt modelId="{E1A54CF6-F5FB-4E0F-AC3F-61B557667DA7}" type="pres">
      <dgm:prSet presAssocID="{4174B594-2386-437D-BD11-7F4E441FA402}" presName="Name9" presStyleLbl="parChTrans1D2" presStyleIdx="0" presStyleCnt="4"/>
      <dgm:spPr/>
      <dgm:t>
        <a:bodyPr/>
        <a:lstStyle/>
        <a:p>
          <a:endParaRPr lang="en-GB"/>
        </a:p>
      </dgm:t>
    </dgm:pt>
    <dgm:pt modelId="{22BCC795-3902-4597-AF0A-461CA944CD51}" type="pres">
      <dgm:prSet presAssocID="{4174B594-2386-437D-BD11-7F4E441FA402}" presName="connTx" presStyleLbl="parChTrans1D2" presStyleIdx="0" presStyleCnt="4"/>
      <dgm:spPr/>
      <dgm:t>
        <a:bodyPr/>
        <a:lstStyle/>
        <a:p>
          <a:endParaRPr lang="en-GB"/>
        </a:p>
      </dgm:t>
    </dgm:pt>
    <dgm:pt modelId="{877D4C14-FAEE-4740-A6D0-EF03C743739B}" type="pres">
      <dgm:prSet presAssocID="{353E5A3E-7678-4F2E-9286-7627BED84065}" presName="node" presStyleLbl="node1" presStyleIdx="0" presStyleCnt="4" custScaleX="143248" custScaleY="13457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CCDFAD-3783-45F8-932E-2660299AE85A}" type="pres">
      <dgm:prSet presAssocID="{9B12118D-689F-4A9A-9647-86076E7CA731}" presName="Name9" presStyleLbl="parChTrans1D2" presStyleIdx="1" presStyleCnt="4"/>
      <dgm:spPr/>
      <dgm:t>
        <a:bodyPr/>
        <a:lstStyle/>
        <a:p>
          <a:endParaRPr lang="en-GB"/>
        </a:p>
      </dgm:t>
    </dgm:pt>
    <dgm:pt modelId="{F6101E9A-AD3F-4D9E-B8B0-324B305D23F8}" type="pres">
      <dgm:prSet presAssocID="{9B12118D-689F-4A9A-9647-86076E7CA731}" presName="connTx" presStyleLbl="parChTrans1D2" presStyleIdx="1" presStyleCnt="4"/>
      <dgm:spPr/>
      <dgm:t>
        <a:bodyPr/>
        <a:lstStyle/>
        <a:p>
          <a:endParaRPr lang="en-GB"/>
        </a:p>
      </dgm:t>
    </dgm:pt>
    <dgm:pt modelId="{EC975F22-5886-4A4A-89B0-F275C0D862C5}" type="pres">
      <dgm:prSet presAssocID="{233DC0A9-9D2F-49A5-A460-C08083AF27C9}" presName="node" presStyleLbl="node1" presStyleIdx="1" presStyleCnt="4" custScaleX="137133" custScaleY="13512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7F6886-DB01-44FE-8245-1A598B36D11C}" type="pres">
      <dgm:prSet presAssocID="{9D160C27-A135-4955-A167-3A6D7CB898AB}" presName="Name9" presStyleLbl="parChTrans1D2" presStyleIdx="2" presStyleCnt="4"/>
      <dgm:spPr/>
      <dgm:t>
        <a:bodyPr/>
        <a:lstStyle/>
        <a:p>
          <a:endParaRPr lang="en-GB"/>
        </a:p>
      </dgm:t>
    </dgm:pt>
    <dgm:pt modelId="{4586ACB8-94C9-45A4-B7BC-613341A0AFA5}" type="pres">
      <dgm:prSet presAssocID="{9D160C27-A135-4955-A167-3A6D7CB898AB}" presName="connTx" presStyleLbl="parChTrans1D2" presStyleIdx="2" presStyleCnt="4"/>
      <dgm:spPr/>
      <dgm:t>
        <a:bodyPr/>
        <a:lstStyle/>
        <a:p>
          <a:endParaRPr lang="en-GB"/>
        </a:p>
      </dgm:t>
    </dgm:pt>
    <dgm:pt modelId="{0252E5E9-1455-4B30-8E13-9E6B035DF5AE}" type="pres">
      <dgm:prSet presAssocID="{64FCDE17-A4D1-4BCA-8A3F-B1F5F13B168D}" presName="node" presStyleLbl="node1" presStyleIdx="2" presStyleCnt="4" custScaleX="138942" custScaleY="1314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8151C69-8480-4658-8D2E-45893824636E}" type="pres">
      <dgm:prSet presAssocID="{DF8E4A31-ED42-4280-9196-0189E6A0C1BB}" presName="Name9" presStyleLbl="parChTrans1D2" presStyleIdx="3" presStyleCnt="4"/>
      <dgm:spPr/>
      <dgm:t>
        <a:bodyPr/>
        <a:lstStyle/>
        <a:p>
          <a:endParaRPr lang="en-GB"/>
        </a:p>
      </dgm:t>
    </dgm:pt>
    <dgm:pt modelId="{44BA9A0A-C90D-44E9-835A-61DBA4FD4E9A}" type="pres">
      <dgm:prSet presAssocID="{DF8E4A31-ED42-4280-9196-0189E6A0C1BB}" presName="connTx" presStyleLbl="parChTrans1D2" presStyleIdx="3" presStyleCnt="4"/>
      <dgm:spPr/>
      <dgm:t>
        <a:bodyPr/>
        <a:lstStyle/>
        <a:p>
          <a:endParaRPr lang="en-GB"/>
        </a:p>
      </dgm:t>
    </dgm:pt>
    <dgm:pt modelId="{6992C60D-910E-48EE-88EA-AF578D89EE8E}" type="pres">
      <dgm:prSet presAssocID="{A57080AD-1E36-4A7D-BF57-DD0E2EC2C81A}" presName="node" presStyleLbl="node1" presStyleIdx="3" presStyleCnt="4" custScaleX="147291" custScaleY="13882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6E0CBF3-7802-47ED-959D-38C880E3E46E}" type="presOf" srcId="{BA6D2E56-A273-450A-AA23-027808AEEB2F}" destId="{C88963ED-FA3E-4DE6-B0C7-C48A5BAF0480}" srcOrd="0" destOrd="0" presId="urn:microsoft.com/office/officeart/2005/8/layout/radial1"/>
    <dgm:cxn modelId="{99EB04A8-AA0F-4426-A024-57232537526A}" type="presOf" srcId="{DF8E4A31-ED42-4280-9196-0189E6A0C1BB}" destId="{58151C69-8480-4658-8D2E-45893824636E}" srcOrd="0" destOrd="0" presId="urn:microsoft.com/office/officeart/2005/8/layout/radial1"/>
    <dgm:cxn modelId="{2E3033F5-9392-41F3-AC76-3AD0C0CA0A2C}" type="presOf" srcId="{4174B594-2386-437D-BD11-7F4E441FA402}" destId="{E1A54CF6-F5FB-4E0F-AC3F-61B557667DA7}" srcOrd="0" destOrd="0" presId="urn:microsoft.com/office/officeart/2005/8/layout/radial1"/>
    <dgm:cxn modelId="{F8E39460-1F82-4B54-AEB6-8535FE5B073D}" type="presOf" srcId="{353E5A3E-7678-4F2E-9286-7627BED84065}" destId="{877D4C14-FAEE-4740-A6D0-EF03C743739B}" srcOrd="0" destOrd="0" presId="urn:microsoft.com/office/officeart/2005/8/layout/radial1"/>
    <dgm:cxn modelId="{5D3434E0-AB01-468A-8EDC-D5B96148D248}" srcId="{BA6D2E56-A273-450A-AA23-027808AEEB2F}" destId="{64FCDE17-A4D1-4BCA-8A3F-B1F5F13B168D}" srcOrd="2" destOrd="0" parTransId="{9D160C27-A135-4955-A167-3A6D7CB898AB}" sibTransId="{6A266801-F622-4E7A-A5D7-2400EA007B5C}"/>
    <dgm:cxn modelId="{BA96323B-7FFF-4719-B513-8A17B2D8E26E}" type="presOf" srcId="{9D160C27-A135-4955-A167-3A6D7CB898AB}" destId="{3D7F6886-DB01-44FE-8245-1A598B36D11C}" srcOrd="0" destOrd="0" presId="urn:microsoft.com/office/officeart/2005/8/layout/radial1"/>
    <dgm:cxn modelId="{6C37F0C6-2049-4EA6-88F2-B366B054F3B2}" type="presOf" srcId="{9D160C27-A135-4955-A167-3A6D7CB898AB}" destId="{4586ACB8-94C9-45A4-B7BC-613341A0AFA5}" srcOrd="1" destOrd="0" presId="urn:microsoft.com/office/officeart/2005/8/layout/radial1"/>
    <dgm:cxn modelId="{534EFC92-2C8D-4F84-8601-A0C09B0A5251}" type="presOf" srcId="{64FCDE17-A4D1-4BCA-8A3F-B1F5F13B168D}" destId="{0252E5E9-1455-4B30-8E13-9E6B035DF5AE}" srcOrd="0" destOrd="0" presId="urn:microsoft.com/office/officeart/2005/8/layout/radial1"/>
    <dgm:cxn modelId="{A17CCF9B-BF09-47AC-A808-16E3567E41C4}" type="presOf" srcId="{EF6177EF-F527-4694-AFAD-939C2562783A}" destId="{C51CC11F-37C4-40EB-97BB-0F300211C826}" srcOrd="0" destOrd="0" presId="urn:microsoft.com/office/officeart/2005/8/layout/radial1"/>
    <dgm:cxn modelId="{A6C3DE9C-DAC3-4E20-8985-D3EA810B6DC4}" srcId="{EF6177EF-F527-4694-AFAD-939C2562783A}" destId="{BA6D2E56-A273-450A-AA23-027808AEEB2F}" srcOrd="0" destOrd="0" parTransId="{CC50361C-5076-424B-8E62-A95717DA598F}" sibTransId="{9BC3D72F-61CD-48F3-96C4-F94E339AE1BF}"/>
    <dgm:cxn modelId="{B68DF44A-61C0-4412-8E04-31F5290C4E5A}" type="presOf" srcId="{233DC0A9-9D2F-49A5-A460-C08083AF27C9}" destId="{EC975F22-5886-4A4A-89B0-F275C0D862C5}" srcOrd="0" destOrd="0" presId="urn:microsoft.com/office/officeart/2005/8/layout/radial1"/>
    <dgm:cxn modelId="{25E6E19B-C86D-46AB-8CA3-56A2775E477D}" srcId="{BA6D2E56-A273-450A-AA23-027808AEEB2F}" destId="{353E5A3E-7678-4F2E-9286-7627BED84065}" srcOrd="0" destOrd="0" parTransId="{4174B594-2386-437D-BD11-7F4E441FA402}" sibTransId="{954934A5-6E56-46A2-9644-8330C7FF95ED}"/>
    <dgm:cxn modelId="{EE7F64A6-B9CA-4F2A-A018-21B2501A4AC5}" type="presOf" srcId="{DF8E4A31-ED42-4280-9196-0189E6A0C1BB}" destId="{44BA9A0A-C90D-44E9-835A-61DBA4FD4E9A}" srcOrd="1" destOrd="0" presId="urn:microsoft.com/office/officeart/2005/8/layout/radial1"/>
    <dgm:cxn modelId="{3563D99B-A212-4F67-9BD3-5904FBDAB2CC}" type="presOf" srcId="{9B12118D-689F-4A9A-9647-86076E7CA731}" destId="{F6101E9A-AD3F-4D9E-B8B0-324B305D23F8}" srcOrd="1" destOrd="0" presId="urn:microsoft.com/office/officeart/2005/8/layout/radial1"/>
    <dgm:cxn modelId="{76710D7D-4D0B-4DE0-A411-B710EEF2426D}" type="presOf" srcId="{A57080AD-1E36-4A7D-BF57-DD0E2EC2C81A}" destId="{6992C60D-910E-48EE-88EA-AF578D89EE8E}" srcOrd="0" destOrd="0" presId="urn:microsoft.com/office/officeart/2005/8/layout/radial1"/>
    <dgm:cxn modelId="{80BEDCE4-9CBC-4C56-B7A6-3B090F1CE5B4}" srcId="{BA6D2E56-A273-450A-AA23-027808AEEB2F}" destId="{A57080AD-1E36-4A7D-BF57-DD0E2EC2C81A}" srcOrd="3" destOrd="0" parTransId="{DF8E4A31-ED42-4280-9196-0189E6A0C1BB}" sibTransId="{616E7CA7-C17E-4C20-AEE1-86554ED4147E}"/>
    <dgm:cxn modelId="{A55022CE-7F2A-4FE5-BD54-52683A33D149}" type="presOf" srcId="{4174B594-2386-437D-BD11-7F4E441FA402}" destId="{22BCC795-3902-4597-AF0A-461CA944CD51}" srcOrd="1" destOrd="0" presId="urn:microsoft.com/office/officeart/2005/8/layout/radial1"/>
    <dgm:cxn modelId="{7CF6B7C8-AFDD-4B77-86C0-4BEC593D1EC5}" type="presOf" srcId="{9B12118D-689F-4A9A-9647-86076E7CA731}" destId="{69CCDFAD-3783-45F8-932E-2660299AE85A}" srcOrd="0" destOrd="0" presId="urn:microsoft.com/office/officeart/2005/8/layout/radial1"/>
    <dgm:cxn modelId="{BE6A2028-3095-461F-8864-1C67091E2CA4}" srcId="{BA6D2E56-A273-450A-AA23-027808AEEB2F}" destId="{233DC0A9-9D2F-49A5-A460-C08083AF27C9}" srcOrd="1" destOrd="0" parTransId="{9B12118D-689F-4A9A-9647-86076E7CA731}" sibTransId="{F717A07D-0D46-4498-A72D-07C00D0D5798}"/>
    <dgm:cxn modelId="{1018DD63-0F39-4692-BA6A-10E06BD2ECD2}" type="presParOf" srcId="{C51CC11F-37C4-40EB-97BB-0F300211C826}" destId="{C88963ED-FA3E-4DE6-B0C7-C48A5BAF0480}" srcOrd="0" destOrd="0" presId="urn:microsoft.com/office/officeart/2005/8/layout/radial1"/>
    <dgm:cxn modelId="{6B5F3E7A-16F1-4CDB-A9E6-6BD6E9B446E1}" type="presParOf" srcId="{C51CC11F-37C4-40EB-97BB-0F300211C826}" destId="{E1A54CF6-F5FB-4E0F-AC3F-61B557667DA7}" srcOrd="1" destOrd="0" presId="urn:microsoft.com/office/officeart/2005/8/layout/radial1"/>
    <dgm:cxn modelId="{9C37BB83-24CE-48CC-9C26-DA5A55E38717}" type="presParOf" srcId="{E1A54CF6-F5FB-4E0F-AC3F-61B557667DA7}" destId="{22BCC795-3902-4597-AF0A-461CA944CD51}" srcOrd="0" destOrd="0" presId="urn:microsoft.com/office/officeart/2005/8/layout/radial1"/>
    <dgm:cxn modelId="{E7D452E0-F82D-4864-8CAE-A5469524C847}" type="presParOf" srcId="{C51CC11F-37C4-40EB-97BB-0F300211C826}" destId="{877D4C14-FAEE-4740-A6D0-EF03C743739B}" srcOrd="2" destOrd="0" presId="urn:microsoft.com/office/officeart/2005/8/layout/radial1"/>
    <dgm:cxn modelId="{EB79E7E7-F488-45EF-B8A4-4AA5280CF20E}" type="presParOf" srcId="{C51CC11F-37C4-40EB-97BB-0F300211C826}" destId="{69CCDFAD-3783-45F8-932E-2660299AE85A}" srcOrd="3" destOrd="0" presId="urn:microsoft.com/office/officeart/2005/8/layout/radial1"/>
    <dgm:cxn modelId="{89966A5F-212E-46FD-9768-D7639CF9E637}" type="presParOf" srcId="{69CCDFAD-3783-45F8-932E-2660299AE85A}" destId="{F6101E9A-AD3F-4D9E-B8B0-324B305D23F8}" srcOrd="0" destOrd="0" presId="urn:microsoft.com/office/officeart/2005/8/layout/radial1"/>
    <dgm:cxn modelId="{B1167A84-12F3-4DE3-82F9-D41CA1B6A2F6}" type="presParOf" srcId="{C51CC11F-37C4-40EB-97BB-0F300211C826}" destId="{EC975F22-5886-4A4A-89B0-F275C0D862C5}" srcOrd="4" destOrd="0" presId="urn:microsoft.com/office/officeart/2005/8/layout/radial1"/>
    <dgm:cxn modelId="{B587FD80-8891-4669-BD15-8D4AEBB2EC34}" type="presParOf" srcId="{C51CC11F-37C4-40EB-97BB-0F300211C826}" destId="{3D7F6886-DB01-44FE-8245-1A598B36D11C}" srcOrd="5" destOrd="0" presId="urn:microsoft.com/office/officeart/2005/8/layout/radial1"/>
    <dgm:cxn modelId="{2E43A65C-2915-4ECF-A0D8-94EF4AB21DEA}" type="presParOf" srcId="{3D7F6886-DB01-44FE-8245-1A598B36D11C}" destId="{4586ACB8-94C9-45A4-B7BC-613341A0AFA5}" srcOrd="0" destOrd="0" presId="urn:microsoft.com/office/officeart/2005/8/layout/radial1"/>
    <dgm:cxn modelId="{90E5340C-D93C-4782-96A4-060EA10D908F}" type="presParOf" srcId="{C51CC11F-37C4-40EB-97BB-0F300211C826}" destId="{0252E5E9-1455-4B30-8E13-9E6B035DF5AE}" srcOrd="6" destOrd="0" presId="urn:microsoft.com/office/officeart/2005/8/layout/radial1"/>
    <dgm:cxn modelId="{0727D947-3707-42E4-9E15-D2E74C16A729}" type="presParOf" srcId="{C51CC11F-37C4-40EB-97BB-0F300211C826}" destId="{58151C69-8480-4658-8D2E-45893824636E}" srcOrd="7" destOrd="0" presId="urn:microsoft.com/office/officeart/2005/8/layout/radial1"/>
    <dgm:cxn modelId="{D8CEC333-EF1F-4706-A9E3-1E2F4B4698EC}" type="presParOf" srcId="{58151C69-8480-4658-8D2E-45893824636E}" destId="{44BA9A0A-C90D-44E9-835A-61DBA4FD4E9A}" srcOrd="0" destOrd="0" presId="urn:microsoft.com/office/officeart/2005/8/layout/radial1"/>
    <dgm:cxn modelId="{2749168A-E1EB-4BF7-9D1F-7FFBB8D2E164}" type="presParOf" srcId="{C51CC11F-37C4-40EB-97BB-0F300211C826}" destId="{6992C60D-910E-48EE-88EA-AF578D89EE8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C5AE0F-73E4-4F1B-943F-DB1287A9DFBA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94F8807A-6800-4686-B62A-C08FFAD8B54C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GB" sz="3600" b="1" dirty="0" smtClean="0">
              <a:solidFill>
                <a:srgbClr val="A00054"/>
              </a:solidFill>
            </a:rPr>
            <a:t>Expert</a:t>
          </a:r>
        </a:p>
        <a:p>
          <a:r>
            <a:rPr lang="en-GB" sz="2400" b="1" dirty="0" smtClean="0"/>
            <a:t>Can teach</a:t>
          </a:r>
          <a:endParaRPr lang="en-GB" sz="2400" b="1" dirty="0"/>
        </a:p>
      </dgm:t>
    </dgm:pt>
    <dgm:pt modelId="{C8F7950E-FB7F-4216-86CA-9EC57F0C8ACC}" type="parTrans" cxnId="{C1C9656A-01A1-46F4-A1EF-912856220790}">
      <dgm:prSet/>
      <dgm:spPr/>
      <dgm:t>
        <a:bodyPr/>
        <a:lstStyle/>
        <a:p>
          <a:endParaRPr lang="en-GB"/>
        </a:p>
      </dgm:t>
    </dgm:pt>
    <dgm:pt modelId="{A1E5678A-9C32-4F6A-A4D9-06CB0EFFC7E1}" type="sibTrans" cxnId="{C1C9656A-01A1-46F4-A1EF-912856220790}">
      <dgm:prSet/>
      <dgm:spPr/>
      <dgm:t>
        <a:bodyPr/>
        <a:lstStyle/>
        <a:p>
          <a:endParaRPr lang="en-GB"/>
        </a:p>
      </dgm:t>
    </dgm:pt>
    <dgm:pt modelId="{AFE04548-8A5D-4A3A-AF9A-D892F1BBCE2B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GB" sz="3600" b="1" dirty="0" smtClean="0">
              <a:solidFill>
                <a:srgbClr val="A00054"/>
              </a:solidFill>
            </a:rPr>
            <a:t>Proficient </a:t>
          </a:r>
          <a:r>
            <a:rPr lang="en-GB" sz="2400" b="1" dirty="0" smtClean="0"/>
            <a:t>Autonomous practice </a:t>
          </a:r>
          <a:endParaRPr lang="en-GB" sz="2400" b="1" dirty="0"/>
        </a:p>
      </dgm:t>
    </dgm:pt>
    <dgm:pt modelId="{C40115C3-33E7-4E80-8F0B-A8DCF417941C}" type="parTrans" cxnId="{EC852D49-46C9-48FC-957A-40F450648102}">
      <dgm:prSet/>
      <dgm:spPr/>
      <dgm:t>
        <a:bodyPr/>
        <a:lstStyle/>
        <a:p>
          <a:endParaRPr lang="en-GB"/>
        </a:p>
      </dgm:t>
    </dgm:pt>
    <dgm:pt modelId="{664DD61E-AA4D-41C8-A644-11F005544583}" type="sibTrans" cxnId="{EC852D49-46C9-48FC-957A-40F450648102}">
      <dgm:prSet/>
      <dgm:spPr/>
      <dgm:t>
        <a:bodyPr/>
        <a:lstStyle/>
        <a:p>
          <a:endParaRPr lang="en-GB"/>
        </a:p>
      </dgm:t>
    </dgm:pt>
    <dgm:pt modelId="{2E3CBD92-4C05-4CDF-A68B-7B1ED8BA7C0A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sz="3600" b="1" dirty="0" smtClean="0">
              <a:solidFill>
                <a:srgbClr val="A00054"/>
              </a:solidFill>
            </a:rPr>
            <a:t>Competent</a:t>
          </a:r>
        </a:p>
        <a:p>
          <a:r>
            <a:rPr lang="en-GB" sz="2400" b="1" dirty="0" smtClean="0"/>
            <a:t>Knows &gt; Knows how &gt; Shows how &gt; Does</a:t>
          </a:r>
          <a:endParaRPr lang="en-GB" sz="2400" b="1" dirty="0"/>
        </a:p>
      </dgm:t>
    </dgm:pt>
    <dgm:pt modelId="{8ADAA94A-1136-45D6-A679-8E27295E3932}" type="parTrans" cxnId="{CE3B07B0-8AF9-45EC-8208-25950099FE28}">
      <dgm:prSet/>
      <dgm:spPr/>
      <dgm:t>
        <a:bodyPr/>
        <a:lstStyle/>
        <a:p>
          <a:endParaRPr lang="en-GB"/>
        </a:p>
      </dgm:t>
    </dgm:pt>
    <dgm:pt modelId="{DD0F3A60-161D-416A-951F-47BAD68C54DD}" type="sibTrans" cxnId="{CE3B07B0-8AF9-45EC-8208-25950099FE28}">
      <dgm:prSet/>
      <dgm:spPr/>
      <dgm:t>
        <a:bodyPr/>
        <a:lstStyle/>
        <a:p>
          <a:endParaRPr lang="en-GB"/>
        </a:p>
      </dgm:t>
    </dgm:pt>
    <dgm:pt modelId="{B358C24A-6398-4923-B728-0948AB3CC249}" type="pres">
      <dgm:prSet presAssocID="{30C5AE0F-73E4-4F1B-943F-DB1287A9DFBA}" presName="Name0" presStyleCnt="0">
        <dgm:presLayoutVars>
          <dgm:dir/>
          <dgm:animLvl val="lvl"/>
          <dgm:resizeHandles val="exact"/>
        </dgm:presLayoutVars>
      </dgm:prSet>
      <dgm:spPr/>
    </dgm:pt>
    <dgm:pt modelId="{899892A8-6828-461C-9C41-88EA77337AE2}" type="pres">
      <dgm:prSet presAssocID="{94F8807A-6800-4686-B62A-C08FFAD8B54C}" presName="Name8" presStyleCnt="0"/>
      <dgm:spPr/>
    </dgm:pt>
    <dgm:pt modelId="{8BD6CF96-2C74-478B-BAB4-8657518C77EB}" type="pres">
      <dgm:prSet presAssocID="{94F8807A-6800-4686-B62A-C08FFAD8B54C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50E633-C2EB-4556-BCCC-C4C7409DD84F}" type="pres">
      <dgm:prSet presAssocID="{94F8807A-6800-4686-B62A-C08FFAD8B5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8BF7B59-77D4-43AA-AFE5-DCFCB6020680}" type="pres">
      <dgm:prSet presAssocID="{AFE04548-8A5D-4A3A-AF9A-D892F1BBCE2B}" presName="Name8" presStyleCnt="0"/>
      <dgm:spPr/>
    </dgm:pt>
    <dgm:pt modelId="{E547AD47-E67B-4D2A-B5BF-54CA93740628}" type="pres">
      <dgm:prSet presAssocID="{AFE04548-8A5D-4A3A-AF9A-D892F1BBCE2B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F07959-9A9B-402D-A886-EA71F2C97C39}" type="pres">
      <dgm:prSet presAssocID="{AFE04548-8A5D-4A3A-AF9A-D892F1BBCE2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8556A62-F9B6-49C1-BB79-40D17E79EECB}" type="pres">
      <dgm:prSet presAssocID="{2E3CBD92-4C05-4CDF-A68B-7B1ED8BA7C0A}" presName="Name8" presStyleCnt="0"/>
      <dgm:spPr/>
    </dgm:pt>
    <dgm:pt modelId="{086BCB9C-089E-4534-817E-534C67B31404}" type="pres">
      <dgm:prSet presAssocID="{2E3CBD92-4C05-4CDF-A68B-7B1ED8BA7C0A}" presName="level" presStyleLbl="node1" presStyleIdx="2" presStyleCnt="3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8ADD87-4B22-480F-AE7F-7EF12F196AF5}" type="pres">
      <dgm:prSet presAssocID="{2E3CBD92-4C05-4CDF-A68B-7B1ED8BA7C0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84077D6-4164-4F98-830B-E6674C8D90FA}" type="presOf" srcId="{30C5AE0F-73E4-4F1B-943F-DB1287A9DFBA}" destId="{B358C24A-6398-4923-B728-0948AB3CC249}" srcOrd="0" destOrd="0" presId="urn:microsoft.com/office/officeart/2005/8/layout/pyramid1"/>
    <dgm:cxn modelId="{EC852D49-46C9-48FC-957A-40F450648102}" srcId="{30C5AE0F-73E4-4F1B-943F-DB1287A9DFBA}" destId="{AFE04548-8A5D-4A3A-AF9A-D892F1BBCE2B}" srcOrd="1" destOrd="0" parTransId="{C40115C3-33E7-4E80-8F0B-A8DCF417941C}" sibTransId="{664DD61E-AA4D-41C8-A644-11F005544583}"/>
    <dgm:cxn modelId="{33648DB5-8293-4749-81B3-1205339B51D8}" type="presOf" srcId="{AFE04548-8A5D-4A3A-AF9A-D892F1BBCE2B}" destId="{E547AD47-E67B-4D2A-B5BF-54CA93740628}" srcOrd="0" destOrd="0" presId="urn:microsoft.com/office/officeart/2005/8/layout/pyramid1"/>
    <dgm:cxn modelId="{C1C9656A-01A1-46F4-A1EF-912856220790}" srcId="{30C5AE0F-73E4-4F1B-943F-DB1287A9DFBA}" destId="{94F8807A-6800-4686-B62A-C08FFAD8B54C}" srcOrd="0" destOrd="0" parTransId="{C8F7950E-FB7F-4216-86CA-9EC57F0C8ACC}" sibTransId="{A1E5678A-9C32-4F6A-A4D9-06CB0EFFC7E1}"/>
    <dgm:cxn modelId="{BA6B36F7-DB6C-4024-B248-B79D9BFF79AE}" type="presOf" srcId="{94F8807A-6800-4686-B62A-C08FFAD8B54C}" destId="{9C50E633-C2EB-4556-BCCC-C4C7409DD84F}" srcOrd="1" destOrd="0" presId="urn:microsoft.com/office/officeart/2005/8/layout/pyramid1"/>
    <dgm:cxn modelId="{78ED5A85-EC9B-473B-92E7-F2F15C1C1331}" type="presOf" srcId="{94F8807A-6800-4686-B62A-C08FFAD8B54C}" destId="{8BD6CF96-2C74-478B-BAB4-8657518C77EB}" srcOrd="0" destOrd="0" presId="urn:microsoft.com/office/officeart/2005/8/layout/pyramid1"/>
    <dgm:cxn modelId="{262EC8F8-7A62-4C8E-87FF-2BDBBD3976C5}" type="presOf" srcId="{2E3CBD92-4C05-4CDF-A68B-7B1ED8BA7C0A}" destId="{086BCB9C-089E-4534-817E-534C67B31404}" srcOrd="0" destOrd="0" presId="urn:microsoft.com/office/officeart/2005/8/layout/pyramid1"/>
    <dgm:cxn modelId="{981ED837-59D6-4E12-9838-5AC7F4901CEA}" type="presOf" srcId="{AFE04548-8A5D-4A3A-AF9A-D892F1BBCE2B}" destId="{66F07959-9A9B-402D-A886-EA71F2C97C39}" srcOrd="1" destOrd="0" presId="urn:microsoft.com/office/officeart/2005/8/layout/pyramid1"/>
    <dgm:cxn modelId="{91393BDF-F5F4-4065-B66E-E57C6897B68C}" type="presOf" srcId="{2E3CBD92-4C05-4CDF-A68B-7B1ED8BA7C0A}" destId="{D38ADD87-4B22-480F-AE7F-7EF12F196AF5}" srcOrd="1" destOrd="0" presId="urn:microsoft.com/office/officeart/2005/8/layout/pyramid1"/>
    <dgm:cxn modelId="{CE3B07B0-8AF9-45EC-8208-25950099FE28}" srcId="{30C5AE0F-73E4-4F1B-943F-DB1287A9DFBA}" destId="{2E3CBD92-4C05-4CDF-A68B-7B1ED8BA7C0A}" srcOrd="2" destOrd="0" parTransId="{8ADAA94A-1136-45D6-A679-8E27295E3932}" sibTransId="{DD0F3A60-161D-416A-951F-47BAD68C54DD}"/>
    <dgm:cxn modelId="{83A046E0-37FF-4D8C-92A6-141F4082F8AC}" type="presParOf" srcId="{B358C24A-6398-4923-B728-0948AB3CC249}" destId="{899892A8-6828-461C-9C41-88EA77337AE2}" srcOrd="0" destOrd="0" presId="urn:microsoft.com/office/officeart/2005/8/layout/pyramid1"/>
    <dgm:cxn modelId="{7A972A54-F8EA-4264-B90F-6163D093E083}" type="presParOf" srcId="{899892A8-6828-461C-9C41-88EA77337AE2}" destId="{8BD6CF96-2C74-478B-BAB4-8657518C77EB}" srcOrd="0" destOrd="0" presId="urn:microsoft.com/office/officeart/2005/8/layout/pyramid1"/>
    <dgm:cxn modelId="{BDEE742F-F3F4-4E3C-BBF1-B53020BDBB0B}" type="presParOf" srcId="{899892A8-6828-461C-9C41-88EA77337AE2}" destId="{9C50E633-C2EB-4556-BCCC-C4C7409DD84F}" srcOrd="1" destOrd="0" presId="urn:microsoft.com/office/officeart/2005/8/layout/pyramid1"/>
    <dgm:cxn modelId="{0FF1AD92-69E1-4CBA-B5A3-E993FBCDCC35}" type="presParOf" srcId="{B358C24A-6398-4923-B728-0948AB3CC249}" destId="{58BF7B59-77D4-43AA-AFE5-DCFCB6020680}" srcOrd="1" destOrd="0" presId="urn:microsoft.com/office/officeart/2005/8/layout/pyramid1"/>
    <dgm:cxn modelId="{467BF6B5-DA0D-4373-924C-F142DD91C1E5}" type="presParOf" srcId="{58BF7B59-77D4-43AA-AFE5-DCFCB6020680}" destId="{E547AD47-E67B-4D2A-B5BF-54CA93740628}" srcOrd="0" destOrd="0" presId="urn:microsoft.com/office/officeart/2005/8/layout/pyramid1"/>
    <dgm:cxn modelId="{3A2C253A-F349-4721-B8DD-3137F4C9B1E5}" type="presParOf" srcId="{58BF7B59-77D4-43AA-AFE5-DCFCB6020680}" destId="{66F07959-9A9B-402D-A886-EA71F2C97C39}" srcOrd="1" destOrd="0" presId="urn:microsoft.com/office/officeart/2005/8/layout/pyramid1"/>
    <dgm:cxn modelId="{2FD16BE6-9BAA-4B74-BC2E-D4984A9DD6F9}" type="presParOf" srcId="{B358C24A-6398-4923-B728-0948AB3CC249}" destId="{58556A62-F9B6-49C1-BB79-40D17E79EECB}" srcOrd="2" destOrd="0" presId="urn:microsoft.com/office/officeart/2005/8/layout/pyramid1"/>
    <dgm:cxn modelId="{9CCAC462-2A34-4362-861C-D27438AF92FA}" type="presParOf" srcId="{58556A62-F9B6-49C1-BB79-40D17E79EECB}" destId="{086BCB9C-089E-4534-817E-534C67B31404}" srcOrd="0" destOrd="0" presId="urn:microsoft.com/office/officeart/2005/8/layout/pyramid1"/>
    <dgm:cxn modelId="{29A5401A-898F-42F4-8079-CEBA2B359A40}" type="presParOf" srcId="{58556A62-F9B6-49C1-BB79-40D17E79EECB}" destId="{D38ADD87-4B22-480F-AE7F-7EF12F196AF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1FBB97-1EC5-44FC-84E2-648482DB4A85}">
      <dsp:nvSpPr>
        <dsp:cNvPr id="0" name=""/>
        <dsp:cNvSpPr/>
      </dsp:nvSpPr>
      <dsp:spPr>
        <a:xfrm>
          <a:off x="3087088" y="376"/>
          <a:ext cx="1890053" cy="1890053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tx1"/>
              </a:solidFill>
            </a:rPr>
            <a:t>Experience</a:t>
          </a:r>
          <a:endParaRPr lang="en-GB" sz="2000" b="1" kern="1200" dirty="0">
            <a:solidFill>
              <a:schemeClr val="tx1"/>
            </a:solidFill>
          </a:endParaRPr>
        </a:p>
      </dsp:txBody>
      <dsp:txXfrm>
        <a:off x="3363880" y="277168"/>
        <a:ext cx="1336469" cy="1336469"/>
      </dsp:txXfrm>
    </dsp:sp>
    <dsp:sp modelId="{C1B7229D-347A-4E75-83B1-68FE2BFE2F9A}">
      <dsp:nvSpPr>
        <dsp:cNvPr id="0" name=""/>
        <dsp:cNvSpPr/>
      </dsp:nvSpPr>
      <dsp:spPr>
        <a:xfrm rot="2160000">
          <a:off x="4917139" y="1451580"/>
          <a:ext cx="501323" cy="637893"/>
        </a:xfrm>
        <a:prstGeom prst="rightArrow">
          <a:avLst>
            <a:gd name="adj1" fmla="val 60000"/>
            <a:gd name="adj2" fmla="val 50000"/>
          </a:avLst>
        </a:prstGeom>
        <a:solidFill>
          <a:srgbClr val="A0005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>
        <a:off x="4931501" y="1534958"/>
        <a:ext cx="350926" cy="382735"/>
      </dsp:txXfrm>
    </dsp:sp>
    <dsp:sp modelId="{EC710B2D-42FD-4906-81AE-EAB8A4111B0B}">
      <dsp:nvSpPr>
        <dsp:cNvPr id="0" name=""/>
        <dsp:cNvSpPr/>
      </dsp:nvSpPr>
      <dsp:spPr>
        <a:xfrm>
          <a:off x="5381417" y="1667304"/>
          <a:ext cx="1890053" cy="1890053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tx1"/>
              </a:solidFill>
            </a:rPr>
            <a:t>Reflection</a:t>
          </a:r>
          <a:endParaRPr lang="en-GB" sz="2000" b="1" kern="1200" dirty="0">
            <a:solidFill>
              <a:schemeClr val="tx1"/>
            </a:solidFill>
          </a:endParaRPr>
        </a:p>
      </dsp:txBody>
      <dsp:txXfrm>
        <a:off x="5658209" y="1944096"/>
        <a:ext cx="1336469" cy="1336469"/>
      </dsp:txXfrm>
    </dsp:sp>
    <dsp:sp modelId="{1D141CF9-3F3F-43E0-A75B-361E8CFAC053}">
      <dsp:nvSpPr>
        <dsp:cNvPr id="0" name=""/>
        <dsp:cNvSpPr/>
      </dsp:nvSpPr>
      <dsp:spPr>
        <a:xfrm rot="6480000">
          <a:off x="5641989" y="3628464"/>
          <a:ext cx="501323" cy="637893"/>
        </a:xfrm>
        <a:prstGeom prst="rightArrow">
          <a:avLst>
            <a:gd name="adj1" fmla="val 60000"/>
            <a:gd name="adj2" fmla="val 50000"/>
          </a:avLst>
        </a:prstGeom>
        <a:solidFill>
          <a:srgbClr val="A0005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 rot="10800000">
        <a:off x="5740425" y="3684525"/>
        <a:ext cx="350926" cy="382735"/>
      </dsp:txXfrm>
    </dsp:sp>
    <dsp:sp modelId="{8F46283B-BD79-4811-A79E-C005C1F5DC9F}">
      <dsp:nvSpPr>
        <dsp:cNvPr id="0" name=""/>
        <dsp:cNvSpPr/>
      </dsp:nvSpPr>
      <dsp:spPr>
        <a:xfrm>
          <a:off x="4505061" y="4364450"/>
          <a:ext cx="1890053" cy="1890053"/>
        </a:xfrm>
        <a:prstGeom prst="ellipse">
          <a:avLst/>
        </a:prstGeom>
        <a:solidFill>
          <a:schemeClr val="accent6"/>
        </a:solidFill>
        <a:ln w="57150" cap="flat" cmpd="sng" algn="ctr">
          <a:solidFill>
            <a:srgbClr val="A0005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tx1"/>
              </a:solidFill>
            </a:rPr>
            <a:t>Learning objectives/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tx1"/>
              </a:solidFill>
            </a:rPr>
            <a:t>PDP</a:t>
          </a:r>
          <a:endParaRPr lang="en-GB" sz="2000" b="1" kern="1200" dirty="0">
            <a:solidFill>
              <a:schemeClr val="tx1"/>
            </a:solidFill>
          </a:endParaRPr>
        </a:p>
      </dsp:txBody>
      <dsp:txXfrm>
        <a:off x="4781853" y="4641242"/>
        <a:ext cx="1336469" cy="1336469"/>
      </dsp:txXfrm>
    </dsp:sp>
    <dsp:sp modelId="{0269EA10-A144-49B1-A9A0-D71331720B59}">
      <dsp:nvSpPr>
        <dsp:cNvPr id="0" name=""/>
        <dsp:cNvSpPr/>
      </dsp:nvSpPr>
      <dsp:spPr>
        <a:xfrm rot="10800000">
          <a:off x="3795641" y="4990531"/>
          <a:ext cx="501323" cy="637893"/>
        </a:xfrm>
        <a:prstGeom prst="rightArrow">
          <a:avLst>
            <a:gd name="adj1" fmla="val 60000"/>
            <a:gd name="adj2" fmla="val 50000"/>
          </a:avLst>
        </a:prstGeom>
        <a:solidFill>
          <a:srgbClr val="A0005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 rot="10800000">
        <a:off x="3946038" y="5118110"/>
        <a:ext cx="350926" cy="382735"/>
      </dsp:txXfrm>
    </dsp:sp>
    <dsp:sp modelId="{76E3BC96-0C65-4929-B713-2DC337BA1016}">
      <dsp:nvSpPr>
        <dsp:cNvPr id="0" name=""/>
        <dsp:cNvSpPr/>
      </dsp:nvSpPr>
      <dsp:spPr>
        <a:xfrm>
          <a:off x="1669114" y="4364450"/>
          <a:ext cx="1890053" cy="1890053"/>
        </a:xfrm>
        <a:prstGeom prst="ellipse">
          <a:avLst/>
        </a:prstGeom>
        <a:solidFill>
          <a:schemeClr val="accent6"/>
        </a:solidFill>
        <a:ln w="57150" cap="flat" cmpd="sng" algn="ctr">
          <a:solidFill>
            <a:srgbClr val="A0005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tx1"/>
              </a:solidFill>
            </a:rPr>
            <a:t>CPD &amp;/or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err="1" smtClean="0">
              <a:solidFill>
                <a:schemeClr val="tx1"/>
              </a:solidFill>
            </a:rPr>
            <a:t>Development</a:t>
          </a:r>
          <a:r>
            <a:rPr lang="en-GB" sz="2000" b="1" kern="1200" dirty="0" err="1" smtClean="0">
              <a:solidFill>
                <a:schemeClr val="tx1"/>
              </a:solidFill>
            </a:rPr>
            <a:t>Skills</a:t>
          </a:r>
          <a:r>
            <a:rPr lang="en-GB" sz="2000" b="1" kern="1200" dirty="0" smtClean="0">
              <a:solidFill>
                <a:schemeClr val="tx1"/>
              </a:solidFill>
            </a:rPr>
            <a:t> log </a:t>
          </a:r>
          <a:endParaRPr lang="en-GB" sz="2000" b="1" kern="1200" dirty="0">
            <a:solidFill>
              <a:schemeClr val="tx1"/>
            </a:solidFill>
          </a:endParaRPr>
        </a:p>
      </dsp:txBody>
      <dsp:txXfrm>
        <a:off x="1945906" y="4641242"/>
        <a:ext cx="1336469" cy="1336469"/>
      </dsp:txXfrm>
    </dsp:sp>
    <dsp:sp modelId="{74F93B3C-3367-4D43-B4D5-79FBC507AE45}">
      <dsp:nvSpPr>
        <dsp:cNvPr id="0" name=""/>
        <dsp:cNvSpPr/>
      </dsp:nvSpPr>
      <dsp:spPr>
        <a:xfrm rot="15120000">
          <a:off x="1929685" y="3655452"/>
          <a:ext cx="501323" cy="637893"/>
        </a:xfrm>
        <a:prstGeom prst="rightArrow">
          <a:avLst>
            <a:gd name="adj1" fmla="val 60000"/>
            <a:gd name="adj2" fmla="val 50000"/>
          </a:avLst>
        </a:prstGeom>
        <a:solidFill>
          <a:srgbClr val="A0005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 rot="10800000">
        <a:off x="2028121" y="3854549"/>
        <a:ext cx="350926" cy="382735"/>
      </dsp:txXfrm>
    </dsp:sp>
    <dsp:sp modelId="{CD486C56-BE53-4C07-85D8-94B6EBF753A6}">
      <dsp:nvSpPr>
        <dsp:cNvPr id="0" name=""/>
        <dsp:cNvSpPr/>
      </dsp:nvSpPr>
      <dsp:spPr>
        <a:xfrm>
          <a:off x="792758" y="1667304"/>
          <a:ext cx="1890053" cy="1890053"/>
        </a:xfrm>
        <a:prstGeom prst="ellipse">
          <a:avLst/>
        </a:prstGeom>
        <a:solidFill>
          <a:schemeClr val="accent6"/>
        </a:solidFill>
        <a:ln w="57150" cap="flat" cmpd="sng" algn="ctr">
          <a:solidFill>
            <a:srgbClr val="A0005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>
              <a:solidFill>
                <a:schemeClr val="tx1"/>
              </a:solidFill>
            </a:rPr>
            <a:t>Assessments (SLEs, MSF)</a:t>
          </a:r>
          <a:endParaRPr lang="en-GB" sz="1900" b="1" kern="1200" dirty="0">
            <a:solidFill>
              <a:schemeClr val="tx1"/>
            </a:solidFill>
          </a:endParaRPr>
        </a:p>
      </dsp:txBody>
      <dsp:txXfrm>
        <a:off x="1069550" y="1944096"/>
        <a:ext cx="1336469" cy="1336469"/>
      </dsp:txXfrm>
    </dsp:sp>
    <dsp:sp modelId="{A557A061-D311-4B9E-9199-7B96AEB5C883}">
      <dsp:nvSpPr>
        <dsp:cNvPr id="0" name=""/>
        <dsp:cNvSpPr/>
      </dsp:nvSpPr>
      <dsp:spPr>
        <a:xfrm rot="19440000">
          <a:off x="2622809" y="1468260"/>
          <a:ext cx="501323" cy="637893"/>
        </a:xfrm>
        <a:prstGeom prst="rightArrow">
          <a:avLst>
            <a:gd name="adj1" fmla="val 60000"/>
            <a:gd name="adj2" fmla="val 50000"/>
          </a:avLst>
        </a:prstGeom>
        <a:solidFill>
          <a:srgbClr val="A0005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>
        <a:off x="2637171" y="1640040"/>
        <a:ext cx="350926" cy="3827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BB7E2E82-72CD-0544-803E-ECCCB1A6640C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4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48184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113868A9-83B6-F748-BF71-689B21C27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11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CCBE4FC7-C1BC-BD40-85E8-F7D387FACD0C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24956"/>
            <a:ext cx="5486400" cy="4476274"/>
          </a:xfrm>
          <a:prstGeom prst="rect">
            <a:avLst/>
          </a:prstGeom>
        </p:spPr>
        <p:txBody>
          <a:bodyPr vert="horz" lIns="91879" tIns="45939" rIns="91879" bIns="45939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4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48184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DB0B3131-83C0-9847-95A8-B83A12FBB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04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B3131-83C0-9847-95A8-B83A12FBB63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57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B3131-83C0-9847-95A8-B83A12FBB6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00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704E-FC10-46DC-AB21-F2F1E0F1D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18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704E-FC10-46DC-AB21-F2F1E0F1D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11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704E-FC10-46DC-AB21-F2F1E0F1D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31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title,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954924"/>
            <a:ext cx="4619297" cy="3720662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 Body text – Arial, 24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5218113" y="1954213"/>
            <a:ext cx="3673475" cy="37211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r>
              <a:rPr lang="en-GB" dirty="0"/>
              <a:t>Click here to insert your photograph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177926"/>
            <a:ext cx="7772400" cy="679449"/>
          </a:xfrm>
          <a:prstGeom prst="rect">
            <a:avLst/>
          </a:prstGeom>
        </p:spPr>
        <p:txBody>
          <a:bodyPr/>
          <a:lstStyle>
            <a:lvl1pPr algn="l">
              <a:defRPr sz="3600" b="1" baseline="0">
                <a:solidFill>
                  <a:srgbClr val="A00054"/>
                </a:solidFill>
              </a:defRPr>
            </a:lvl1pPr>
          </a:lstStyle>
          <a:p>
            <a:r>
              <a:rPr lang="en-US" dirty="0"/>
              <a:t>Slide title – Arial, 36, Bold</a:t>
            </a:r>
          </a:p>
        </p:txBody>
      </p:sp>
    </p:spTree>
    <p:extLst>
      <p:ext uri="{BB962C8B-B14F-4D97-AF65-F5344CB8AC3E}">
        <p14:creationId xmlns:p14="http://schemas.microsoft.com/office/powerpoint/2010/main" val="2576738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177926"/>
            <a:ext cx="7772400" cy="679449"/>
          </a:xfrm>
          <a:prstGeom prst="rect">
            <a:avLst/>
          </a:prstGeom>
        </p:spPr>
        <p:txBody>
          <a:bodyPr/>
          <a:lstStyle>
            <a:lvl1pPr algn="l">
              <a:defRPr sz="3600" b="1" baseline="0">
                <a:solidFill>
                  <a:srgbClr val="A00054"/>
                </a:solidFill>
              </a:defRPr>
            </a:lvl1pPr>
          </a:lstStyle>
          <a:p>
            <a:r>
              <a:rPr lang="en-US" dirty="0"/>
              <a:t>Slide title – Arial, 36, Bold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954924"/>
            <a:ext cx="7839075" cy="37206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 Body text – Arial, 24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1937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for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076950"/>
            <a:ext cx="9129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717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sub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1909762"/>
            <a:ext cx="6400800" cy="5810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 b="1" baseline="0">
                <a:solidFill>
                  <a:srgbClr val="00389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Slide subtitle – Arial, 28, Bold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619375"/>
            <a:ext cx="7839075" cy="2457450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 Body text – Arial, 24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177926"/>
            <a:ext cx="7772400" cy="679449"/>
          </a:xfrm>
          <a:prstGeom prst="rect">
            <a:avLst/>
          </a:prstGeom>
        </p:spPr>
        <p:txBody>
          <a:bodyPr/>
          <a:lstStyle>
            <a:lvl1pPr algn="l">
              <a:defRPr sz="3600" b="1" baseline="0">
                <a:solidFill>
                  <a:srgbClr val="A00054"/>
                </a:solidFill>
              </a:defRPr>
            </a:lvl1pPr>
          </a:lstStyle>
          <a:p>
            <a:r>
              <a:rPr lang="en-US" dirty="0"/>
              <a:t>Slide title – Arial, 36, Bold</a:t>
            </a:r>
          </a:p>
        </p:txBody>
      </p:sp>
    </p:spTree>
    <p:extLst>
      <p:ext uri="{BB962C8B-B14F-4D97-AF65-F5344CB8AC3E}">
        <p14:creationId xmlns:p14="http://schemas.microsoft.com/office/powerpoint/2010/main" val="2093361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for graphs and large illustr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9970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704E-FC10-46DC-AB21-F2F1E0F1D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593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704E-FC10-46DC-AB21-F2F1E0F1D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08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704E-FC10-46DC-AB21-F2F1E0F1D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715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704E-FC10-46DC-AB21-F2F1E0F1D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18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704E-FC10-46DC-AB21-F2F1E0F1D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099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704E-FC10-46DC-AB21-F2F1E0F1D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78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704E-FC10-46DC-AB21-F2F1E0F1D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05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704E-FC10-46DC-AB21-F2F1E0F1D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17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2704E-FC10-46DC-AB21-F2F1E0F1D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932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9" r:id="rId13"/>
    <p:sldLayoutId id="2147483674" r:id="rId14"/>
    <p:sldLayoutId id="2147483649" r:id="rId15"/>
    <p:sldLayoutId id="21474836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576" y="1636412"/>
            <a:ext cx="8336362" cy="892044"/>
          </a:xfrm>
          <a:prstGeom prst="rect">
            <a:avLst/>
          </a:prstGeom>
        </p:spPr>
      </p:pic>
      <p:pic>
        <p:nvPicPr>
          <p:cNvPr id="14" name="Picture 13" descr="bottom_brandi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76" y="5367048"/>
            <a:ext cx="1798200" cy="12435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66650" y="469374"/>
            <a:ext cx="8153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A0005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ARCPs: Are you ready for Progress?</a:t>
            </a:r>
            <a:endParaRPr lang="en-GB" sz="3600" b="1" dirty="0">
              <a:solidFill>
                <a:srgbClr val="A00054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6650" y="1133947"/>
            <a:ext cx="6172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3893"/>
                </a:solidFill>
              </a:rPr>
              <a:t>School of Paediatrics, Y&amp;H </a:t>
            </a:r>
            <a:endParaRPr lang="en-GB" sz="2800" b="1" dirty="0">
              <a:solidFill>
                <a:srgbClr val="003893"/>
              </a:solidFill>
            </a:endParaRPr>
          </a:p>
        </p:txBody>
      </p:sp>
      <p:pic>
        <p:nvPicPr>
          <p:cNvPr id="13" name="Picture Placeholder 12" descr="Yorkshire-map.png"/>
          <p:cNvPicPr>
            <a:picLocks noGrp="1" noChangeAspect="1"/>
          </p:cNvPicPr>
          <p:nvPr>
            <p:ph type="pic" sz="quarter" idx="14"/>
          </p:nvPr>
        </p:nvPicPr>
        <p:blipFill>
          <a:blip r:embed="rId5">
            <a:alphaModFix amt="34000"/>
          </a:blip>
          <a:srcRect t="-17343" b="-17343"/>
          <a:stretch>
            <a:fillRect/>
          </a:stretch>
        </p:blipFill>
        <p:spPr>
          <a:xfrm>
            <a:off x="1707643" y="1636412"/>
            <a:ext cx="5171524" cy="5238571"/>
          </a:xfrm>
        </p:spPr>
      </p:pic>
      <p:sp>
        <p:nvSpPr>
          <p:cNvPr id="15" name="TextBox 14"/>
          <p:cNvSpPr txBox="1"/>
          <p:nvPr/>
        </p:nvSpPr>
        <p:spPr>
          <a:xfrm>
            <a:off x="11260667" y="24553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959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98930"/>
            <a:ext cx="7772400" cy="679449"/>
          </a:xfrm>
        </p:spPr>
        <p:txBody>
          <a:bodyPr/>
          <a:lstStyle/>
          <a:p>
            <a:r>
              <a:rPr lang="en-GB" dirty="0" smtClean="0"/>
              <a:t>Progress Curriculum (1)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52399" y="1558893"/>
            <a:ext cx="8991601" cy="5115179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A00054"/>
                </a:solidFill>
              </a:rPr>
              <a:t>Progression in all GPCs </a:t>
            </a:r>
            <a:r>
              <a:rPr lang="en-GB" sz="3200" b="1" dirty="0" smtClean="0">
                <a:solidFill>
                  <a:srgbClr val="A00054"/>
                </a:solidFill>
              </a:rPr>
              <a:t>relating </a:t>
            </a:r>
            <a:r>
              <a:rPr lang="en-GB" sz="3200" b="1" dirty="0">
                <a:solidFill>
                  <a:srgbClr val="A00054"/>
                </a:solidFill>
              </a:rPr>
              <a:t>to direct clinical care is mandatory in each training </a:t>
            </a:r>
            <a:r>
              <a:rPr lang="en-GB" sz="3200" b="1" dirty="0" smtClean="0">
                <a:solidFill>
                  <a:srgbClr val="A00054"/>
                </a:solidFill>
              </a:rPr>
              <a:t>year</a:t>
            </a:r>
          </a:p>
          <a:p>
            <a:pPr lvl="1"/>
            <a:r>
              <a:rPr lang="en-GB" sz="2600" i="1" dirty="0"/>
              <a:t>Professional </a:t>
            </a:r>
            <a:r>
              <a:rPr lang="en-GB" sz="2600" i="1" dirty="0" smtClean="0"/>
              <a:t>Values </a:t>
            </a:r>
            <a:r>
              <a:rPr lang="en-GB" sz="2600" i="1" dirty="0"/>
              <a:t>and </a:t>
            </a:r>
            <a:r>
              <a:rPr lang="en-GB" sz="2600" i="1" dirty="0" smtClean="0"/>
              <a:t>Behaviour</a:t>
            </a:r>
            <a:endParaRPr lang="en-GB" sz="2600" dirty="0"/>
          </a:p>
          <a:p>
            <a:pPr lvl="1"/>
            <a:r>
              <a:rPr lang="en-GB" sz="2600" i="1" dirty="0"/>
              <a:t>Professional </a:t>
            </a:r>
            <a:r>
              <a:rPr lang="en-GB" sz="2600" i="1" dirty="0" smtClean="0"/>
              <a:t>Skills </a:t>
            </a:r>
            <a:r>
              <a:rPr lang="en-GB" sz="2600" i="1" dirty="0"/>
              <a:t>and </a:t>
            </a:r>
            <a:r>
              <a:rPr lang="en-GB" sz="2600" i="1" dirty="0" smtClean="0"/>
              <a:t>Knowledge </a:t>
            </a:r>
            <a:r>
              <a:rPr lang="en-GB" sz="2600" i="1" dirty="0"/>
              <a:t>– </a:t>
            </a:r>
            <a:r>
              <a:rPr lang="en-GB" sz="2600" i="1" dirty="0" smtClean="0"/>
              <a:t>Communication</a:t>
            </a:r>
            <a:endParaRPr lang="en-GB" sz="2600" dirty="0"/>
          </a:p>
          <a:p>
            <a:pPr lvl="1"/>
            <a:r>
              <a:rPr lang="en-GB" sz="2600" i="1" dirty="0"/>
              <a:t>Clinical </a:t>
            </a:r>
            <a:r>
              <a:rPr lang="en-GB" sz="2600" i="1" dirty="0" smtClean="0"/>
              <a:t>Procedures </a:t>
            </a:r>
            <a:endParaRPr lang="en-GB" sz="2600" dirty="0"/>
          </a:p>
          <a:p>
            <a:pPr lvl="1"/>
            <a:r>
              <a:rPr lang="en-GB" sz="2600" i="1" dirty="0"/>
              <a:t>Patient </a:t>
            </a:r>
            <a:r>
              <a:rPr lang="en-GB" sz="2600" i="1" dirty="0" smtClean="0"/>
              <a:t>Management</a:t>
            </a:r>
            <a:endParaRPr lang="en-GB" sz="2600" dirty="0"/>
          </a:p>
          <a:p>
            <a:pPr lvl="1"/>
            <a:r>
              <a:rPr lang="en-GB" sz="2600" i="1" dirty="0"/>
              <a:t>Safeguarding</a:t>
            </a:r>
            <a:endParaRPr lang="en-GB" sz="2600" dirty="0"/>
          </a:p>
          <a:p>
            <a:pPr lvl="1"/>
            <a:r>
              <a:rPr lang="en-GB" sz="2600" b="1" i="1" dirty="0"/>
              <a:t>Health </a:t>
            </a:r>
            <a:r>
              <a:rPr lang="en-GB" sz="2600" b="1" i="1" dirty="0" smtClean="0"/>
              <a:t>Promotion </a:t>
            </a:r>
            <a:r>
              <a:rPr lang="en-GB" sz="2600" b="1" i="1" dirty="0"/>
              <a:t>and </a:t>
            </a:r>
            <a:r>
              <a:rPr lang="en-GB" sz="2600" b="1" i="1" dirty="0" smtClean="0"/>
              <a:t>Illness Prevention</a:t>
            </a:r>
            <a:endParaRPr lang="en-GB" sz="2600" b="1" dirty="0"/>
          </a:p>
          <a:p>
            <a:pPr lvl="1"/>
            <a:r>
              <a:rPr lang="en-GB" sz="2600" i="1" dirty="0"/>
              <a:t>Patient </a:t>
            </a:r>
            <a:r>
              <a:rPr lang="en-GB" sz="2600" i="1" dirty="0" smtClean="0"/>
              <a:t>Safety - includes </a:t>
            </a:r>
            <a:r>
              <a:rPr lang="en-GB" sz="2600" b="1" i="1" dirty="0"/>
              <a:t>S</a:t>
            </a:r>
            <a:r>
              <a:rPr lang="en-GB" sz="2600" b="1" i="1" dirty="0" smtClean="0"/>
              <a:t>afe </a:t>
            </a:r>
            <a:r>
              <a:rPr lang="en-GB" sz="2600" b="1" i="1" dirty="0"/>
              <a:t>P</a:t>
            </a:r>
            <a:r>
              <a:rPr lang="en-GB" sz="2600" b="1" i="1" dirty="0" smtClean="0"/>
              <a:t>rescribing</a:t>
            </a:r>
            <a:endParaRPr lang="en-GB" sz="2600" b="1" dirty="0"/>
          </a:p>
          <a:p>
            <a:pPr marL="457200" lvl="1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576" y="1061610"/>
            <a:ext cx="4616441" cy="36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40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98930"/>
            <a:ext cx="7772400" cy="679449"/>
          </a:xfrm>
        </p:spPr>
        <p:txBody>
          <a:bodyPr/>
          <a:lstStyle/>
          <a:p>
            <a:r>
              <a:rPr lang="en-GB" dirty="0"/>
              <a:t>Progress Curriculum </a:t>
            </a:r>
            <a:r>
              <a:rPr lang="en-GB" dirty="0" smtClean="0"/>
              <a:t>(2)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52399" y="1558893"/>
            <a:ext cx="8991601" cy="5115179"/>
          </a:xfrm>
        </p:spPr>
        <p:txBody>
          <a:bodyPr>
            <a:normAutofit/>
          </a:bodyPr>
          <a:lstStyle/>
          <a:p>
            <a:pPr lvl="0"/>
            <a:r>
              <a:rPr lang="en-GB" sz="3200" b="1" dirty="0" smtClean="0">
                <a:solidFill>
                  <a:srgbClr val="A00054"/>
                </a:solidFill>
              </a:rPr>
              <a:t>Level 1: Progress </a:t>
            </a:r>
            <a:r>
              <a:rPr lang="en-GB" sz="3200" b="1" dirty="0">
                <a:solidFill>
                  <a:srgbClr val="A00054"/>
                </a:solidFill>
              </a:rPr>
              <a:t>in one or more of the non-clinical GPCs is mandatory during each </a:t>
            </a:r>
            <a:r>
              <a:rPr lang="en-GB" sz="3200" b="1" dirty="0" smtClean="0">
                <a:solidFill>
                  <a:srgbClr val="A00054"/>
                </a:solidFill>
              </a:rPr>
              <a:t>year</a:t>
            </a:r>
          </a:p>
          <a:p>
            <a:pPr marL="0" lvl="0" indent="0">
              <a:buNone/>
            </a:pPr>
            <a:endParaRPr lang="en-GB" sz="3200" b="1" dirty="0" smtClean="0">
              <a:solidFill>
                <a:srgbClr val="A00054"/>
              </a:solidFill>
            </a:endParaRPr>
          </a:p>
          <a:p>
            <a:r>
              <a:rPr lang="en-GB" sz="3200" b="1" dirty="0" smtClean="0">
                <a:solidFill>
                  <a:srgbClr val="A00054"/>
                </a:solidFill>
              </a:rPr>
              <a:t>Level 2 &amp; 3: Progress in </a:t>
            </a:r>
            <a:r>
              <a:rPr lang="en-GB" sz="3200" b="1" dirty="0">
                <a:solidFill>
                  <a:srgbClr val="A00054"/>
                </a:solidFill>
              </a:rPr>
              <a:t>two or more non-clinical GPCs is mandatory during each </a:t>
            </a:r>
            <a:r>
              <a:rPr lang="en-GB" sz="3200" b="1" dirty="0" smtClean="0">
                <a:solidFill>
                  <a:srgbClr val="A00054"/>
                </a:solidFill>
              </a:rPr>
              <a:t>year</a:t>
            </a:r>
          </a:p>
          <a:p>
            <a:pPr lvl="1"/>
            <a:r>
              <a:rPr lang="en-GB" sz="2600" i="1" dirty="0" smtClean="0"/>
              <a:t>Leadership </a:t>
            </a:r>
            <a:r>
              <a:rPr lang="en-GB" sz="2600" i="1" dirty="0"/>
              <a:t>and T</a:t>
            </a:r>
            <a:r>
              <a:rPr lang="en-GB" sz="2600" i="1" dirty="0" smtClean="0"/>
              <a:t>eam </a:t>
            </a:r>
            <a:r>
              <a:rPr lang="en-GB" sz="2600" i="1" dirty="0"/>
              <a:t>working</a:t>
            </a:r>
            <a:endParaRPr lang="en-GB" sz="2600" dirty="0"/>
          </a:p>
          <a:p>
            <a:pPr lvl="1"/>
            <a:r>
              <a:rPr lang="en-GB" sz="2600" i="1" dirty="0"/>
              <a:t>Quality </a:t>
            </a:r>
            <a:r>
              <a:rPr lang="en-GB" sz="2600" i="1" dirty="0" smtClean="0"/>
              <a:t>Improvement</a:t>
            </a:r>
            <a:endParaRPr lang="en-GB" sz="2600" dirty="0"/>
          </a:p>
          <a:p>
            <a:pPr lvl="1"/>
            <a:r>
              <a:rPr lang="en-GB" sz="2600" i="1" dirty="0"/>
              <a:t>Education and </a:t>
            </a:r>
            <a:r>
              <a:rPr lang="en-GB" sz="2600" i="1" dirty="0" smtClean="0"/>
              <a:t>Training</a:t>
            </a:r>
            <a:endParaRPr lang="en-GB" sz="2600" dirty="0"/>
          </a:p>
          <a:p>
            <a:pPr lvl="1"/>
            <a:r>
              <a:rPr lang="en-GB" sz="2600" i="1" dirty="0"/>
              <a:t>Research</a:t>
            </a:r>
            <a:endParaRPr lang="en-GB" sz="2600" dirty="0"/>
          </a:p>
          <a:p>
            <a:pPr marL="457200" lvl="1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576" y="1061610"/>
            <a:ext cx="4519164" cy="36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77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374" y="217524"/>
            <a:ext cx="8336604" cy="844086"/>
          </a:xfrm>
        </p:spPr>
        <p:txBody>
          <a:bodyPr>
            <a:normAutofit/>
          </a:bodyPr>
          <a:lstStyle/>
          <a:p>
            <a:r>
              <a:rPr lang="en-GB" dirty="0" smtClean="0"/>
              <a:t>E-portfolio Evidence </a:t>
            </a:r>
            <a:r>
              <a:rPr lang="en-GB" dirty="0"/>
              <a:t>Required for </a:t>
            </a:r>
            <a:r>
              <a:rPr lang="en-GB" dirty="0" smtClean="0"/>
              <a:t>ARCP</a:t>
            </a:r>
            <a:endParaRPr lang="en-GB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83575" y="1595389"/>
            <a:ext cx="8310665" cy="467900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arenR"/>
            </a:pPr>
            <a:r>
              <a:rPr lang="en-GB" sz="3200" b="1" dirty="0">
                <a:solidFill>
                  <a:srgbClr val="A00054"/>
                </a:solidFill>
              </a:rPr>
              <a:t>MANDATORY:</a:t>
            </a:r>
            <a:r>
              <a:rPr lang="en-GB" sz="3200" b="1" dirty="0"/>
              <a:t> </a:t>
            </a:r>
          </a:p>
          <a:p>
            <a:pPr marL="914400" lvl="1" indent="-514350">
              <a:spcAft>
                <a:spcPts val="1200"/>
              </a:spcAft>
            </a:pPr>
            <a:r>
              <a:rPr lang="en-GB" sz="3200" dirty="0"/>
              <a:t>(RCPCH and YH HEE)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arenR"/>
            </a:pPr>
            <a:r>
              <a:rPr lang="en-GB" sz="3200" b="1" dirty="0" smtClean="0">
                <a:solidFill>
                  <a:srgbClr val="A00054"/>
                </a:solidFill>
              </a:rPr>
              <a:t>OPINIONS: </a:t>
            </a:r>
          </a:p>
          <a:p>
            <a:pPr marL="914400" lvl="1" indent="-514350">
              <a:spcAft>
                <a:spcPts val="1200"/>
              </a:spcAft>
            </a:pPr>
            <a:r>
              <a:rPr lang="en-GB" sz="3200" dirty="0" smtClean="0"/>
              <a:t>Supervisors’ meetings and reports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arenR"/>
            </a:pPr>
            <a:r>
              <a:rPr lang="en-GB" sz="3200" b="1" dirty="0" smtClean="0">
                <a:solidFill>
                  <a:srgbClr val="A00054"/>
                </a:solidFill>
              </a:rPr>
              <a:t>ASSESSMENTS:</a:t>
            </a:r>
            <a:r>
              <a:rPr lang="en-GB" sz="3200" b="1" dirty="0" smtClean="0"/>
              <a:t> </a:t>
            </a:r>
          </a:p>
          <a:p>
            <a:pPr marL="914400" lvl="1" indent="-514350">
              <a:spcAft>
                <a:spcPts val="1200"/>
              </a:spcAft>
            </a:pPr>
            <a:r>
              <a:rPr lang="en-GB" sz="3200" dirty="0" smtClean="0"/>
              <a:t>Summative and formative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arenR"/>
            </a:pPr>
            <a:r>
              <a:rPr lang="en-GB" sz="3200" b="1" dirty="0" smtClean="0">
                <a:solidFill>
                  <a:srgbClr val="A00054"/>
                </a:solidFill>
              </a:rPr>
              <a:t>DEMONSTRATION OF PROGRESS: </a:t>
            </a:r>
          </a:p>
          <a:p>
            <a:pPr marL="914400" lvl="1" indent="-514350">
              <a:spcAft>
                <a:spcPts val="1200"/>
              </a:spcAft>
            </a:pPr>
            <a:r>
              <a:rPr lang="en-GB" sz="3200" dirty="0" smtClean="0"/>
              <a:t>Your evidence</a:t>
            </a:r>
          </a:p>
          <a:p>
            <a:pPr marL="400050" lvl="1" indent="0">
              <a:spcAft>
                <a:spcPts val="1200"/>
              </a:spcAft>
              <a:buNone/>
            </a:pPr>
            <a:endParaRPr lang="en-GB" sz="3200" dirty="0" smtClean="0"/>
          </a:p>
          <a:p>
            <a:pPr marL="457200" lvl="0" indent="-457200">
              <a:spcAft>
                <a:spcPts val="600"/>
              </a:spcAft>
              <a:buFont typeface="+mj-lt"/>
              <a:buAutoNum type="arabicParenR"/>
            </a:pP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575" y="880204"/>
            <a:ext cx="7437463" cy="362812"/>
          </a:xfrm>
          <a:prstGeom prst="rect">
            <a:avLst/>
          </a:prstGeom>
        </p:spPr>
      </p:pic>
      <p:pic>
        <p:nvPicPr>
          <p:cNvPr id="5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091" y="1243016"/>
            <a:ext cx="3642360" cy="2674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52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98930"/>
            <a:ext cx="8336604" cy="844086"/>
          </a:xfrm>
        </p:spPr>
        <p:txBody>
          <a:bodyPr>
            <a:normAutofit/>
          </a:bodyPr>
          <a:lstStyle/>
          <a:p>
            <a:r>
              <a:rPr lang="en-GB" dirty="0"/>
              <a:t>Evidence </a:t>
            </a:r>
            <a:r>
              <a:rPr lang="en-GB" dirty="0" smtClean="0"/>
              <a:t>in ARCP folder (1)</a:t>
            </a:r>
            <a:endParaRPr lang="en-GB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52399" y="1446345"/>
            <a:ext cx="8991601" cy="5115179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A00054"/>
                </a:solidFill>
              </a:rPr>
              <a:t>Mandatory (RCPCH)</a:t>
            </a:r>
          </a:p>
          <a:p>
            <a:pPr lvl="1"/>
            <a:r>
              <a:rPr lang="en-GB" dirty="0" smtClean="0"/>
              <a:t>Form R completed and signed</a:t>
            </a:r>
            <a:endParaRPr lang="en-GB" b="1" dirty="0" smtClean="0"/>
          </a:p>
          <a:p>
            <a:pPr lvl="1"/>
            <a:r>
              <a:rPr lang="en-GB" dirty="0" smtClean="0"/>
              <a:t>GMC survey receipt</a:t>
            </a:r>
            <a:endParaRPr lang="en-GB" b="1" dirty="0"/>
          </a:p>
          <a:p>
            <a:pPr lvl="1"/>
            <a:r>
              <a:rPr lang="en-GB" b="1" dirty="0" smtClean="0"/>
              <a:t>Up to date Curriculum vitae</a:t>
            </a:r>
          </a:p>
          <a:p>
            <a:pPr lvl="1"/>
            <a:r>
              <a:rPr lang="en-GB" dirty="0" smtClean="0"/>
              <a:t>Mandatory courses (APLS, NLS/ ARNI, Safeguarding as per level)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sz="3200" b="1" dirty="0">
                <a:solidFill>
                  <a:srgbClr val="A00054"/>
                </a:solidFill>
              </a:rPr>
              <a:t>Essential (HEE YH)</a:t>
            </a:r>
            <a:endParaRPr lang="en-GB" sz="3200" dirty="0">
              <a:solidFill>
                <a:srgbClr val="A00054"/>
              </a:solidFill>
            </a:endParaRPr>
          </a:p>
          <a:p>
            <a:pPr lvl="1"/>
            <a:r>
              <a:rPr lang="en-GB" dirty="0" smtClean="0"/>
              <a:t>Tag </a:t>
            </a:r>
            <a:r>
              <a:rPr lang="en-GB" b="1" dirty="0" smtClean="0">
                <a:solidFill>
                  <a:srgbClr val="A00054"/>
                </a:solidFill>
              </a:rPr>
              <a:t>ALL </a:t>
            </a:r>
            <a:r>
              <a:rPr lang="en-GB" dirty="0" smtClean="0"/>
              <a:t>SLEs and entries in development and skills log</a:t>
            </a:r>
          </a:p>
          <a:p>
            <a:pPr lvl="1"/>
            <a:r>
              <a:rPr lang="en-GB" dirty="0" smtClean="0"/>
              <a:t>Completed </a:t>
            </a:r>
            <a:r>
              <a:rPr lang="en-GB" dirty="0"/>
              <a:t>CCT </a:t>
            </a:r>
            <a:r>
              <a:rPr lang="en-GB" dirty="0" smtClean="0"/>
              <a:t>calculator </a:t>
            </a:r>
          </a:p>
          <a:p>
            <a:pPr lvl="2"/>
            <a:r>
              <a:rPr lang="en-GB" dirty="0" smtClean="0"/>
              <a:t>Panel will </a:t>
            </a:r>
            <a:r>
              <a:rPr lang="en-GB" dirty="0"/>
              <a:t>calculate </a:t>
            </a:r>
            <a:r>
              <a:rPr lang="en-GB" dirty="0" smtClean="0"/>
              <a:t>date of end of training </a:t>
            </a:r>
            <a:r>
              <a:rPr lang="en-GB" dirty="0"/>
              <a:t>year </a:t>
            </a:r>
            <a:r>
              <a:rPr lang="en-GB" dirty="0" smtClean="0"/>
              <a:t>and CCT </a:t>
            </a:r>
          </a:p>
          <a:p>
            <a:pPr marL="0" lv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576" y="1061610"/>
            <a:ext cx="5297377" cy="36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32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98930"/>
            <a:ext cx="8336604" cy="844086"/>
          </a:xfrm>
        </p:spPr>
        <p:txBody>
          <a:bodyPr>
            <a:normAutofit/>
          </a:bodyPr>
          <a:lstStyle/>
          <a:p>
            <a:r>
              <a:rPr lang="en-GB" dirty="0"/>
              <a:t>Evidence </a:t>
            </a:r>
            <a:r>
              <a:rPr lang="en-GB" dirty="0" smtClean="0"/>
              <a:t>in e-portfolio – TAGGING </a:t>
            </a:r>
            <a:endParaRPr lang="en-GB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52399" y="1446345"/>
            <a:ext cx="8991601" cy="511517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3200" b="1" dirty="0" smtClean="0">
                <a:solidFill>
                  <a:srgbClr val="A00054"/>
                </a:solidFill>
              </a:rPr>
              <a:t>Tag EVERYTHING – SLEs, Skills &amp; Development log</a:t>
            </a:r>
          </a:p>
          <a:p>
            <a:pPr>
              <a:spcAft>
                <a:spcPts val="600"/>
              </a:spcAft>
            </a:pPr>
            <a:r>
              <a:rPr lang="en-GB" sz="3200" b="1" dirty="0" smtClean="0">
                <a:solidFill>
                  <a:srgbClr val="A00054"/>
                </a:solidFill>
              </a:rPr>
              <a:t>Tag Domain</a:t>
            </a:r>
          </a:p>
          <a:p>
            <a:pPr>
              <a:spcAft>
                <a:spcPts val="600"/>
              </a:spcAft>
            </a:pPr>
            <a:r>
              <a:rPr lang="en-GB" sz="3200" b="1" dirty="0" smtClean="0">
                <a:solidFill>
                  <a:srgbClr val="A00054"/>
                </a:solidFill>
              </a:rPr>
              <a:t>Tag Level of competency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GB" sz="3200" dirty="0" smtClean="0"/>
              <a:t>If you do not tag, the ARCP panel may not see and give you credit for it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576" y="1061610"/>
            <a:ext cx="5297377" cy="36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5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374" y="217524"/>
            <a:ext cx="8336604" cy="844086"/>
          </a:xfrm>
        </p:spPr>
        <p:txBody>
          <a:bodyPr>
            <a:normAutofit/>
          </a:bodyPr>
          <a:lstStyle/>
          <a:p>
            <a:r>
              <a:rPr lang="en-GB" dirty="0" smtClean="0"/>
              <a:t>Supervisors’ Opinions (1)</a:t>
            </a:r>
            <a:endParaRPr lang="en-GB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52399" y="1468876"/>
            <a:ext cx="8835957" cy="495137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3200" b="1" dirty="0" smtClean="0">
                <a:solidFill>
                  <a:srgbClr val="A00054"/>
                </a:solidFill>
              </a:rPr>
              <a:t>Clinical supervisor</a:t>
            </a:r>
          </a:p>
          <a:p>
            <a:pPr lvl="1">
              <a:spcAft>
                <a:spcPts val="600"/>
              </a:spcAft>
            </a:pPr>
            <a:r>
              <a:rPr lang="en-GB" sz="3200" dirty="0"/>
              <a:t>Observation and feedback from </a:t>
            </a:r>
            <a:r>
              <a:rPr lang="en-GB" sz="3200" dirty="0" smtClean="0"/>
              <a:t>MDT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GB" sz="3200" b="1" dirty="0" smtClean="0">
              <a:solidFill>
                <a:srgbClr val="A00054"/>
              </a:solidFill>
            </a:endParaRPr>
          </a:p>
          <a:p>
            <a:pPr>
              <a:spcAft>
                <a:spcPts val="600"/>
              </a:spcAft>
            </a:pPr>
            <a:r>
              <a:rPr lang="en-GB" sz="3200" b="1" dirty="0" smtClean="0">
                <a:solidFill>
                  <a:srgbClr val="A00054"/>
                </a:solidFill>
              </a:rPr>
              <a:t>Educational supervisor</a:t>
            </a:r>
            <a:r>
              <a:rPr lang="en-GB" sz="3200" b="1" dirty="0">
                <a:solidFill>
                  <a:srgbClr val="A00054"/>
                </a:solidFill>
              </a:rPr>
              <a:t> </a:t>
            </a:r>
            <a:r>
              <a:rPr lang="en-GB" dirty="0" smtClean="0"/>
              <a:t>(triangulates evidence)</a:t>
            </a:r>
            <a:endParaRPr lang="en-GB" dirty="0"/>
          </a:p>
          <a:p>
            <a:pPr lvl="1">
              <a:spcAft>
                <a:spcPts val="600"/>
              </a:spcAft>
            </a:pPr>
            <a:r>
              <a:rPr lang="en-GB" sz="2800" dirty="0" smtClean="0"/>
              <a:t>Clinical Supervisor’s </a:t>
            </a:r>
            <a:r>
              <a:rPr lang="en-GB" sz="2800" dirty="0"/>
              <a:t>T</a:t>
            </a:r>
            <a:r>
              <a:rPr lang="en-GB" sz="2800" dirty="0" smtClean="0"/>
              <a:t>rainer’s Report</a:t>
            </a:r>
          </a:p>
          <a:p>
            <a:pPr lvl="1">
              <a:spcAft>
                <a:spcPts val="600"/>
              </a:spcAft>
            </a:pPr>
            <a:r>
              <a:rPr lang="en-GB" sz="2800" dirty="0" smtClean="0"/>
              <a:t>Assessments (MSF, SLEs &amp; START)</a:t>
            </a:r>
            <a:endParaRPr lang="en-GB" sz="2800" dirty="0"/>
          </a:p>
          <a:p>
            <a:pPr lvl="1">
              <a:spcAft>
                <a:spcPts val="600"/>
              </a:spcAft>
            </a:pPr>
            <a:r>
              <a:rPr lang="en-GB" sz="2800" dirty="0" smtClean="0"/>
              <a:t>Your evidence – development &amp; skills log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GB" dirty="0" smtClean="0"/>
          </a:p>
          <a:p>
            <a:pPr marL="0" lvl="0" indent="0">
              <a:spcAft>
                <a:spcPts val="600"/>
              </a:spcAft>
              <a:buNone/>
            </a:pP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576" y="880204"/>
            <a:ext cx="6163140" cy="36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02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2224050"/>
            <a:ext cx="8186286" cy="37206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4400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298686"/>
              </p:ext>
            </p:extLst>
          </p:nvPr>
        </p:nvGraphicFramePr>
        <p:xfrm>
          <a:off x="0" y="2"/>
          <a:ext cx="9144000" cy="7182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0477"/>
                <a:gridCol w="1692612"/>
                <a:gridCol w="1425703"/>
                <a:gridCol w="3185208"/>
              </a:tblGrid>
              <a:tr h="1010337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u="sng" dirty="0">
                          <a:solidFill>
                            <a:srgbClr val="A00054"/>
                          </a:solidFill>
                          <a:effectLst/>
                        </a:rPr>
                        <a:t>SUPERVISION MEETINGS &amp; </a:t>
                      </a:r>
                      <a:r>
                        <a:rPr lang="en-GB" sz="2400" u="sng" dirty="0" smtClean="0">
                          <a:solidFill>
                            <a:srgbClr val="A00054"/>
                          </a:solidFill>
                          <a:effectLst/>
                        </a:rPr>
                        <a:t>REPORTS (2)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 Number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of meetings per 6 month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placement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/ calendar year same for FT and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LTFT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71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A00054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rgbClr val="A0005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A00054"/>
                          </a:solidFill>
                          <a:effectLst/>
                        </a:rPr>
                        <a:t>CLINICAL SUPERVISION </a:t>
                      </a:r>
                      <a:r>
                        <a:rPr lang="en-GB" sz="2000" b="1" dirty="0" smtClean="0">
                          <a:solidFill>
                            <a:srgbClr val="A00054"/>
                          </a:solidFill>
                          <a:effectLst/>
                        </a:rPr>
                        <a:t>         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3 meetings/6 months calendar </a:t>
                      </a:r>
                      <a:r>
                        <a:rPr lang="en-GB" sz="2000" b="1" dirty="0" smtClean="0">
                          <a:solidFill>
                            <a:schemeClr val="tx1"/>
                          </a:solidFill>
                          <a:effectLst/>
                        </a:rPr>
                        <a:t>placement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A00054"/>
                          </a:solidFill>
                          <a:effectLst/>
                        </a:rPr>
                        <a:t>EDUCATIONAL SUPERVISION 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(3 </a:t>
                      </a:r>
                      <a:r>
                        <a:rPr lang="en-GB" sz="2000" b="1" dirty="0" smtClean="0">
                          <a:solidFill>
                            <a:schemeClr val="tx1"/>
                          </a:solidFill>
                          <a:effectLst/>
                        </a:rPr>
                        <a:t>meetings/year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endParaRPr lang="en-GB" sz="20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One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may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be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via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phone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82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A00054"/>
                          </a:solidFill>
                          <a:effectLst/>
                        </a:rPr>
                        <a:t>CS Trainer’s report</a:t>
                      </a:r>
                      <a:endParaRPr lang="en-GB" sz="2000" dirty="0">
                        <a:solidFill>
                          <a:srgbClr val="A0005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>
                          <a:solidFill>
                            <a:schemeClr val="tx1"/>
                          </a:solidFill>
                          <a:effectLst/>
                        </a:rPr>
                        <a:t>CSTR post 2 </a:t>
                      </a:r>
                      <a:r>
                        <a:rPr lang="en-GB" sz="2000" i="1" dirty="0" smtClean="0">
                          <a:solidFill>
                            <a:schemeClr val="tx1"/>
                          </a:solidFill>
                          <a:effectLst/>
                        </a:rPr>
                        <a:t>previous year</a:t>
                      </a:r>
                      <a:endParaRPr lang="en-GB" sz="200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21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A00054"/>
                          </a:solidFill>
                          <a:effectLst/>
                        </a:rPr>
                        <a:t> </a:t>
                      </a:r>
                      <a:endParaRPr lang="en-GB" sz="2000" dirty="0">
                        <a:solidFill>
                          <a:srgbClr val="A0005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A00054"/>
                          </a:solidFill>
                          <a:effectLst/>
                        </a:rPr>
                        <a:t>Post </a:t>
                      </a:r>
                      <a:r>
                        <a:rPr lang="en-GB" sz="2000" b="1" dirty="0" smtClean="0">
                          <a:solidFill>
                            <a:srgbClr val="A00054"/>
                          </a:solidFill>
                          <a:effectLst/>
                        </a:rPr>
                        <a:t>1</a:t>
                      </a:r>
                      <a:endParaRPr lang="en-GB" sz="2000" b="1" dirty="0">
                        <a:solidFill>
                          <a:srgbClr val="A0005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A00054"/>
                          </a:solidFill>
                          <a:effectLst/>
                        </a:rPr>
                        <a:t>Post </a:t>
                      </a:r>
                      <a:r>
                        <a:rPr lang="en-GB" sz="2000" b="1" dirty="0" smtClean="0">
                          <a:solidFill>
                            <a:srgbClr val="A00054"/>
                          </a:solidFill>
                          <a:effectLst/>
                        </a:rPr>
                        <a:t>2</a:t>
                      </a:r>
                      <a:endParaRPr lang="en-GB" sz="2000" b="1" dirty="0">
                        <a:solidFill>
                          <a:srgbClr val="A0005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>
                          <a:solidFill>
                            <a:schemeClr val="tx1"/>
                          </a:solidFill>
                          <a:effectLst/>
                        </a:rPr>
                        <a:t>Long term career goals:</a:t>
                      </a:r>
                      <a:endParaRPr lang="en-GB" sz="200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985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A00054"/>
                          </a:solidFill>
                          <a:effectLst/>
                        </a:rPr>
                        <a:t>Initial meeting and </a:t>
                      </a:r>
                      <a:r>
                        <a:rPr lang="en-GB" sz="2000" dirty="0" smtClean="0">
                          <a:solidFill>
                            <a:srgbClr val="A00054"/>
                          </a:solidFill>
                          <a:effectLst/>
                        </a:rPr>
                        <a:t>Personal</a:t>
                      </a:r>
                      <a:r>
                        <a:rPr lang="en-GB" sz="2000" baseline="0" dirty="0" smtClean="0">
                          <a:solidFill>
                            <a:srgbClr val="A00054"/>
                          </a:solidFill>
                          <a:effectLst/>
                        </a:rPr>
                        <a:t> development plan</a:t>
                      </a:r>
                      <a:endParaRPr lang="en-GB" sz="2000" dirty="0">
                        <a:solidFill>
                          <a:srgbClr val="A0005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Essential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Essential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Essential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108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A00054"/>
                          </a:solidFill>
                          <a:effectLst/>
                        </a:rPr>
                        <a:t>Mid-point review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A00054"/>
                          </a:solidFill>
                          <a:effectLst/>
                        </a:rPr>
                        <a:t> </a:t>
                      </a:r>
                      <a:endParaRPr lang="en-GB" sz="2000" dirty="0">
                        <a:solidFill>
                          <a:srgbClr val="A0005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Essential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Essential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Essential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829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A00054"/>
                          </a:solidFill>
                          <a:effectLst/>
                        </a:rPr>
                        <a:t>End of </a:t>
                      </a:r>
                      <a:r>
                        <a:rPr lang="en-GB" sz="2000" dirty="0" smtClean="0">
                          <a:solidFill>
                            <a:srgbClr val="A00054"/>
                          </a:solidFill>
                          <a:effectLst/>
                        </a:rPr>
                        <a:t>term</a:t>
                      </a:r>
                      <a:endParaRPr lang="en-GB" sz="2000" dirty="0">
                        <a:solidFill>
                          <a:srgbClr val="A0005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Essential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Essential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220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A00054"/>
                          </a:solidFill>
                          <a:effectLst/>
                        </a:rPr>
                        <a:t>Trainer’s report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A0005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Essential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Essential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99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374" y="217524"/>
            <a:ext cx="8336604" cy="8440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Assessments - </a:t>
            </a:r>
            <a:r>
              <a:rPr lang="en-GB" dirty="0"/>
              <a:t>Summative and </a:t>
            </a:r>
            <a:r>
              <a:rPr lang="en-GB" dirty="0" smtClean="0"/>
              <a:t>Formative (3)</a:t>
            </a:r>
            <a:endParaRPr lang="en-GB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52399" y="1400782"/>
            <a:ext cx="8835957" cy="4951379"/>
          </a:xfrm>
          <a:ln w="76200"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3200" b="1" dirty="0" smtClean="0">
                <a:solidFill>
                  <a:srgbClr val="A00054"/>
                </a:solidFill>
              </a:rPr>
              <a:t>Multi-source feedback and START</a:t>
            </a:r>
          </a:p>
          <a:p>
            <a:pPr lvl="1">
              <a:spcAft>
                <a:spcPts val="600"/>
              </a:spcAft>
            </a:pPr>
            <a:r>
              <a:rPr lang="en-GB" sz="2800" b="1" dirty="0" smtClean="0"/>
              <a:t>Reflection</a:t>
            </a:r>
          </a:p>
          <a:p>
            <a:pPr lvl="1">
              <a:spcAft>
                <a:spcPts val="600"/>
              </a:spcAft>
            </a:pPr>
            <a:r>
              <a:rPr lang="en-GB" sz="2800" b="1" dirty="0" smtClean="0"/>
              <a:t>Address areas for development</a:t>
            </a:r>
          </a:p>
          <a:p>
            <a:pPr>
              <a:spcAft>
                <a:spcPts val="600"/>
              </a:spcAft>
            </a:pPr>
            <a:r>
              <a:rPr lang="en-GB" sz="3200" b="1" dirty="0" smtClean="0">
                <a:solidFill>
                  <a:srgbClr val="A00054"/>
                </a:solidFill>
              </a:rPr>
              <a:t>Supervised </a:t>
            </a:r>
            <a:r>
              <a:rPr lang="en-GB" sz="3200" b="1" dirty="0">
                <a:solidFill>
                  <a:srgbClr val="A00054"/>
                </a:solidFill>
              </a:rPr>
              <a:t>L</a:t>
            </a:r>
            <a:r>
              <a:rPr lang="en-GB" sz="3200" b="1" dirty="0" smtClean="0">
                <a:solidFill>
                  <a:srgbClr val="A00054"/>
                </a:solidFill>
              </a:rPr>
              <a:t>earning Events </a:t>
            </a:r>
          </a:p>
          <a:p>
            <a:pPr lvl="1">
              <a:spcAft>
                <a:spcPts val="600"/>
              </a:spcAft>
            </a:pPr>
            <a:r>
              <a:rPr lang="en-GB" sz="2800" b="1" dirty="0" smtClean="0"/>
              <a:t>Generate Learning Objectives – SMART PDP</a:t>
            </a:r>
          </a:p>
          <a:p>
            <a:pPr lvl="1">
              <a:spcAft>
                <a:spcPts val="600"/>
              </a:spcAft>
            </a:pPr>
            <a:r>
              <a:rPr lang="en-GB" sz="2800" b="1" dirty="0" smtClean="0"/>
              <a:t>Evidence of achieving the objectives</a:t>
            </a:r>
          </a:p>
          <a:p>
            <a:pPr lvl="2">
              <a:spcAft>
                <a:spcPts val="600"/>
              </a:spcAft>
            </a:pPr>
            <a:r>
              <a:rPr lang="en-GB" sz="2800" b="1" dirty="0" smtClean="0"/>
              <a:t>Development and Skills Log</a:t>
            </a:r>
          </a:p>
          <a:p>
            <a:pPr lvl="2">
              <a:spcAft>
                <a:spcPts val="600"/>
              </a:spcAft>
            </a:pPr>
            <a:r>
              <a:rPr lang="en-GB" sz="2800" b="1" dirty="0" smtClean="0"/>
              <a:t>SLEs</a:t>
            </a:r>
          </a:p>
          <a:p>
            <a:pPr marL="0" lvl="0" indent="0">
              <a:spcAft>
                <a:spcPts val="600"/>
              </a:spcAft>
              <a:buNone/>
            </a:pP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576" y="880204"/>
            <a:ext cx="6912170" cy="36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46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0"/>
            <a:ext cx="8472791" cy="679449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DEMONSTRATE PROGRESS IN TRAINING </a:t>
            </a:r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96299907"/>
              </p:ext>
            </p:extLst>
          </p:nvPr>
        </p:nvGraphicFramePr>
        <p:xfrm>
          <a:off x="593387" y="505838"/>
          <a:ext cx="8064230" cy="6254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024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387085"/>
              </p:ext>
            </p:extLst>
          </p:nvPr>
        </p:nvGraphicFramePr>
        <p:xfrm>
          <a:off x="1" y="1"/>
          <a:ext cx="9144000" cy="6848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00"/>
              </a:tblGrid>
              <a:tr h="1179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solidFill>
                            <a:srgbClr val="A00054"/>
                          </a:solidFill>
                        </a:rPr>
                        <a:t>Assessments – LEVEL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ACQUIRE KNOWLEDGE BASE</a:t>
                      </a:r>
                    </a:p>
                  </a:txBody>
                  <a:tcPr marL="64401" marR="64401" marT="0" marB="0">
                    <a:solidFill>
                      <a:schemeClr val="accent6"/>
                    </a:solidFill>
                  </a:tcPr>
                </a:tc>
              </a:tr>
              <a:tr h="14469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A00054"/>
                          </a:solidFill>
                          <a:effectLst/>
                        </a:rPr>
                        <a:t>MSF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1/per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calendar year (not training year) unless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OOP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Separate MSF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-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general paediatrics and neonatal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placements</a:t>
                      </a:r>
                    </a:p>
                  </a:txBody>
                  <a:tcPr marL="64401" marR="6440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358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A00054"/>
                          </a:solidFill>
                          <a:effectLst/>
                        </a:rPr>
                        <a:t>MRCPCH </a:t>
                      </a:r>
                      <a:r>
                        <a:rPr lang="en-GB" sz="2000" dirty="0">
                          <a:solidFill>
                            <a:srgbClr val="A00054"/>
                          </a:solidFill>
                          <a:effectLst/>
                        </a:rPr>
                        <a:t>EXAMINATIONS:  </a:t>
                      </a:r>
                      <a:r>
                        <a:rPr lang="en-GB" sz="2000" dirty="0" smtClean="0">
                          <a:solidFill>
                            <a:srgbClr val="A00054"/>
                          </a:solidFill>
                          <a:effectLst/>
                        </a:rPr>
                        <a:t>               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ST1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: 1-2 written exams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desirable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ST2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: 2 written exams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essential         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ST3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: Full MRCPCH exam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essential</a:t>
                      </a:r>
                    </a:p>
                  </a:txBody>
                  <a:tcPr marL="64401" marR="6440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marR="215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A00054"/>
                          </a:solidFill>
                          <a:effectLst/>
                        </a:rPr>
                        <a:t>SUPERVISED</a:t>
                      </a:r>
                      <a:r>
                        <a:rPr lang="en-GB" sz="2000" baseline="0" dirty="0" smtClean="0">
                          <a:solidFill>
                            <a:srgbClr val="A00054"/>
                          </a:solidFill>
                          <a:effectLst/>
                        </a:rPr>
                        <a:t> LEARNING EVENTS:</a:t>
                      </a:r>
                      <a:endParaRPr lang="en-GB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215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At least one of each mandatory SLE by consultant or senior SSAG/ speciality doctor </a:t>
                      </a:r>
                    </a:p>
                    <a:p>
                      <a:pPr marL="0" marR="2159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Demonstrate learning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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               reflection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</a:t>
                      </a:r>
                      <a:endParaRPr lang="en-GB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2159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                                                                           develop SMART PDPs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</a:t>
                      </a:r>
                      <a:endParaRPr lang="en-GB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215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                                                                                              and complete objectives</a:t>
                      </a:r>
                      <a:endParaRPr lang="en-GB" sz="2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41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54" y="1263192"/>
            <a:ext cx="8006496" cy="1847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080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0" y="21923"/>
            <a:ext cx="9144000" cy="683607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765432"/>
              </p:ext>
            </p:extLst>
          </p:nvPr>
        </p:nvGraphicFramePr>
        <p:xfrm>
          <a:off x="0" y="21923"/>
          <a:ext cx="9144000" cy="70431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00"/>
              </a:tblGrid>
              <a:tr h="1748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u="sng" dirty="0" smtClean="0">
                        <a:solidFill>
                          <a:srgbClr val="A00054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u="sng" dirty="0" smtClean="0">
                          <a:solidFill>
                            <a:srgbClr val="A00054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MANDATORY</a:t>
                      </a:r>
                      <a:r>
                        <a:rPr lang="en-GB" sz="2400" u="sng" baseline="0" dirty="0" smtClean="0">
                          <a:solidFill>
                            <a:srgbClr val="A00054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en-GB" sz="2400" u="sng" dirty="0" smtClean="0">
                          <a:solidFill>
                            <a:srgbClr val="A00054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ASSESSMENTS</a:t>
                      </a:r>
                      <a:r>
                        <a:rPr lang="en-GB" sz="2400" u="sng" dirty="0">
                          <a:solidFill>
                            <a:srgbClr val="A00054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: </a:t>
                      </a:r>
                      <a:r>
                        <a:rPr lang="en-GB" sz="2400" u="sng" dirty="0" smtClean="0">
                          <a:solidFill>
                            <a:srgbClr val="A00054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LEVEL</a:t>
                      </a:r>
                      <a:r>
                        <a:rPr lang="en-GB" sz="2400" u="sng" baseline="0" dirty="0" smtClean="0">
                          <a:solidFill>
                            <a:srgbClr val="A00054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en-GB" sz="2400" u="sng" baseline="0" dirty="0" smtClean="0">
                          <a:solidFill>
                            <a:srgbClr val="A00054"/>
                          </a:solidFill>
                          <a:effectLst/>
                          <a:latin typeface="+mj-lt"/>
                          <a:cs typeface="Aharoni" panose="02010803020104030203" pitchFamily="2" charset="-79"/>
                        </a:rPr>
                        <a:t>1</a:t>
                      </a:r>
                      <a:endParaRPr lang="en-GB" sz="2400" b="1" dirty="0" smtClean="0">
                        <a:solidFill>
                          <a:srgbClr val="A00054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marR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rgbClr val="A00054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Mandatory</a:t>
                      </a:r>
                      <a:r>
                        <a:rPr lang="en-GB" sz="2400" b="1" baseline="0" dirty="0" smtClean="0">
                          <a:solidFill>
                            <a:srgbClr val="A00054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clinical cases (per level)</a:t>
                      </a:r>
                      <a:r>
                        <a:rPr lang="en-GB" sz="2400" b="1" dirty="0" smtClean="0">
                          <a:solidFill>
                            <a:srgbClr val="A00054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: </a:t>
                      </a:r>
                    </a:p>
                    <a:p>
                      <a:pPr marR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Respiratory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, gastroenteritis, convulsions, fever, rash, abdominal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pain</a:t>
                      </a:r>
                    </a:p>
                  </a:txBody>
                  <a:tcPr marL="64401" marR="64401" marT="0" marB="0">
                    <a:solidFill>
                      <a:schemeClr val="accent6"/>
                    </a:solidFill>
                  </a:tcPr>
                </a:tc>
              </a:tr>
              <a:tr h="1585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u="none" dirty="0" smtClean="0">
                          <a:solidFill>
                            <a:srgbClr val="A00054"/>
                          </a:solidFill>
                          <a:effectLst/>
                        </a:rPr>
                        <a:t>DOPS:</a:t>
                      </a:r>
                      <a:r>
                        <a:rPr lang="en-GB" sz="2000" u="none" baseline="0" dirty="0" smtClean="0">
                          <a:solidFill>
                            <a:srgbClr val="A00054"/>
                          </a:solidFill>
                          <a:effectLst/>
                        </a:rPr>
                        <a:t> 1</a:t>
                      </a:r>
                      <a:r>
                        <a:rPr lang="en-GB" sz="2000" u="none" dirty="0" smtClean="0">
                          <a:solidFill>
                            <a:srgbClr val="A00054"/>
                          </a:solidFill>
                          <a:effectLst/>
                        </a:rPr>
                        <a:t> each</a:t>
                      </a:r>
                      <a:r>
                        <a:rPr lang="en-GB" sz="2000" u="none" baseline="0" dirty="0" smtClean="0">
                          <a:solidFill>
                            <a:srgbClr val="A00054"/>
                          </a:solidFill>
                          <a:effectLst/>
                        </a:rPr>
                        <a:t> in level 1</a:t>
                      </a:r>
                      <a:r>
                        <a:rPr lang="en-GB" sz="2000" u="none" dirty="0" smtClean="0">
                          <a:solidFill>
                            <a:srgbClr val="A00054"/>
                          </a:solidFill>
                          <a:effectLst/>
                        </a:rPr>
                        <a:t>:</a:t>
                      </a:r>
                      <a:r>
                        <a:rPr lang="en-GB" sz="2000" u="none" baseline="0" dirty="0" smtClean="0">
                          <a:solidFill>
                            <a:srgbClr val="A00054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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   bag &amp; mask ventilation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             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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  tracheal intubation of </a:t>
                      </a:r>
                      <a:r>
                        <a:rPr lang="en-GB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newborn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 infants 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itchFamily="18" charset="2"/>
                        <a:buChar char=""/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peripheral venous cannulation 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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  umbilical venous cannulation 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itchFamily="18" charset="2"/>
                        <a:buChar char=""/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lumbar puncture</a:t>
                      </a:r>
                      <a:endParaRPr lang="en-GB" sz="2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727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A00054"/>
                          </a:solidFill>
                          <a:effectLst/>
                        </a:rPr>
                        <a:t>Safeguarding CBD: 1/training year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Demonstrate knowledge of recognition and response as per level 2 safeguarding training</a:t>
                      </a:r>
                    </a:p>
                  </a:txBody>
                  <a:tcPr marL="64401" marR="6440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76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u="none" dirty="0">
                          <a:solidFill>
                            <a:srgbClr val="A00054"/>
                          </a:solidFill>
                          <a:effectLst/>
                        </a:rPr>
                        <a:t>HAT</a:t>
                      </a:r>
                      <a:r>
                        <a:rPr lang="en-GB" sz="2000" u="none" dirty="0" smtClean="0">
                          <a:solidFill>
                            <a:srgbClr val="A00054"/>
                          </a:solidFill>
                          <a:effectLst/>
                        </a:rPr>
                        <a:t>: </a:t>
                      </a:r>
                      <a:r>
                        <a:rPr lang="en-GB" sz="2000" u="none" dirty="0">
                          <a:solidFill>
                            <a:srgbClr val="A00054"/>
                          </a:solidFill>
                          <a:effectLst/>
                        </a:rPr>
                        <a:t>1/level </a:t>
                      </a:r>
                      <a:endParaRPr lang="en-GB" sz="2000" u="none" dirty="0" smtClean="0">
                        <a:solidFill>
                          <a:srgbClr val="A00054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Demonstrate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appreciation of patient safety,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risk,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ability to prioritise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clinical issues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401" marR="6440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078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A00054"/>
                          </a:solidFill>
                          <a:effectLst/>
                        </a:rPr>
                        <a:t>CBDs: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Minimum 1, suggest 4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Demonstrate reasoning, decision making, application of knowledge to patient care</a:t>
                      </a:r>
                    </a:p>
                  </a:txBody>
                  <a:tcPr marL="64401" marR="6440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91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A00054"/>
                          </a:solidFill>
                          <a:effectLst/>
                        </a:rPr>
                        <a:t>Mini-CEX: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inimum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1, suggest 4 </a:t>
                      </a:r>
                      <a:endParaRPr lang="en-GB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Demonstrate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good clinical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care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401" marR="6440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18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0" y="21923"/>
            <a:ext cx="9144000" cy="683607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608712"/>
              </p:ext>
            </p:extLst>
          </p:nvPr>
        </p:nvGraphicFramePr>
        <p:xfrm>
          <a:off x="0" y="0"/>
          <a:ext cx="9144000" cy="71956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00"/>
              </a:tblGrid>
              <a:tr h="15272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u="sng" dirty="0" smtClean="0">
                        <a:solidFill>
                          <a:srgbClr val="A00054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u="sng" dirty="0" smtClean="0">
                          <a:solidFill>
                            <a:srgbClr val="A00054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ASSESSMENTS</a:t>
                      </a:r>
                      <a:r>
                        <a:rPr lang="en-GB" sz="2400" u="sng" dirty="0">
                          <a:solidFill>
                            <a:srgbClr val="A00054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: </a:t>
                      </a:r>
                      <a:r>
                        <a:rPr lang="en-GB" sz="2400" u="sng" dirty="0" smtClean="0">
                          <a:solidFill>
                            <a:srgbClr val="A00054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LEVEL</a:t>
                      </a:r>
                      <a:r>
                        <a:rPr lang="en-GB" sz="2400" u="sng" baseline="0" dirty="0" smtClean="0">
                          <a:solidFill>
                            <a:srgbClr val="A00054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en-GB" sz="2400" u="sng" baseline="0" dirty="0" smtClean="0">
                          <a:solidFill>
                            <a:srgbClr val="A00054"/>
                          </a:solidFill>
                          <a:effectLst/>
                          <a:latin typeface="+mj-lt"/>
                          <a:cs typeface="Aharoni" panose="02010803020104030203" pitchFamily="2" charset="-79"/>
                        </a:rPr>
                        <a:t>1</a:t>
                      </a:r>
                      <a:endParaRPr lang="en-GB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Demonstrate learning: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reflection, develop SMART PDPs, and complete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objectives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>
                    <a:solidFill>
                      <a:schemeClr val="accent6"/>
                    </a:solidFill>
                  </a:tcPr>
                </a:tc>
              </a:tr>
              <a:tr h="1417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A00054"/>
                          </a:solidFill>
                          <a:effectLst/>
                        </a:rPr>
                        <a:t>ACAT: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Demonstrate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ability to assess risk and prioritise tasks when managing clinical workload in acute settings over a period of time – day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shift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401" marR="6440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417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A00054"/>
                          </a:solidFill>
                          <a:effectLst/>
                        </a:rPr>
                        <a:t>DOCS: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Letters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– referral/ clinical/ discharge, medical reports, medical notes </a:t>
                      </a:r>
                      <a:endParaRPr lang="en-GB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Demonstrate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ability to document pertinent information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accurately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401" marR="6440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17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A00054"/>
                          </a:solidFill>
                          <a:effectLst/>
                        </a:rPr>
                        <a:t>LEADER: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Apply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to a clinical case or clinical problem – how could the management of this situation be improved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401" marR="6440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417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401" marR="6440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439319"/>
              </p:ext>
            </p:extLst>
          </p:nvPr>
        </p:nvGraphicFramePr>
        <p:xfrm>
          <a:off x="-29183" y="25644"/>
          <a:ext cx="9114817" cy="69023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14817"/>
              </a:tblGrid>
              <a:tr h="117948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3600" u="sng" dirty="0" smtClean="0">
                          <a:solidFill>
                            <a:srgbClr val="A00054"/>
                          </a:solidFill>
                        </a:rPr>
                        <a:t>Assessments – LEVEL 2 (slide</a:t>
                      </a:r>
                      <a:r>
                        <a:rPr lang="en-GB" sz="3600" u="sng" baseline="0" dirty="0" smtClean="0">
                          <a:solidFill>
                            <a:srgbClr val="A00054"/>
                          </a:solidFill>
                        </a:rPr>
                        <a:t> 1)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200" u="sng" baseline="0" dirty="0" smtClean="0">
                        <a:solidFill>
                          <a:srgbClr val="A00054"/>
                        </a:solidFill>
                      </a:endParaRPr>
                    </a:p>
                    <a:p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APPLY KNOWLDEGE TO CLINICAL PRACTICE,</a:t>
                      </a:r>
                      <a:r>
                        <a:rPr lang="en-GB" sz="23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DEMONSTRATE AUTONOMY</a:t>
                      </a:r>
                    </a:p>
                  </a:txBody>
                  <a:tcPr marL="64401" marR="64401" marT="0" marB="0">
                    <a:solidFill>
                      <a:schemeClr val="accent6"/>
                    </a:solidFill>
                  </a:tcPr>
                </a:tc>
              </a:tr>
              <a:tr h="14469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A00054"/>
                          </a:solidFill>
                          <a:effectLst/>
                        </a:rPr>
                        <a:t>MSF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1/per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calendar year (not training year) unless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OOP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One each in general paediatrics, community child health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and neonatal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placements</a:t>
                      </a:r>
                    </a:p>
                  </a:txBody>
                  <a:tcPr marL="64401" marR="6440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35804">
                <a:tc>
                  <a:txBody>
                    <a:bodyPr/>
                    <a:lstStyle/>
                    <a:p>
                      <a:pPr marR="215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A00054"/>
                          </a:solidFill>
                          <a:effectLst/>
                        </a:rPr>
                        <a:t>SUPERVISED</a:t>
                      </a:r>
                      <a:r>
                        <a:rPr lang="en-GB" sz="2000" baseline="0" dirty="0" smtClean="0">
                          <a:solidFill>
                            <a:srgbClr val="A00054"/>
                          </a:solidFill>
                          <a:effectLst/>
                        </a:rPr>
                        <a:t> LEARNING EVENTS:</a:t>
                      </a:r>
                    </a:p>
                    <a:p>
                      <a:pPr marR="215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Must complete SLEs in all these settings: </a:t>
                      </a:r>
                    </a:p>
                    <a:p>
                      <a:pPr marR="215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paediatrics, neonates, community child health,</a:t>
                      </a:r>
                      <a:r>
                        <a:rPr lang="en-GB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ward and out-patient clinics. </a:t>
                      </a:r>
                      <a:endParaRPr lang="en-GB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401" marR="6440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21293">
                <a:tc>
                  <a:txBody>
                    <a:bodyPr/>
                    <a:lstStyle/>
                    <a:p>
                      <a:pPr marR="215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A00054"/>
                          </a:solidFill>
                          <a:effectLst/>
                        </a:rPr>
                        <a:t>SUPERVISED</a:t>
                      </a:r>
                      <a:r>
                        <a:rPr lang="en-GB" sz="2000" baseline="0" dirty="0" smtClean="0">
                          <a:solidFill>
                            <a:srgbClr val="A00054"/>
                          </a:solidFill>
                          <a:effectLst/>
                        </a:rPr>
                        <a:t> LEARNING EVENTS:</a:t>
                      </a:r>
                      <a:endParaRPr lang="en-GB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215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At least one of each mandatory SLE by consultant or senior SSAG/ speciality doctor </a:t>
                      </a:r>
                    </a:p>
                    <a:p>
                      <a:pPr marL="0" marR="2159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Demonstrate learning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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 reflect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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develop SMART PDPs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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complete objectives</a:t>
                      </a:r>
                      <a:endParaRPr lang="en-GB" sz="2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86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0" y="21923"/>
            <a:ext cx="9144000" cy="683607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883180"/>
              </p:ext>
            </p:extLst>
          </p:nvPr>
        </p:nvGraphicFramePr>
        <p:xfrm>
          <a:off x="0" y="21923"/>
          <a:ext cx="9144000" cy="6875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00"/>
              </a:tblGrid>
              <a:tr h="12718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u="sng" dirty="0" smtClean="0">
                        <a:solidFill>
                          <a:srgbClr val="A00054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u="sng" dirty="0" smtClean="0">
                          <a:solidFill>
                            <a:srgbClr val="A00054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MANDATORY</a:t>
                      </a:r>
                      <a:r>
                        <a:rPr lang="en-GB" sz="2400" u="sng" baseline="0" dirty="0" smtClean="0">
                          <a:solidFill>
                            <a:srgbClr val="A00054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en-GB" sz="2400" u="sng" dirty="0" smtClean="0">
                          <a:solidFill>
                            <a:srgbClr val="A00054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ASSESSMENTS</a:t>
                      </a:r>
                      <a:r>
                        <a:rPr lang="en-GB" sz="2400" u="sng" dirty="0">
                          <a:solidFill>
                            <a:srgbClr val="A00054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: </a:t>
                      </a:r>
                      <a:r>
                        <a:rPr lang="en-GB" sz="2400" u="sng" dirty="0" smtClean="0">
                          <a:solidFill>
                            <a:srgbClr val="A00054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LEVEL</a:t>
                      </a:r>
                      <a:r>
                        <a:rPr lang="en-GB" sz="2400" u="sng" baseline="0" dirty="0" smtClean="0">
                          <a:solidFill>
                            <a:srgbClr val="A00054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en-GB" sz="2400" u="sng" baseline="0" dirty="0" smtClean="0">
                          <a:solidFill>
                            <a:srgbClr val="A00054"/>
                          </a:solidFill>
                          <a:effectLst/>
                          <a:latin typeface="+mj-lt"/>
                          <a:cs typeface="Aharoni" panose="02010803020104030203" pitchFamily="2" charset="-79"/>
                        </a:rPr>
                        <a:t>2 (slide 2)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Demonstrate learning: reflect, develop SMART PDPs,  complete objectives</a:t>
                      </a:r>
                      <a:endParaRPr lang="en-GB" sz="2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>
                    <a:solidFill>
                      <a:schemeClr val="accent6"/>
                    </a:solidFill>
                  </a:tcPr>
                </a:tc>
              </a:tr>
              <a:tr h="7976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i="0" dirty="0" smtClean="0">
                          <a:solidFill>
                            <a:srgbClr val="A00054"/>
                          </a:solidFill>
                          <a:effectLst/>
                        </a:rPr>
                        <a:t>Safeguarding CBD: 1/training year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skills to assess, form and opinion and manage per level 3 safeguarding training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i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401" marR="6440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25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i="0" u="none" dirty="0" smtClean="0">
                          <a:solidFill>
                            <a:srgbClr val="A00054"/>
                          </a:solidFill>
                          <a:effectLst/>
                        </a:rPr>
                        <a:t>HAT: 1</a:t>
                      </a:r>
                      <a:r>
                        <a:rPr lang="en-GB" sz="2400" i="0" u="none" baseline="0" dirty="0" smtClean="0">
                          <a:solidFill>
                            <a:srgbClr val="A00054"/>
                          </a:solidFill>
                          <a:effectLst/>
                        </a:rPr>
                        <a:t>/ training year</a:t>
                      </a:r>
                      <a:endParaRPr lang="en-GB" sz="2400" i="0" u="none" dirty="0" smtClean="0">
                        <a:solidFill>
                          <a:srgbClr val="A00054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plans to maximise patient safety, minimise risk and prioritise and action relevant clinical tasks</a:t>
                      </a:r>
                    </a:p>
                  </a:txBody>
                  <a:tcPr marL="64401" marR="6440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76858">
                <a:tc>
                  <a:txBody>
                    <a:bodyPr/>
                    <a:lstStyle/>
                    <a:p>
                      <a:r>
                        <a:rPr lang="en-GB" sz="2400" b="1" i="0" kern="1200" dirty="0" smtClean="0">
                          <a:solidFill>
                            <a:srgbClr val="A000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LEADER:  1/training year </a:t>
                      </a:r>
                    </a:p>
                    <a:p>
                      <a:r>
                        <a:rPr lang="en-GB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 to a clinical case or clinical problem- how will you improve your leadership and the NHS system?</a:t>
                      </a:r>
                    </a:p>
                    <a:p>
                      <a:endParaRPr lang="en-GB" sz="1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401" marR="6440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18478">
                <a:tc>
                  <a:txBody>
                    <a:bodyPr/>
                    <a:lstStyle/>
                    <a:p>
                      <a:r>
                        <a:rPr lang="en-GB" sz="2400" b="1" i="0" kern="1200" dirty="0" smtClean="0">
                          <a:solidFill>
                            <a:srgbClr val="A000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ACAT: mandatory 1/level </a:t>
                      </a:r>
                    </a:p>
                    <a:p>
                      <a:r>
                        <a:rPr lang="en-GB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autonomy in managing clinical workload in an acute setting over a period of time – day shift</a:t>
                      </a:r>
                    </a:p>
                    <a:p>
                      <a:endParaRPr lang="en-GB" sz="1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401" marR="6440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18478">
                <a:tc>
                  <a:txBody>
                    <a:bodyPr/>
                    <a:lstStyle/>
                    <a:p>
                      <a:r>
                        <a:rPr lang="en-GB" sz="2400" b="1" i="0" kern="1200" dirty="0" smtClean="0">
                          <a:solidFill>
                            <a:srgbClr val="A000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DOCS:</a:t>
                      </a:r>
                      <a:r>
                        <a:rPr lang="en-GB" sz="2400" b="1" i="0" kern="1200" baseline="0" dirty="0" smtClean="0">
                          <a:solidFill>
                            <a:srgbClr val="A000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b="1" i="0" kern="1200" dirty="0" smtClean="0">
                          <a:solidFill>
                            <a:srgbClr val="A000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5/level </a:t>
                      </a:r>
                    </a:p>
                    <a:p>
                      <a:r>
                        <a:rPr lang="en-GB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Letters – referral/ clinical/ discharge, medical reports, medical notes</a:t>
                      </a:r>
                    </a:p>
                    <a:p>
                      <a:endParaRPr lang="en-GB" sz="1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401" marR="6440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71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0" y="21923"/>
            <a:ext cx="9144000" cy="683607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472187"/>
              </p:ext>
            </p:extLst>
          </p:nvPr>
        </p:nvGraphicFramePr>
        <p:xfrm>
          <a:off x="0" y="-2"/>
          <a:ext cx="9144000" cy="72929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00"/>
              </a:tblGrid>
              <a:tr h="1547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u="sng" dirty="0" smtClean="0">
                        <a:solidFill>
                          <a:srgbClr val="A00054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u="sng" dirty="0" smtClean="0">
                          <a:solidFill>
                            <a:srgbClr val="A00054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ASSESSMENTS</a:t>
                      </a:r>
                      <a:r>
                        <a:rPr lang="en-GB" sz="2400" u="sng" dirty="0">
                          <a:solidFill>
                            <a:srgbClr val="A00054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: </a:t>
                      </a:r>
                      <a:r>
                        <a:rPr lang="en-GB" sz="2400" u="sng" dirty="0" smtClean="0">
                          <a:solidFill>
                            <a:srgbClr val="A00054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LEVEL </a:t>
                      </a:r>
                      <a:r>
                        <a:rPr lang="en-GB" sz="2400" u="sng" dirty="0" smtClean="0">
                          <a:solidFill>
                            <a:srgbClr val="A00054"/>
                          </a:solidFill>
                          <a:effectLst/>
                          <a:latin typeface="+mj-lt"/>
                          <a:cs typeface="Aharoni" panose="02010803020104030203" pitchFamily="2" charset="-79"/>
                        </a:rPr>
                        <a:t>2 (slide 3)</a:t>
                      </a:r>
                      <a:r>
                        <a:rPr lang="en-GB" sz="2400" u="sng" baseline="0" dirty="0" smtClean="0">
                          <a:solidFill>
                            <a:srgbClr val="A00054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</a:t>
                      </a:r>
                      <a:endParaRPr lang="en-GB" sz="2400" u="sng" dirty="0">
                        <a:solidFill>
                          <a:srgbClr val="A00054"/>
                        </a:solidFill>
                        <a:effectLst/>
                        <a:latin typeface="+mj-lt"/>
                        <a:cs typeface="Aharoni" panose="02010803020104030203" pitchFamily="2" charset="-79"/>
                      </a:endParaRPr>
                    </a:p>
                    <a:p>
                      <a:pPr marR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401" marR="64401" marT="0" marB="0">
                    <a:solidFill>
                      <a:schemeClr val="accent6"/>
                    </a:solidFill>
                  </a:tcPr>
                </a:tc>
              </a:tr>
              <a:tr h="14362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A00054"/>
                          </a:solidFill>
                          <a:effectLst/>
                        </a:rPr>
                        <a:t>DOPS: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autonomous practice and evolving proficiency to deal with complications</a:t>
                      </a:r>
                      <a:endParaRPr lang="en-GB" sz="200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401" marR="6440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4362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i="0" dirty="0" smtClean="0">
                          <a:solidFill>
                            <a:srgbClr val="A00054"/>
                          </a:solidFill>
                          <a:effectLst/>
                        </a:rPr>
                        <a:t>CBDs: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i="0" dirty="0" smtClean="0">
                          <a:solidFill>
                            <a:schemeClr val="tx1"/>
                          </a:solidFill>
                          <a:effectLst/>
                        </a:rPr>
                        <a:t>Minimum 1, suggest 4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i="0" dirty="0" smtClean="0">
                          <a:solidFill>
                            <a:schemeClr val="tx1"/>
                          </a:solidFill>
                          <a:effectLst/>
                        </a:rPr>
                        <a:t>Demonstrate reasoning, decision making, application of knowledge to patient care</a:t>
                      </a:r>
                    </a:p>
                  </a:txBody>
                  <a:tcPr marL="64401" marR="6440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362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i="0" dirty="0">
                          <a:solidFill>
                            <a:srgbClr val="A00054"/>
                          </a:solidFill>
                          <a:effectLst/>
                        </a:rPr>
                        <a:t>Mini-CEX: </a:t>
                      </a:r>
                      <a:endParaRPr lang="en-GB" sz="2000" i="0" dirty="0" smtClean="0">
                        <a:solidFill>
                          <a:srgbClr val="A00054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i="0" dirty="0" smtClean="0">
                          <a:solidFill>
                            <a:schemeClr val="tx1"/>
                          </a:solidFill>
                          <a:effectLst/>
                        </a:rPr>
                        <a:t>Minimum </a:t>
                      </a:r>
                      <a:r>
                        <a:rPr lang="en-GB" sz="2000" i="0" dirty="0">
                          <a:solidFill>
                            <a:schemeClr val="tx1"/>
                          </a:solidFill>
                          <a:effectLst/>
                        </a:rPr>
                        <a:t>1, suggest 4 </a:t>
                      </a:r>
                      <a:endParaRPr lang="en-GB" sz="2000" i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i="0" dirty="0" smtClean="0">
                          <a:solidFill>
                            <a:schemeClr val="tx1"/>
                          </a:solidFill>
                          <a:effectLst/>
                        </a:rPr>
                        <a:t>Demonstrate </a:t>
                      </a:r>
                      <a:r>
                        <a:rPr lang="en-GB" sz="2000" i="0" dirty="0">
                          <a:solidFill>
                            <a:schemeClr val="tx1"/>
                          </a:solidFill>
                          <a:effectLst/>
                        </a:rPr>
                        <a:t>good clinical </a:t>
                      </a:r>
                      <a:r>
                        <a:rPr lang="en-GB" sz="2000" i="0" dirty="0" smtClean="0">
                          <a:solidFill>
                            <a:schemeClr val="tx1"/>
                          </a:solidFill>
                          <a:effectLst/>
                        </a:rPr>
                        <a:t>care</a:t>
                      </a:r>
                    </a:p>
                  </a:txBody>
                  <a:tcPr marL="64401" marR="6440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4362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i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401" marR="6440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76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856159"/>
              </p:ext>
            </p:extLst>
          </p:nvPr>
        </p:nvGraphicFramePr>
        <p:xfrm>
          <a:off x="1" y="-54355"/>
          <a:ext cx="9144000" cy="6942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00"/>
              </a:tblGrid>
              <a:tr h="23459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3600" u="sng" dirty="0" smtClean="0">
                          <a:solidFill>
                            <a:srgbClr val="A00054"/>
                          </a:solidFill>
                        </a:rPr>
                        <a:t>Assessments – LEVEL 3 (slide</a:t>
                      </a:r>
                      <a:r>
                        <a:rPr lang="en-GB" sz="3600" u="sng" baseline="0" dirty="0" smtClean="0">
                          <a:solidFill>
                            <a:srgbClr val="A00054"/>
                          </a:solidFill>
                        </a:rPr>
                        <a:t> 1)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DEVELOP PROFESSIONAL EXPERTISE, 	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ANALYSE &amp; EVALUATE KNOWLEDGE,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TEACH &amp; DEVELOP OTHERS</a:t>
                      </a:r>
                      <a:endParaRPr lang="en-GB" sz="23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4401" marR="64401" marT="0" marB="0">
                    <a:solidFill>
                      <a:schemeClr val="accent6"/>
                    </a:solidFill>
                  </a:tcPr>
                </a:tc>
              </a:tr>
              <a:tr h="14469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A00054"/>
                          </a:solidFill>
                          <a:effectLst/>
                        </a:rPr>
                        <a:t>MSF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1/per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calendar year (not training year) unless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OOP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ST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8: M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ust support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ability to perform at consultant level by CCT date</a:t>
                      </a:r>
                      <a:endParaRPr lang="en-GB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401" marR="6440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74043">
                <a:tc>
                  <a:txBody>
                    <a:bodyPr/>
                    <a:lstStyle/>
                    <a:p>
                      <a:pPr marR="215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A00054"/>
                          </a:solidFill>
                          <a:effectLst/>
                        </a:rPr>
                        <a:t>START</a:t>
                      </a:r>
                      <a:r>
                        <a:rPr lang="en-GB" sz="2000" baseline="0" dirty="0" smtClean="0">
                          <a:solidFill>
                            <a:srgbClr val="A00054"/>
                          </a:solidFill>
                          <a:effectLst/>
                        </a:rPr>
                        <a:t>:</a:t>
                      </a:r>
                    </a:p>
                    <a:p>
                      <a:pPr marR="215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Must demonstrate</a:t>
                      </a:r>
                      <a:r>
                        <a:rPr lang="en-GB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completion of learning objectives highlighted in feedback</a:t>
                      </a:r>
                    </a:p>
                    <a:p>
                      <a:pPr marR="215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this in skills and develop log and through SLEs</a:t>
                      </a:r>
                      <a:endParaRPr lang="en-GB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401" marR="6440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21293">
                <a:tc>
                  <a:txBody>
                    <a:bodyPr/>
                    <a:lstStyle/>
                    <a:p>
                      <a:pPr marL="0" marR="2159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A00054"/>
                          </a:solidFill>
                          <a:effectLst/>
                        </a:rPr>
                        <a:t>CSAC PROGRESSION FORM:</a:t>
                      </a:r>
                      <a:endParaRPr lang="en-GB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215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Doctors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undertaking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Subspecialty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Grid training</a:t>
                      </a:r>
                      <a:endParaRPr lang="en-GB" sz="2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05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0" y="99744"/>
            <a:ext cx="9144000" cy="683607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70726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00"/>
              </a:tblGrid>
              <a:tr h="23351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u="sng" dirty="0" smtClean="0">
                        <a:solidFill>
                          <a:srgbClr val="A00054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u="sng" dirty="0" smtClean="0">
                          <a:solidFill>
                            <a:srgbClr val="A00054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MANDATORY</a:t>
                      </a:r>
                      <a:r>
                        <a:rPr lang="en-GB" sz="2400" u="sng" baseline="0" dirty="0" smtClean="0">
                          <a:solidFill>
                            <a:srgbClr val="A00054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en-GB" sz="2400" u="sng" dirty="0" smtClean="0">
                          <a:solidFill>
                            <a:srgbClr val="A00054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ASSESSMENTS</a:t>
                      </a:r>
                      <a:r>
                        <a:rPr lang="en-GB" sz="2400" u="sng" dirty="0">
                          <a:solidFill>
                            <a:srgbClr val="A00054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: </a:t>
                      </a:r>
                      <a:r>
                        <a:rPr lang="en-GB" sz="2400" u="sng" dirty="0" smtClean="0">
                          <a:solidFill>
                            <a:srgbClr val="A00054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LEVEL</a:t>
                      </a:r>
                      <a:r>
                        <a:rPr lang="en-GB" sz="2400" u="sng" baseline="0" dirty="0" smtClean="0">
                          <a:solidFill>
                            <a:srgbClr val="A00054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en-GB" sz="2400" u="sng" baseline="0" dirty="0" smtClean="0">
                          <a:solidFill>
                            <a:srgbClr val="A00054"/>
                          </a:solidFill>
                          <a:effectLst/>
                          <a:latin typeface="+mj-lt"/>
                          <a:cs typeface="Aharoni" panose="02010803020104030203" pitchFamily="2" charset="-79"/>
                        </a:rPr>
                        <a:t>3 (slide 2)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u="sng" baseline="0" dirty="0" smtClean="0">
                        <a:solidFill>
                          <a:srgbClr val="A00054"/>
                        </a:solidFill>
                        <a:effectLst/>
                        <a:latin typeface="+mj-lt"/>
                        <a:cs typeface="Aharoni" panose="02010803020104030203" pitchFamily="2" charset="-79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rgbClr val="A00054"/>
                          </a:solidFill>
                          <a:effectLst/>
                        </a:rPr>
                        <a:t>SUPERVISED</a:t>
                      </a:r>
                      <a:r>
                        <a:rPr lang="en-GB" sz="2400" baseline="0" dirty="0" smtClean="0">
                          <a:solidFill>
                            <a:srgbClr val="A00054"/>
                          </a:solidFill>
                          <a:effectLst/>
                        </a:rPr>
                        <a:t> LEARNING EVENTS:</a:t>
                      </a:r>
                      <a:endParaRPr lang="en-GB" sz="2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215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At least one of each mandatory SLE by consultant or senior SSAG/ speciality doctor </a:t>
                      </a:r>
                    </a:p>
                    <a:p>
                      <a:pPr marR="215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2159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Demonstrate learning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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 reflect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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develop SMART PDPs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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 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and complete objectives</a:t>
                      </a:r>
                      <a:endParaRPr lang="en-GB" sz="2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>
                    <a:solidFill>
                      <a:schemeClr val="accent6"/>
                    </a:solidFill>
                  </a:tcPr>
                </a:tc>
              </a:tr>
              <a:tr h="10076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>
                        <a:solidFill>
                          <a:srgbClr val="A00054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rgbClr val="A00054"/>
                          </a:solidFill>
                          <a:effectLst/>
                        </a:rPr>
                        <a:t>Safeguarding CBD: 1/training year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ability to take overall responsibility in managing safeguarding issues in CYP</a:t>
                      </a:r>
                      <a:endParaRPr lang="en-GB" sz="2000" b="1" i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401" marR="6440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20026">
                <a:tc>
                  <a:txBody>
                    <a:bodyPr/>
                    <a:lstStyle/>
                    <a:p>
                      <a:endParaRPr lang="en-GB" sz="1200" b="1" i="0" kern="1200" dirty="0" smtClean="0">
                        <a:solidFill>
                          <a:srgbClr val="A0005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2400" b="1" i="0" kern="1200" dirty="0" smtClean="0">
                          <a:solidFill>
                            <a:srgbClr val="A000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LEADER:  1/training year </a:t>
                      </a:r>
                    </a:p>
                    <a:p>
                      <a:r>
                        <a:rPr lang="en-GB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leadership in improving own </a:t>
                      </a:r>
                      <a:r>
                        <a:rPr lang="en-GB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GB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team’s  performance, and in improving NHS clinical systems </a:t>
                      </a:r>
                    </a:p>
                  </a:txBody>
                  <a:tcPr marL="64401" marR="6440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95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u="none" dirty="0" smtClean="0">
                        <a:solidFill>
                          <a:srgbClr val="A00054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u="none" dirty="0" smtClean="0">
                          <a:solidFill>
                            <a:srgbClr val="A00054"/>
                          </a:solidFill>
                          <a:effectLst/>
                        </a:rPr>
                        <a:t>HAT: </a:t>
                      </a:r>
                      <a:r>
                        <a:rPr lang="en-GB" sz="2400" u="none" dirty="0">
                          <a:solidFill>
                            <a:srgbClr val="A00054"/>
                          </a:solidFill>
                          <a:effectLst/>
                        </a:rPr>
                        <a:t>1/level </a:t>
                      </a:r>
                      <a:endParaRPr lang="en-GB" sz="2400" u="none" dirty="0" smtClean="0">
                        <a:solidFill>
                          <a:srgbClr val="A00054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Demonstrate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appreciation of patient safety,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risk,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ability to prioritise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clinical issues</a:t>
                      </a:r>
                    </a:p>
                  </a:txBody>
                  <a:tcPr marL="64401" marR="6440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199779">
                <a:tc>
                  <a:txBody>
                    <a:bodyPr/>
                    <a:lstStyle/>
                    <a:p>
                      <a:endParaRPr lang="en-GB" sz="1200" b="1" i="0" kern="1200" dirty="0" smtClean="0">
                        <a:solidFill>
                          <a:srgbClr val="A0005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2400" b="1" i="0" kern="1200" dirty="0" smtClean="0">
                          <a:solidFill>
                            <a:srgbClr val="A000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DOCS:</a:t>
                      </a:r>
                      <a:r>
                        <a:rPr lang="en-GB" sz="2400" b="1" i="0" kern="1200" baseline="0" dirty="0" smtClean="0">
                          <a:solidFill>
                            <a:srgbClr val="A000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b="1" i="0" kern="1200" dirty="0" smtClean="0">
                          <a:solidFill>
                            <a:srgbClr val="A000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5/level </a:t>
                      </a:r>
                    </a:p>
                    <a:p>
                      <a:r>
                        <a:rPr lang="en-GB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Letters – referral/ clinical/ discharge, medical reports, medical notes</a:t>
                      </a:r>
                    </a:p>
                    <a:p>
                      <a:endParaRPr lang="en-GB" sz="20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401" marR="6440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52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0" y="21923"/>
            <a:ext cx="9144000" cy="683607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142965"/>
              </p:ext>
            </p:extLst>
          </p:nvPr>
        </p:nvGraphicFramePr>
        <p:xfrm>
          <a:off x="0" y="-16988"/>
          <a:ext cx="9144000" cy="69601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00"/>
              </a:tblGrid>
              <a:tr h="855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u="sng" dirty="0" smtClean="0">
                        <a:solidFill>
                          <a:srgbClr val="A00054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u="sng" dirty="0" smtClean="0">
                          <a:solidFill>
                            <a:srgbClr val="A00054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ASSESSMENTS</a:t>
                      </a:r>
                      <a:r>
                        <a:rPr lang="en-GB" sz="2400" u="sng" dirty="0">
                          <a:solidFill>
                            <a:srgbClr val="A00054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: </a:t>
                      </a:r>
                      <a:r>
                        <a:rPr lang="en-GB" sz="2400" u="sng" dirty="0" smtClean="0">
                          <a:solidFill>
                            <a:srgbClr val="A00054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LEVEL </a:t>
                      </a:r>
                      <a:r>
                        <a:rPr lang="en-GB" sz="2400" u="sng" dirty="0" smtClean="0">
                          <a:solidFill>
                            <a:srgbClr val="A00054"/>
                          </a:solidFill>
                          <a:effectLst/>
                          <a:latin typeface="+mj-lt"/>
                          <a:cs typeface="Aharoni" panose="02010803020104030203" pitchFamily="2" charset="-79"/>
                        </a:rPr>
                        <a:t>3 (slide 3)</a:t>
                      </a:r>
                      <a:r>
                        <a:rPr lang="en-GB" sz="2400" u="sng" baseline="0" dirty="0" smtClean="0">
                          <a:solidFill>
                            <a:srgbClr val="A00054"/>
                          </a:solidFill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</a:t>
                      </a:r>
                      <a:endParaRPr lang="en-GB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Demonstrate learning: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reflection, develop SMART PDPs, and complete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objectives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>
                    <a:solidFill>
                      <a:schemeClr val="accent6"/>
                    </a:solidFill>
                  </a:tcPr>
                </a:tc>
              </a:tr>
              <a:tr h="864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rgbClr val="A00054"/>
                          </a:solidFill>
                          <a:effectLst/>
                        </a:rPr>
                        <a:t>DOPS: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autonomous practice and evolving proficiency to deal with complications</a:t>
                      </a:r>
                      <a:endParaRPr lang="en-GB" sz="200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401" marR="6440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137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i="0" u="none" dirty="0" smtClean="0">
                          <a:solidFill>
                            <a:srgbClr val="A00054"/>
                          </a:solidFill>
                          <a:effectLst/>
                        </a:rPr>
                        <a:t>HAT: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leadership in managing team to maximise patient safety, minimise risk and prioritise and action relevant clinical tasks</a:t>
                      </a:r>
                      <a:endParaRPr lang="en-GB" sz="20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401" marR="6440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25607">
                <a:tc>
                  <a:txBody>
                    <a:bodyPr/>
                    <a:lstStyle/>
                    <a:p>
                      <a:r>
                        <a:rPr lang="en-GB" sz="2400" b="1" i="0" kern="1200" dirty="0" smtClean="0">
                          <a:solidFill>
                            <a:srgbClr val="A000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ACAT: </a:t>
                      </a:r>
                    </a:p>
                    <a:p>
                      <a:r>
                        <a:rPr lang="en-GB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leadership skills in managing clinical team in an acute setting over a period of time – day shift</a:t>
                      </a:r>
                      <a:endParaRPr lang="en-GB" sz="20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401" marR="6440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256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rgbClr val="A00054"/>
                          </a:solidFill>
                          <a:effectLst/>
                        </a:rPr>
                        <a:t>CBDs: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Minimum 1, suggest 4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Demonstrate reasoning, decision making, application of knowledge to patient care</a:t>
                      </a:r>
                    </a:p>
                  </a:txBody>
                  <a:tcPr marL="64401" marR="6440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25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A00054"/>
                          </a:solidFill>
                          <a:effectLst/>
                        </a:rPr>
                        <a:t>Mini-CEX: </a:t>
                      </a:r>
                      <a:endParaRPr lang="en-GB" sz="2000" dirty="0" smtClean="0">
                        <a:solidFill>
                          <a:srgbClr val="A00054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Minimum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1, suggest 4 </a:t>
                      </a:r>
                      <a:endParaRPr lang="en-GB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Demonstrate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good clinical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care</a:t>
                      </a:r>
                    </a:p>
                  </a:txBody>
                  <a:tcPr marL="64401" marR="6440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19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374" y="217524"/>
            <a:ext cx="8336604" cy="844086"/>
          </a:xfrm>
        </p:spPr>
        <p:txBody>
          <a:bodyPr>
            <a:normAutofit/>
          </a:bodyPr>
          <a:lstStyle/>
          <a:p>
            <a:r>
              <a:rPr lang="en-GB" dirty="0"/>
              <a:t>Evidence </a:t>
            </a:r>
            <a:r>
              <a:rPr lang="en-GB" dirty="0" smtClean="0"/>
              <a:t>Presented by You for ARCP (4)</a:t>
            </a:r>
            <a:endParaRPr lang="en-GB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52399" y="1468876"/>
            <a:ext cx="8835957" cy="4951379"/>
          </a:xfrm>
          <a:ln w="76200"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3200" b="1" dirty="0" smtClean="0">
                <a:solidFill>
                  <a:srgbClr val="A00054"/>
                </a:solidFill>
              </a:rPr>
              <a:t>E-portfolio of learning</a:t>
            </a:r>
          </a:p>
          <a:p>
            <a:pPr lvl="1">
              <a:spcAft>
                <a:spcPts val="600"/>
              </a:spcAft>
            </a:pPr>
            <a:r>
              <a:rPr lang="en-GB" sz="2800" dirty="0"/>
              <a:t>Response to SLEs, MSF and START</a:t>
            </a:r>
          </a:p>
          <a:p>
            <a:pPr lvl="1">
              <a:spcAft>
                <a:spcPts val="600"/>
              </a:spcAft>
            </a:pPr>
            <a:r>
              <a:rPr lang="en-GB" sz="2800" dirty="0" smtClean="0"/>
              <a:t>Personal development plan - GOALS</a:t>
            </a:r>
          </a:p>
          <a:p>
            <a:pPr lvl="1">
              <a:spcAft>
                <a:spcPts val="600"/>
              </a:spcAft>
            </a:pPr>
            <a:r>
              <a:rPr lang="en-GB" sz="2800" dirty="0" smtClean="0"/>
              <a:t>Development log</a:t>
            </a:r>
            <a:endParaRPr lang="en-GB" sz="2800" dirty="0"/>
          </a:p>
          <a:p>
            <a:pPr lvl="1">
              <a:spcAft>
                <a:spcPts val="600"/>
              </a:spcAft>
            </a:pPr>
            <a:r>
              <a:rPr lang="en-GB" sz="2800" dirty="0" smtClean="0"/>
              <a:t>Skills log</a:t>
            </a:r>
          </a:p>
          <a:p>
            <a:pPr marL="0" lvl="0" indent="0">
              <a:spcAft>
                <a:spcPts val="600"/>
              </a:spcAft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575" y="880204"/>
            <a:ext cx="7408279" cy="36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65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374" y="217524"/>
            <a:ext cx="8336604" cy="844086"/>
          </a:xfrm>
        </p:spPr>
        <p:txBody>
          <a:bodyPr>
            <a:normAutofit/>
          </a:bodyPr>
          <a:lstStyle/>
          <a:p>
            <a:r>
              <a:rPr lang="en-GB" dirty="0" smtClean="0"/>
              <a:t>Responses to SLEs, MSF and START (3)</a:t>
            </a:r>
            <a:endParaRPr lang="en-GB" b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575" y="880204"/>
            <a:ext cx="7408279" cy="362812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98326171"/>
              </p:ext>
            </p:extLst>
          </p:nvPr>
        </p:nvGraphicFramePr>
        <p:xfrm>
          <a:off x="671208" y="1536970"/>
          <a:ext cx="7840493" cy="4717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4992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A00054"/>
                </a:solidFill>
              </a:rPr>
              <a:t>Key messages</a:t>
            </a:r>
            <a:endParaRPr lang="en-GB" b="1" dirty="0">
              <a:solidFill>
                <a:srgbClr val="A00054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74744"/>
            <a:ext cx="8229600" cy="4525963"/>
          </a:xfrm>
          <a:ln w="76200">
            <a:solidFill>
              <a:schemeClr val="accent6"/>
            </a:solidFill>
          </a:ln>
        </p:spPr>
        <p:txBody>
          <a:bodyPr>
            <a:normAutofit fontScale="92500"/>
          </a:bodyPr>
          <a:lstStyle/>
          <a:p>
            <a:r>
              <a:rPr lang="en-GB" sz="3500" b="1" dirty="0" smtClean="0">
                <a:solidFill>
                  <a:srgbClr val="A00054"/>
                </a:solidFill>
              </a:rPr>
              <a:t>Tag all entries – SLEs, Dev and Skills Log</a:t>
            </a:r>
            <a:endParaRPr lang="en-GB" sz="3500" dirty="0" smtClean="0">
              <a:solidFill>
                <a:srgbClr val="A00054"/>
              </a:solidFill>
            </a:endParaRPr>
          </a:p>
          <a:p>
            <a:pPr lvl="1"/>
            <a:r>
              <a:rPr lang="en-GB" sz="3200" dirty="0" smtClean="0"/>
              <a:t>Domain and level of competency</a:t>
            </a:r>
            <a:endParaRPr lang="en-GB" sz="3200" b="1" dirty="0"/>
          </a:p>
          <a:p>
            <a:pPr marL="0" indent="0">
              <a:buNone/>
            </a:pPr>
            <a:endParaRPr lang="en-GB" sz="2000" dirty="0"/>
          </a:p>
          <a:p>
            <a:r>
              <a:rPr lang="en-GB" sz="3500" b="1" dirty="0">
                <a:solidFill>
                  <a:srgbClr val="A00054"/>
                </a:solidFill>
              </a:rPr>
              <a:t>Map learning to RCPCH Domains</a:t>
            </a:r>
          </a:p>
          <a:p>
            <a:pPr lvl="1"/>
            <a:r>
              <a:rPr lang="en-GB" sz="3200" dirty="0"/>
              <a:t>Clinical and non-clinical</a:t>
            </a:r>
            <a:endParaRPr lang="en-GB" sz="3200" b="1" dirty="0"/>
          </a:p>
          <a:p>
            <a:endParaRPr lang="en-GB" b="1" dirty="0"/>
          </a:p>
          <a:p>
            <a:r>
              <a:rPr lang="en-GB" sz="3500" b="1" dirty="0">
                <a:solidFill>
                  <a:srgbClr val="A00054"/>
                </a:solidFill>
              </a:rPr>
              <a:t>Level of competency – your level or above</a:t>
            </a:r>
          </a:p>
          <a:p>
            <a:pPr lvl="1"/>
            <a:r>
              <a:rPr lang="en-GB" sz="3200" dirty="0"/>
              <a:t>Demonstrate progression</a:t>
            </a:r>
          </a:p>
          <a:p>
            <a:pPr marL="0" lv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704E-FC10-46DC-AB21-F2F1E0F1D9F1}" type="slidenum">
              <a:rPr lang="en-GB" smtClean="0"/>
              <a:t>3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6935" y="1069471"/>
            <a:ext cx="3210129" cy="36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98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374" y="217524"/>
            <a:ext cx="8336604" cy="844086"/>
          </a:xfrm>
        </p:spPr>
        <p:txBody>
          <a:bodyPr>
            <a:normAutofit/>
          </a:bodyPr>
          <a:lstStyle/>
          <a:p>
            <a:r>
              <a:rPr lang="en-GB" dirty="0" smtClean="0"/>
              <a:t>Personal Development Plan </a:t>
            </a:r>
            <a:endParaRPr lang="en-GB" b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575" y="880204"/>
            <a:ext cx="5209829" cy="362812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0947567"/>
              </p:ext>
            </p:extLst>
          </p:nvPr>
        </p:nvGraphicFramePr>
        <p:xfrm>
          <a:off x="612842" y="1396999"/>
          <a:ext cx="7996135" cy="4887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8377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374" y="40928"/>
            <a:ext cx="8336604" cy="844086"/>
          </a:xfrm>
        </p:spPr>
        <p:txBody>
          <a:bodyPr>
            <a:normAutofit/>
          </a:bodyPr>
          <a:lstStyle/>
          <a:p>
            <a:r>
              <a:rPr lang="en-GB" dirty="0" smtClean="0"/>
              <a:t>Development Log (3)</a:t>
            </a:r>
            <a:endParaRPr lang="en-GB" b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378" y="690365"/>
            <a:ext cx="3939703" cy="362812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676910472"/>
              </p:ext>
            </p:extLst>
          </p:nvPr>
        </p:nvGraphicFramePr>
        <p:xfrm>
          <a:off x="573931" y="690365"/>
          <a:ext cx="8478323" cy="5754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5873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A00054"/>
                </a:solidFill>
              </a:rPr>
              <a:t>Skills Log (3)</a:t>
            </a:r>
            <a:endParaRPr lang="en-GB" b="1" dirty="0">
              <a:solidFill>
                <a:srgbClr val="A00054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Aft>
                <a:spcPts val="600"/>
              </a:spcAft>
              <a:buNone/>
            </a:pP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8221" y="1171548"/>
            <a:ext cx="2626468" cy="362812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492462235"/>
              </p:ext>
            </p:extLst>
          </p:nvPr>
        </p:nvGraphicFramePr>
        <p:xfrm>
          <a:off x="457201" y="1768168"/>
          <a:ext cx="8229600" cy="4759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704E-FC10-46DC-AB21-F2F1E0F1D9F1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77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A00054"/>
                </a:solidFill>
              </a:rPr>
              <a:t>Key messages</a:t>
            </a:r>
            <a:endParaRPr lang="en-GB" b="1" dirty="0">
              <a:solidFill>
                <a:srgbClr val="A00054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74744"/>
            <a:ext cx="8229600" cy="4525963"/>
          </a:xfrm>
          <a:ln w="76200"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r>
              <a:rPr lang="en-GB" sz="3500" b="1" dirty="0" smtClean="0">
                <a:solidFill>
                  <a:srgbClr val="A00054"/>
                </a:solidFill>
              </a:rPr>
              <a:t>TAG EVERYTHING</a:t>
            </a:r>
            <a:endParaRPr lang="en-GB" sz="3500" dirty="0" smtClean="0">
              <a:solidFill>
                <a:srgbClr val="A00054"/>
              </a:solidFill>
            </a:endParaRPr>
          </a:p>
          <a:p>
            <a:pPr marL="0" indent="0">
              <a:buNone/>
            </a:pPr>
            <a:endParaRPr lang="en-GB" sz="2000" dirty="0"/>
          </a:p>
          <a:p>
            <a:r>
              <a:rPr lang="en-GB" sz="3500" b="1" dirty="0" smtClean="0">
                <a:solidFill>
                  <a:srgbClr val="A00054"/>
                </a:solidFill>
              </a:rPr>
              <a:t>RCPCH Domains</a:t>
            </a:r>
          </a:p>
          <a:p>
            <a:endParaRPr lang="en-GB" b="1" dirty="0"/>
          </a:p>
          <a:p>
            <a:r>
              <a:rPr lang="en-GB" sz="3500" b="1" dirty="0" smtClean="0">
                <a:solidFill>
                  <a:srgbClr val="A00054"/>
                </a:solidFill>
              </a:rPr>
              <a:t>PROGRESSION through levels</a:t>
            </a: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704E-FC10-46DC-AB21-F2F1E0F1D9F1}" type="slidenum">
              <a:rPr lang="en-GB" smtClean="0"/>
              <a:t>33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6935" y="1069471"/>
            <a:ext cx="3210129" cy="36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87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A00054"/>
                </a:solidFill>
              </a:rPr>
              <a:t>Take home message</a:t>
            </a:r>
            <a:endParaRPr lang="en-GB" b="1" dirty="0">
              <a:solidFill>
                <a:srgbClr val="A00054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74744"/>
            <a:ext cx="8229600" cy="4525963"/>
          </a:xfrm>
          <a:ln w="76200"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endParaRPr lang="en-GB" sz="8000" b="1" dirty="0" smtClean="0">
              <a:solidFill>
                <a:srgbClr val="A00054"/>
              </a:solidFill>
            </a:endParaRPr>
          </a:p>
          <a:p>
            <a:pPr algn="ctr"/>
            <a:r>
              <a:rPr lang="en-GB" sz="8000" b="1" dirty="0" smtClean="0">
                <a:solidFill>
                  <a:srgbClr val="A00054"/>
                </a:solidFill>
              </a:rPr>
              <a:t>TAG!</a:t>
            </a:r>
            <a:endParaRPr lang="en-GB" sz="8000" dirty="0"/>
          </a:p>
          <a:p>
            <a:pPr marL="0" lv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704E-FC10-46DC-AB21-F2F1E0F1D9F1}" type="slidenum">
              <a:rPr lang="en-GB" smtClean="0"/>
              <a:t>34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4639" y="1069471"/>
            <a:ext cx="4552544" cy="36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87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A00054"/>
                </a:solidFill>
              </a:rPr>
              <a:t>ARCPs - Purpose</a:t>
            </a:r>
            <a:endParaRPr lang="en-GB" b="1" dirty="0">
              <a:solidFill>
                <a:srgbClr val="A00054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830387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GB" sz="3500" b="1" dirty="0" smtClean="0">
                <a:solidFill>
                  <a:srgbClr val="A00054"/>
                </a:solidFill>
              </a:rPr>
              <a:t>Summative assessment</a:t>
            </a:r>
          </a:p>
          <a:p>
            <a:pPr lvl="1"/>
            <a:r>
              <a:rPr lang="en-GB" dirty="0" smtClean="0"/>
              <a:t>Assess each </a:t>
            </a:r>
            <a:r>
              <a:rPr lang="en-GB" b="1" dirty="0" smtClean="0"/>
              <a:t>training year</a:t>
            </a:r>
          </a:p>
          <a:p>
            <a:pPr lvl="1"/>
            <a:r>
              <a:rPr lang="en-GB" dirty="0" smtClean="0"/>
              <a:t>Progress </a:t>
            </a:r>
            <a:r>
              <a:rPr lang="en-GB" dirty="0"/>
              <a:t>to next training year</a:t>
            </a:r>
            <a:r>
              <a:rPr lang="en-GB" dirty="0" smtClean="0"/>
              <a:t>?</a:t>
            </a:r>
          </a:p>
          <a:p>
            <a:pPr lvl="1"/>
            <a:r>
              <a:rPr lang="en-GB" dirty="0"/>
              <a:t>Gained competencies at each </a:t>
            </a:r>
            <a:r>
              <a:rPr lang="en-GB" b="1" dirty="0"/>
              <a:t>level</a:t>
            </a:r>
            <a:r>
              <a:rPr lang="en-GB" dirty="0" smtClean="0"/>
              <a:t>?</a:t>
            </a:r>
          </a:p>
          <a:p>
            <a:pPr marL="457200" lvl="1" indent="0">
              <a:buNone/>
            </a:pPr>
            <a:endParaRPr lang="en-GB" dirty="0"/>
          </a:p>
          <a:p>
            <a:pPr lvl="1"/>
            <a:r>
              <a:rPr lang="en-GB" dirty="0" smtClean="0"/>
              <a:t>Confirm/ recalculate </a:t>
            </a:r>
            <a:r>
              <a:rPr lang="en-GB" dirty="0"/>
              <a:t>CCT </a:t>
            </a:r>
            <a:r>
              <a:rPr lang="en-GB" dirty="0" smtClean="0"/>
              <a:t>date</a:t>
            </a:r>
          </a:p>
          <a:p>
            <a:pPr lvl="1"/>
            <a:r>
              <a:rPr lang="en-GB" dirty="0" smtClean="0"/>
              <a:t>Recommendation for revalidation</a:t>
            </a:r>
            <a:endParaRPr lang="en-GB" dirty="0"/>
          </a:p>
          <a:p>
            <a:endParaRPr lang="en-GB" b="1" dirty="0" smtClean="0"/>
          </a:p>
          <a:p>
            <a:r>
              <a:rPr lang="en-GB" sz="3500" b="1" dirty="0" smtClean="0">
                <a:solidFill>
                  <a:srgbClr val="A00054"/>
                </a:solidFill>
              </a:rPr>
              <a:t>Formative assessment and guidance</a:t>
            </a:r>
            <a:endParaRPr lang="en-GB" sz="3500" dirty="0" smtClean="0">
              <a:solidFill>
                <a:srgbClr val="A00054"/>
              </a:solidFill>
            </a:endParaRPr>
          </a:p>
          <a:p>
            <a:pPr lvl="1"/>
            <a:r>
              <a:rPr lang="en-GB" dirty="0" smtClean="0"/>
              <a:t>Provide feedback on e-portfolio</a:t>
            </a:r>
          </a:p>
          <a:p>
            <a:pPr lvl="1"/>
            <a:r>
              <a:rPr lang="en-GB" dirty="0" smtClean="0"/>
              <a:t>Set SMART objectives for next training year</a:t>
            </a:r>
            <a:endParaRPr lang="en-GB" dirty="0"/>
          </a:p>
          <a:p>
            <a:pPr marL="0" indent="0">
              <a:buNone/>
            </a:pPr>
            <a:endParaRPr lang="en-GB" sz="2000" dirty="0"/>
          </a:p>
          <a:p>
            <a:pPr marL="0" lv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704E-FC10-46DC-AB21-F2F1E0F1D9F1}" type="slidenum">
              <a:rPr lang="en-GB" smtClean="0"/>
              <a:t>4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4831" y="1088107"/>
            <a:ext cx="3754880" cy="36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27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98930"/>
            <a:ext cx="7772400" cy="679449"/>
          </a:xfrm>
        </p:spPr>
        <p:txBody>
          <a:bodyPr/>
          <a:lstStyle/>
          <a:p>
            <a:r>
              <a:rPr lang="en-GB" dirty="0" smtClean="0"/>
              <a:t>ARCPs – Timing (1)</a:t>
            </a:r>
            <a:endParaRPr lang="en-GB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-1" y="1546840"/>
            <a:ext cx="9426103" cy="5115179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A00054"/>
                </a:solidFill>
              </a:rPr>
              <a:t>ARCP – assessment only done during training</a:t>
            </a:r>
          </a:p>
          <a:p>
            <a:pPr lvl="1"/>
            <a:r>
              <a:rPr lang="en-GB" dirty="0" smtClean="0"/>
              <a:t>Assess each </a:t>
            </a:r>
            <a:r>
              <a:rPr lang="en-GB" b="1" dirty="0" smtClean="0"/>
              <a:t>training year ……… Annual ARCP</a:t>
            </a:r>
          </a:p>
          <a:p>
            <a:pPr lvl="1"/>
            <a:r>
              <a:rPr lang="en-GB" dirty="0" smtClean="0"/>
              <a:t>Pass </a:t>
            </a:r>
            <a:r>
              <a:rPr lang="en-GB" dirty="0"/>
              <a:t>to next training year</a:t>
            </a:r>
            <a:r>
              <a:rPr lang="en-GB" dirty="0" smtClean="0"/>
              <a:t>?........ </a:t>
            </a:r>
            <a:r>
              <a:rPr lang="en-GB" b="1" dirty="0" smtClean="0"/>
              <a:t>At the end of each training year</a:t>
            </a:r>
          </a:p>
          <a:p>
            <a:pPr lvl="1"/>
            <a:r>
              <a:rPr lang="en-GB" dirty="0"/>
              <a:t>Gained competencies at each </a:t>
            </a:r>
            <a:r>
              <a:rPr lang="en-GB" b="1" dirty="0"/>
              <a:t>level</a:t>
            </a:r>
            <a:r>
              <a:rPr lang="en-GB" dirty="0" smtClean="0"/>
              <a:t>?............. </a:t>
            </a:r>
            <a:r>
              <a:rPr lang="en-GB" b="1" dirty="0" smtClean="0"/>
              <a:t>And end of level</a:t>
            </a:r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r>
              <a:rPr lang="en-GB" sz="3200" b="1" dirty="0" smtClean="0">
                <a:solidFill>
                  <a:srgbClr val="A00054"/>
                </a:solidFill>
              </a:rPr>
              <a:t>Absences from training (OOPC/ OOPE/ OOPR)</a:t>
            </a:r>
            <a:endParaRPr lang="en-GB" sz="3200" dirty="0" smtClean="0">
              <a:solidFill>
                <a:srgbClr val="A00054"/>
              </a:solidFill>
            </a:endParaRPr>
          </a:p>
          <a:p>
            <a:pPr lvl="1"/>
            <a:r>
              <a:rPr lang="en-GB" dirty="0" smtClean="0"/>
              <a:t>During OOP: Form R reviewed, ARCP outcome 0 (non-assessment)</a:t>
            </a:r>
          </a:p>
          <a:p>
            <a:pPr lvl="1"/>
            <a:r>
              <a:rPr lang="en-GB" dirty="0" smtClean="0"/>
              <a:t>Before OOP: outcome 1 is essential prior to OOPE/R/T</a:t>
            </a:r>
          </a:p>
          <a:p>
            <a:pPr lvl="1"/>
            <a:r>
              <a:rPr lang="en-GB" dirty="0" smtClean="0"/>
              <a:t>Inform HEE if you are planning to apply for OOPE/R/T/C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0" lv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219" y="963628"/>
            <a:ext cx="3488032" cy="373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49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98930"/>
            <a:ext cx="7772400" cy="679449"/>
          </a:xfrm>
        </p:spPr>
        <p:txBody>
          <a:bodyPr/>
          <a:lstStyle/>
          <a:p>
            <a:r>
              <a:rPr lang="en-GB" dirty="0" smtClean="0"/>
              <a:t>ARCPs – Timing (2)</a:t>
            </a:r>
            <a:endParaRPr lang="en-GB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52399" y="1673157"/>
            <a:ext cx="8991601" cy="4435813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A00054"/>
                </a:solidFill>
              </a:rPr>
              <a:t>Acceleration through training</a:t>
            </a:r>
            <a:endParaRPr lang="en-GB" sz="3200" dirty="0" smtClean="0">
              <a:solidFill>
                <a:srgbClr val="A00054"/>
              </a:solidFill>
            </a:endParaRPr>
          </a:p>
          <a:p>
            <a:pPr lvl="1"/>
            <a:r>
              <a:rPr lang="en-GB" dirty="0"/>
              <a:t>E</a:t>
            </a:r>
            <a:r>
              <a:rPr lang="en-GB" dirty="0" smtClean="0"/>
              <a:t>ducational supervisor and TPD’s recommendation – interim </a:t>
            </a:r>
          </a:p>
          <a:p>
            <a:pPr lvl="2"/>
            <a:r>
              <a:rPr lang="en-GB" dirty="0" smtClean="0"/>
              <a:t>Advance to next training year</a:t>
            </a:r>
          </a:p>
          <a:p>
            <a:pPr lvl="2"/>
            <a:r>
              <a:rPr lang="en-GB" dirty="0" smtClean="0"/>
              <a:t>Early outcome 6 (completion of training) </a:t>
            </a:r>
          </a:p>
          <a:p>
            <a:pPr marL="0" lvl="0" indent="0">
              <a:buNone/>
            </a:pPr>
            <a:endParaRPr lang="en-GB" sz="2000" dirty="0"/>
          </a:p>
          <a:p>
            <a:r>
              <a:rPr lang="en-GB" sz="3200" b="1" dirty="0">
                <a:solidFill>
                  <a:srgbClr val="A00054"/>
                </a:solidFill>
              </a:rPr>
              <a:t>Doctor needs additional support/ </a:t>
            </a:r>
            <a:r>
              <a:rPr lang="en-GB" sz="3200" b="1" dirty="0" smtClean="0">
                <a:solidFill>
                  <a:srgbClr val="A00054"/>
                </a:solidFill>
              </a:rPr>
              <a:t>training </a:t>
            </a:r>
          </a:p>
          <a:p>
            <a:pPr lvl="1"/>
            <a:r>
              <a:rPr lang="en-GB" dirty="0" smtClean="0"/>
              <a:t>When </a:t>
            </a:r>
            <a:r>
              <a:rPr lang="en-GB" dirty="0"/>
              <a:t>concerns </a:t>
            </a:r>
            <a:r>
              <a:rPr lang="en-GB" dirty="0" smtClean="0"/>
              <a:t>flagged by ES/ CS – TPD’s recommendation</a:t>
            </a:r>
          </a:p>
          <a:p>
            <a:pPr lvl="1"/>
            <a:r>
              <a:rPr lang="en-GB" dirty="0" smtClean="0"/>
              <a:t>Review after </a:t>
            </a:r>
            <a:r>
              <a:rPr lang="en-GB" dirty="0"/>
              <a:t>adverse </a:t>
            </a:r>
            <a:r>
              <a:rPr lang="en-GB" dirty="0" smtClean="0"/>
              <a:t>outcome: 3 - 6 </a:t>
            </a:r>
            <a:r>
              <a:rPr lang="en-GB" dirty="0"/>
              <a:t>months</a:t>
            </a:r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576" y="1061610"/>
            <a:ext cx="3390565" cy="36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8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91926"/>
            <a:ext cx="8239328" cy="67944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Your role as a Specialty Doctor in Training (1)</a:t>
            </a:r>
            <a:endParaRPr lang="en-GB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38285" y="1613431"/>
            <a:ext cx="8908437" cy="4929591"/>
          </a:xfrm>
          <a:ln w="76200"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3200" b="1" dirty="0" smtClean="0">
                <a:solidFill>
                  <a:srgbClr val="A00054"/>
                </a:solidFill>
              </a:rPr>
              <a:t>Manage Learning &amp; Collect </a:t>
            </a:r>
            <a:r>
              <a:rPr lang="en-GB" sz="3200" b="1" dirty="0">
                <a:solidFill>
                  <a:srgbClr val="A00054"/>
                </a:solidFill>
              </a:rPr>
              <a:t>E</a:t>
            </a:r>
            <a:r>
              <a:rPr lang="en-GB" sz="3200" b="1" dirty="0" smtClean="0">
                <a:solidFill>
                  <a:srgbClr val="A00054"/>
                </a:solidFill>
              </a:rPr>
              <a:t>vidence of Progress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Keep e-portfolio up to date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Initiate supervision meetings and reports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Initiate assessments (SLEs, MSF, START) and respond to feedback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Meet ARCP requirements by deadline (on School website)</a:t>
            </a:r>
          </a:p>
          <a:p>
            <a:pPr marL="0" indent="0">
              <a:spcAft>
                <a:spcPts val="600"/>
              </a:spcAft>
              <a:buNone/>
            </a:pPr>
            <a:endParaRPr lang="en-GB" b="1" dirty="0" smtClean="0"/>
          </a:p>
          <a:p>
            <a:pPr marL="914400" lvl="2" indent="0">
              <a:buNone/>
            </a:pPr>
            <a:endParaRPr lang="en-GB" dirty="0"/>
          </a:p>
          <a:p>
            <a:pPr marL="0" indent="0">
              <a:buNone/>
            </a:pPr>
            <a:endParaRPr lang="en-GB" sz="2000" dirty="0"/>
          </a:p>
          <a:p>
            <a:pPr marL="0" lv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402" y="880204"/>
            <a:ext cx="7826568" cy="36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61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91926"/>
            <a:ext cx="8050306" cy="67944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Your role as a Specialty Doctor in Training (2)</a:t>
            </a:r>
            <a:endParaRPr lang="en-GB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26460" y="1541154"/>
            <a:ext cx="8920263" cy="5015289"/>
          </a:xfrm>
          <a:ln w="76200"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3200" b="1" dirty="0" smtClean="0">
                <a:solidFill>
                  <a:srgbClr val="A00054"/>
                </a:solidFill>
              </a:rPr>
              <a:t>Keep Up to Date with Requirements for Training</a:t>
            </a:r>
            <a:endParaRPr lang="en-GB" sz="3200" dirty="0" smtClean="0">
              <a:solidFill>
                <a:srgbClr val="A00054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GB" dirty="0" smtClean="0"/>
              <a:t>Maintain contact with HEE and TPD</a:t>
            </a:r>
          </a:p>
          <a:p>
            <a:pPr lvl="2">
              <a:spcAft>
                <a:spcPts val="600"/>
              </a:spcAft>
            </a:pPr>
            <a:r>
              <a:rPr lang="en-GB" dirty="0"/>
              <a:t>A</a:t>
            </a:r>
            <a:r>
              <a:rPr lang="en-GB" dirty="0" smtClean="0"/>
              <a:t>ct on and respond to emails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Familiarise yourself with</a:t>
            </a:r>
          </a:p>
          <a:p>
            <a:pPr lvl="2">
              <a:spcAft>
                <a:spcPts val="600"/>
              </a:spcAft>
            </a:pPr>
            <a:r>
              <a:rPr lang="en-GB" dirty="0" smtClean="0"/>
              <a:t>RCPCH Curriculum and assessments </a:t>
            </a:r>
          </a:p>
          <a:p>
            <a:pPr lvl="2">
              <a:spcAft>
                <a:spcPts val="600"/>
              </a:spcAft>
            </a:pPr>
            <a:r>
              <a:rPr lang="en-GB" dirty="0" smtClean="0"/>
              <a:t>GMC requirements</a:t>
            </a:r>
          </a:p>
          <a:p>
            <a:pPr lvl="2">
              <a:spcAft>
                <a:spcPts val="600"/>
              </a:spcAft>
            </a:pPr>
            <a:r>
              <a:rPr lang="en-GB" dirty="0" smtClean="0"/>
              <a:t>HEE YH School of Paediatrics website</a:t>
            </a:r>
          </a:p>
          <a:p>
            <a:pPr lvl="2">
              <a:spcAft>
                <a:spcPts val="600"/>
              </a:spcAft>
            </a:pPr>
            <a:r>
              <a:rPr lang="en-GB" dirty="0" smtClean="0"/>
              <a:t>YH Paediatrics ARCP e-portfolio </a:t>
            </a:r>
            <a:r>
              <a:rPr lang="en-GB" dirty="0"/>
              <a:t>review tool</a:t>
            </a:r>
          </a:p>
          <a:p>
            <a:pPr marL="914400" lvl="2" indent="0">
              <a:buNone/>
            </a:pPr>
            <a:endParaRPr lang="en-GB" dirty="0" smtClean="0"/>
          </a:p>
          <a:p>
            <a:pPr lvl="2"/>
            <a:endParaRPr lang="en-GB" dirty="0"/>
          </a:p>
          <a:p>
            <a:pPr marL="0" indent="0">
              <a:buNone/>
            </a:pPr>
            <a:endParaRPr lang="en-GB" sz="2000" dirty="0"/>
          </a:p>
          <a:p>
            <a:pPr marL="0" lv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402" y="880204"/>
            <a:ext cx="7826568" cy="36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23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3874" y="342472"/>
            <a:ext cx="8221291" cy="679449"/>
          </a:xfrm>
        </p:spPr>
        <p:txBody>
          <a:bodyPr>
            <a:normAutofit/>
          </a:bodyPr>
          <a:lstStyle/>
          <a:p>
            <a:r>
              <a:rPr lang="en-GB" dirty="0" smtClean="0"/>
              <a:t>ARCP STANDARDS – Progress Curriculum</a:t>
            </a:r>
            <a:endParaRPr lang="en-GB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4438" y="1380225"/>
            <a:ext cx="8754896" cy="52929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b="1" u="sng" dirty="0" smtClean="0">
                <a:solidFill>
                  <a:srgbClr val="A00054"/>
                </a:solidFill>
              </a:rPr>
              <a:t>Progress in ALL Generic Professional Capabilities in each LEVEL</a:t>
            </a:r>
          </a:p>
          <a:p>
            <a:pPr marL="0" indent="0">
              <a:buNone/>
            </a:pPr>
            <a:endParaRPr lang="en-GB" sz="2600" b="1" dirty="0">
              <a:solidFill>
                <a:srgbClr val="A00054"/>
              </a:solidFill>
            </a:endParaRPr>
          </a:p>
          <a:p>
            <a:r>
              <a:rPr lang="en-GB" sz="2600" b="1" dirty="0" smtClean="0">
                <a:solidFill>
                  <a:srgbClr val="A00054"/>
                </a:solidFill>
              </a:rPr>
              <a:t>Level 1</a:t>
            </a:r>
            <a:r>
              <a:rPr lang="en-GB" sz="2600" b="1" dirty="0" smtClean="0"/>
              <a:t>	ACQUIRE </a:t>
            </a:r>
            <a:r>
              <a:rPr lang="en-GB" sz="2600" b="1" dirty="0"/>
              <a:t>KNOWLEDGE </a:t>
            </a:r>
            <a:r>
              <a:rPr lang="en-GB" sz="2600" b="1" dirty="0" smtClean="0"/>
              <a:t>BASE</a:t>
            </a:r>
          </a:p>
          <a:p>
            <a:endParaRPr lang="en-GB" sz="2600" b="1" dirty="0"/>
          </a:p>
          <a:p>
            <a:r>
              <a:rPr lang="en-GB" sz="2600" b="1" dirty="0" smtClean="0">
                <a:solidFill>
                  <a:srgbClr val="A00054"/>
                </a:solidFill>
              </a:rPr>
              <a:t>Level 2</a:t>
            </a:r>
            <a:r>
              <a:rPr lang="en-GB" sz="2600" b="1" dirty="0" smtClean="0"/>
              <a:t>	APPLY </a:t>
            </a:r>
            <a:r>
              <a:rPr lang="en-GB" sz="2600" b="1" dirty="0"/>
              <a:t>KNOWLDEGE TO </a:t>
            </a:r>
            <a:r>
              <a:rPr lang="en-GB" sz="2600" b="1" dirty="0" smtClean="0"/>
              <a:t>CLINICAL PRACTICE</a:t>
            </a:r>
          </a:p>
          <a:p>
            <a:pPr marL="1828800" lvl="4" indent="0">
              <a:buNone/>
            </a:pPr>
            <a:r>
              <a:rPr lang="en-GB" sz="2600" b="1" dirty="0" smtClean="0"/>
              <a:t>DEMONSTRATE AUTONOMY</a:t>
            </a:r>
          </a:p>
          <a:p>
            <a:pPr marL="1828800" lvl="4" indent="0">
              <a:buNone/>
            </a:pPr>
            <a:endParaRPr lang="en-GB" sz="2600" b="1" dirty="0"/>
          </a:p>
          <a:p>
            <a:r>
              <a:rPr lang="en-GB" sz="2600" b="1" dirty="0" smtClean="0">
                <a:solidFill>
                  <a:srgbClr val="A00054"/>
                </a:solidFill>
              </a:rPr>
              <a:t>Level 3</a:t>
            </a:r>
            <a:r>
              <a:rPr lang="en-GB" sz="2600" b="1" dirty="0" smtClean="0"/>
              <a:t>	DEVELOP </a:t>
            </a:r>
            <a:r>
              <a:rPr lang="en-GB" sz="2600" b="1" dirty="0"/>
              <a:t>PROFESSIONAL EXPERTISE, </a:t>
            </a:r>
            <a:r>
              <a:rPr lang="en-GB" sz="2600" b="1" dirty="0" smtClean="0"/>
              <a:t>			</a:t>
            </a:r>
            <a:r>
              <a:rPr lang="en-GB" sz="2600" b="1" dirty="0"/>
              <a:t>	</a:t>
            </a:r>
            <a:r>
              <a:rPr lang="en-GB" sz="2600" b="1" dirty="0" smtClean="0"/>
              <a:t>ANALYSE </a:t>
            </a:r>
            <a:r>
              <a:rPr lang="en-GB" sz="2600" b="1" dirty="0"/>
              <a:t>&amp; </a:t>
            </a:r>
            <a:r>
              <a:rPr lang="en-GB" sz="2600" b="1" dirty="0" smtClean="0"/>
              <a:t>EVALUATE </a:t>
            </a:r>
            <a:r>
              <a:rPr lang="en-GB" sz="2600" b="1" dirty="0"/>
              <a:t>KNOWLEDGE, </a:t>
            </a:r>
            <a:r>
              <a:rPr lang="en-GB" sz="2600" b="1" dirty="0" smtClean="0"/>
              <a:t>				TEACH </a:t>
            </a:r>
            <a:r>
              <a:rPr lang="en-GB" sz="2600" b="1" dirty="0"/>
              <a:t>&amp; </a:t>
            </a:r>
            <a:r>
              <a:rPr lang="en-GB" sz="2600" b="1" dirty="0" smtClean="0"/>
              <a:t>DEVELOP </a:t>
            </a:r>
            <a:r>
              <a:rPr lang="en-GB" sz="2600" b="1" dirty="0"/>
              <a:t>OTHERS</a:t>
            </a:r>
            <a:endParaRPr lang="en-GB" sz="2600" b="1" dirty="0" smtClean="0"/>
          </a:p>
          <a:p>
            <a:pPr marL="0" lv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118" y="840515"/>
            <a:ext cx="7689537" cy="36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4979</TotalTime>
  <Words>1732</Words>
  <Application>Microsoft Office PowerPoint</Application>
  <PresentationFormat>On-screen Show (4:3)</PresentationFormat>
  <Paragraphs>351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PowerPoint Presentation</vt:lpstr>
      <vt:lpstr>PowerPoint Presentation</vt:lpstr>
      <vt:lpstr>Key messages</vt:lpstr>
      <vt:lpstr>ARCPs - Purpose</vt:lpstr>
      <vt:lpstr>ARCPs – Timing (1)</vt:lpstr>
      <vt:lpstr>ARCPs – Timing (2)</vt:lpstr>
      <vt:lpstr>Your role as a Specialty Doctor in Training (1)</vt:lpstr>
      <vt:lpstr>Your role as a Specialty Doctor in Training (2)</vt:lpstr>
      <vt:lpstr>ARCP STANDARDS – Progress Curriculum</vt:lpstr>
      <vt:lpstr>Progress Curriculum (1)</vt:lpstr>
      <vt:lpstr>Progress Curriculum (2)</vt:lpstr>
      <vt:lpstr>E-portfolio Evidence Required for ARCP</vt:lpstr>
      <vt:lpstr>Evidence in ARCP folder (1)</vt:lpstr>
      <vt:lpstr>Evidence in e-portfolio – TAGGING </vt:lpstr>
      <vt:lpstr>Supervisors’ Opinions (1)</vt:lpstr>
      <vt:lpstr>PowerPoint Presentation</vt:lpstr>
      <vt:lpstr>Assessments - Summative and Formative (3)</vt:lpstr>
      <vt:lpstr>DEMONSTRATE PROGRESS IN TRAINING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Evidence Presented by You for ARCP (4)</vt:lpstr>
      <vt:lpstr>Responses to SLEs, MSF and START (3)</vt:lpstr>
      <vt:lpstr>Personal Development Plan </vt:lpstr>
      <vt:lpstr>Development Log (3)</vt:lpstr>
      <vt:lpstr>Skills Log (3)</vt:lpstr>
      <vt:lpstr>Key messages</vt:lpstr>
      <vt:lpstr>Take home message</vt:lpstr>
    </vt:vector>
  </TitlesOfParts>
  <Company>Health Education England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Bower</dc:creator>
  <cp:lastModifiedBy>Rum Thomas</cp:lastModifiedBy>
  <cp:revision>105</cp:revision>
  <cp:lastPrinted>2018-08-31T09:43:52Z</cp:lastPrinted>
  <dcterms:created xsi:type="dcterms:W3CDTF">2016-11-09T12:01:14Z</dcterms:created>
  <dcterms:modified xsi:type="dcterms:W3CDTF">2018-08-31T09:43:55Z</dcterms:modified>
</cp:coreProperties>
</file>