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3" autoAdjust="0"/>
  </p:normalViewPr>
  <p:slideViewPr>
    <p:cSldViewPr snapToGrid="0" snapToObjects="1">
      <p:cViewPr varScale="1">
        <p:scale>
          <a:sx n="71" d="100"/>
          <a:sy n="71" d="100"/>
        </p:scale>
        <p:origin x="178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10</a:t>
            </a:fld>
            <a:endParaRPr lang="en-US" dirty="0"/>
          </a:p>
        </p:txBody>
      </p:sp>
    </p:spTree>
    <p:extLst>
      <p:ext uri="{BB962C8B-B14F-4D97-AF65-F5344CB8AC3E}">
        <p14:creationId xmlns:p14="http://schemas.microsoft.com/office/powerpoint/2010/main" val="270982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11</a:t>
            </a:fld>
            <a:endParaRPr lang="en-US" dirty="0"/>
          </a:p>
        </p:txBody>
      </p:sp>
    </p:spTree>
    <p:extLst>
      <p:ext uri="{BB962C8B-B14F-4D97-AF65-F5344CB8AC3E}">
        <p14:creationId xmlns:p14="http://schemas.microsoft.com/office/powerpoint/2010/main" val="314974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You must know when you are in a position to provide a certificate of cause of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must have seen the deceased alive and have been involved in their heath care which of course means that you knew what illnesses they had before death and you are in a position to certify the cause of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do not need to see them after death to complete the death certificate and of course you do not therefore have to have been the person who confirmed death.</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12</a:t>
            </a:fld>
            <a:endParaRPr lang="en-US" dirty="0"/>
          </a:p>
        </p:txBody>
      </p:sp>
    </p:spTree>
    <p:extLst>
      <p:ext uri="{BB962C8B-B14F-4D97-AF65-F5344CB8AC3E}">
        <p14:creationId xmlns:p14="http://schemas.microsoft.com/office/powerpoint/2010/main" val="223200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0" i="0" u="none" strike="noStrike" kern="1200" baseline="0" dirty="0">
                <a:solidFill>
                  <a:schemeClr val="tx1"/>
                </a:solidFill>
                <a:latin typeface="+mn-lt"/>
                <a:ea typeface="+mn-ea"/>
                <a:cs typeface="+mn-cs"/>
              </a:rPr>
              <a:t>The law requires a doctor to notify the cause of death of any patient whom he/she has attended during that patient’s last illness to the Registrar of Births and Deaths. The doctor is required to notify the</a:t>
            </a:r>
          </a:p>
          <a:p>
            <a:r>
              <a:rPr lang="en-GB" sz="1200" b="0" i="0" u="none" strike="noStrike" kern="1200" baseline="0" dirty="0">
                <a:solidFill>
                  <a:schemeClr val="tx1"/>
                </a:solidFill>
                <a:latin typeface="+mn-lt"/>
                <a:ea typeface="+mn-ea"/>
                <a:cs typeface="+mn-cs"/>
              </a:rPr>
              <a:t>cause of death as a certificate, on a form prescribed, stating to the best of his/her knowledge and belief, the cause of death. It should be noted that the strict interpretation of the law is that the doctor shall notify the cause of death, not the fact.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your duty to issue the certificate if you have attended the patient. The Registrar of Births Deaths and marriages with record the death. It is the duty of the patients relative to take the deceased person’s death certificate and register the death with the Registrar. The death certificate will be presented to the relative in an envelope which will have specific details of how the relative or responsible person should contact the Registrar and arrange to register the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One of the duties of the Registrar is to ensure that the doctor who has issued the certificate has the appropriate registration with the GMC to issue the certificate, hence the requirement to add your GMC number and to print your name to facilitate identification.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Coroners and Justice Act 2009 makes provision for an entirely new service of a Specialist Medical Examiner, to ensure deaths are correctly and urgently referred to a Coroner when necessary. They will also ensure that deaths are medically certified as accurately as possible. Information regarding this new service is available on  the eLearning for health website.</a:t>
            </a:r>
            <a:r>
              <a:rPr lang="en-GB" sz="1200" kern="1200" dirty="0">
                <a:solidFill>
                  <a:schemeClr val="tx1"/>
                </a:solidFill>
                <a:effectLst/>
                <a:latin typeface="+mn-lt"/>
                <a:ea typeface="+mn-ea"/>
                <a:cs typeface="+mn-cs"/>
              </a:rPr>
              <a:t> The proposals for full implementation of the Medical Examiner Role have not been completed yet. </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13</a:t>
            </a:fld>
            <a:endParaRPr lang="en-US" dirty="0"/>
          </a:p>
        </p:txBody>
      </p:sp>
    </p:spTree>
    <p:extLst>
      <p:ext uri="{BB962C8B-B14F-4D97-AF65-F5344CB8AC3E}">
        <p14:creationId xmlns:p14="http://schemas.microsoft.com/office/powerpoint/2010/main" val="73391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There is further information and guidance on death certification in the pages in the beginning of the Death certificate Book.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obvious that you should ensure that your writing is completely legible and unambiguous. You should ensure that you record in the notes the fact that you have written the certificate and your complete cause of death. You should sign and date your entry in the notes as always.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reverse of the certificate is for information if you have referred to the coroner. You will find a list of industrial illnesses which may be important You will also see a list of those who may act as informant to the registrar. (the person who takes your death certificate to report the death to the Registrar.</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14</a:t>
            </a:fld>
            <a:endParaRPr lang="en-US" dirty="0"/>
          </a:p>
        </p:txBody>
      </p:sp>
    </p:spTree>
    <p:extLst>
      <p:ext uri="{BB962C8B-B14F-4D97-AF65-F5344CB8AC3E}">
        <p14:creationId xmlns:p14="http://schemas.microsoft.com/office/powerpoint/2010/main" val="922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There is much more detail in the document “guidance for doctors completing medical certificates of cause of death” which is included in this pack.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Take care to read the specific instruction and examples of cause of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Why do you think “organ failure” on its own is inappropriate on a death certificate.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How about “cardiac arrest”?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of course that these are consequences of disease and therefore do not describe cause of death they simple describe how the disease caused death and therefore if you use these statements you must include the disease process e.g.</a:t>
            </a:r>
          </a:p>
          <a:p>
            <a:r>
              <a:rPr lang="en-GB" sz="1200" b="0" i="0" u="none" strike="noStrike" kern="1200" baseline="0" dirty="0">
                <a:solidFill>
                  <a:schemeClr val="tx1"/>
                </a:solidFill>
                <a:latin typeface="+mn-lt"/>
                <a:ea typeface="+mn-ea"/>
                <a:cs typeface="+mn-cs"/>
              </a:rPr>
              <a:t>1a Cardiac arrest</a:t>
            </a:r>
          </a:p>
          <a:p>
            <a:r>
              <a:rPr lang="en-GB" sz="1200" b="0" i="0" u="none" strike="noStrike" kern="1200" baseline="0" dirty="0">
                <a:solidFill>
                  <a:schemeClr val="tx1"/>
                </a:solidFill>
                <a:latin typeface="+mn-lt"/>
                <a:ea typeface="+mn-ea"/>
                <a:cs typeface="+mn-cs"/>
              </a:rPr>
              <a:t>1b Myocardial infarction</a:t>
            </a:r>
          </a:p>
          <a:p>
            <a:r>
              <a:rPr lang="en-GB" sz="1200" b="0" i="0" u="none" strike="noStrike" kern="1200" baseline="0" dirty="0">
                <a:solidFill>
                  <a:schemeClr val="tx1"/>
                </a:solidFill>
                <a:latin typeface="+mn-lt"/>
                <a:ea typeface="+mn-ea"/>
                <a:cs typeface="+mn-cs"/>
              </a:rPr>
              <a:t>1c Ischaemic Heart Disease</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15</a:t>
            </a:fld>
            <a:endParaRPr lang="en-US" dirty="0"/>
          </a:p>
        </p:txBody>
      </p:sp>
    </p:spTree>
    <p:extLst>
      <p:ext uri="{BB962C8B-B14F-4D97-AF65-F5344CB8AC3E}">
        <p14:creationId xmlns:p14="http://schemas.microsoft.com/office/powerpoint/2010/main" val="327346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Look at these slides and follow the process to cause of death</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16</a:t>
            </a:fld>
            <a:endParaRPr lang="en-US" dirty="0"/>
          </a:p>
        </p:txBody>
      </p:sp>
    </p:spTree>
    <p:extLst>
      <p:ext uri="{BB962C8B-B14F-4D97-AF65-F5344CB8AC3E}">
        <p14:creationId xmlns:p14="http://schemas.microsoft.com/office/powerpoint/2010/main" val="426270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17</a:t>
            </a:fld>
            <a:endParaRPr lang="en-US" dirty="0"/>
          </a:p>
        </p:txBody>
      </p:sp>
    </p:spTree>
    <p:extLst>
      <p:ext uri="{BB962C8B-B14F-4D97-AF65-F5344CB8AC3E}">
        <p14:creationId xmlns:p14="http://schemas.microsoft.com/office/powerpoint/2010/main" val="424074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18</a:t>
            </a:fld>
            <a:endParaRPr lang="en-US" dirty="0"/>
          </a:p>
        </p:txBody>
      </p:sp>
    </p:spTree>
    <p:extLst>
      <p:ext uri="{BB962C8B-B14F-4D97-AF65-F5344CB8AC3E}">
        <p14:creationId xmlns:p14="http://schemas.microsoft.com/office/powerpoint/2010/main" val="234105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19</a:t>
            </a:fld>
            <a:endParaRPr lang="en-US" dirty="0"/>
          </a:p>
        </p:txBody>
      </p:sp>
    </p:spTree>
    <p:extLst>
      <p:ext uri="{BB962C8B-B14F-4D97-AF65-F5344CB8AC3E}">
        <p14:creationId xmlns:p14="http://schemas.microsoft.com/office/powerpoint/2010/main" val="377711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These are the 5 tasks that are described in this document.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will inevitably encounter death if you are working in acute specialties in hospital. It is vital that you understand your role and that you are clear about your role and that you manage the deceased, the relatives and staff caring for the deceased professionally and in line with UK law.</a:t>
            </a:r>
          </a:p>
          <a:p>
            <a:r>
              <a:rPr lang="en-GB" sz="1200" b="0" i="0" u="none" strike="noStrike" kern="1200" baseline="0" dirty="0">
                <a:solidFill>
                  <a:schemeClr val="tx1"/>
                </a:solidFill>
                <a:latin typeface="+mn-lt"/>
                <a:ea typeface="+mn-ea"/>
                <a:cs typeface="+mn-cs"/>
              </a:rPr>
              <a:t>You must understand the difference between Confirming death and certifying death. You must understand when you can Certify Death and when you cannot.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must be clear when you must inform and discuss a death with the Coroner.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must be able to complete Death Certificates and Cremation forms accurately and efficiently.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relatives and loved ones death is often nearly impossible to bear, remarkably though people are able to rise to the occasion and deal efficiently with it. It is vitally important that you do not add to the burden by introducing unnecessary delays or by creating problems by inaccurate or erroneously completed certificates and forms.</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a:t>
            </a:fld>
            <a:endParaRPr lang="en-US" dirty="0"/>
          </a:p>
        </p:txBody>
      </p:sp>
    </p:spTree>
    <p:extLst>
      <p:ext uri="{BB962C8B-B14F-4D97-AF65-F5344CB8AC3E}">
        <p14:creationId xmlns:p14="http://schemas.microsoft.com/office/powerpoint/2010/main" val="2613253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Why was Mr Lewis discussed with the Coroner’s office?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ultimately the responsibility of the consultant who is leading the heath care of the patient to ensure that the certification process is completed. You should always ask if you are not sure whether you can certify or are unsure about the process.</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20</a:t>
            </a:fld>
            <a:endParaRPr lang="en-US" dirty="0"/>
          </a:p>
        </p:txBody>
      </p:sp>
    </p:spTree>
    <p:extLst>
      <p:ext uri="{BB962C8B-B14F-4D97-AF65-F5344CB8AC3E}">
        <p14:creationId xmlns:p14="http://schemas.microsoft.com/office/powerpoint/2010/main" val="381745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30% of deaths are therefore burials and require no further certification beyond the production of the certificate of cause of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the deceased is to be cremated the remains will usually have been kept in the hospital mortuary until the required forms are completed. Usually the doctor who has completed the Death certificate will be asked to complete the first part of: </a:t>
            </a:r>
          </a:p>
          <a:p>
            <a:r>
              <a:rPr lang="en-GB" sz="1200" b="0" i="0" u="none" strike="noStrike" kern="1200" baseline="0" dirty="0">
                <a:solidFill>
                  <a:schemeClr val="tx1"/>
                </a:solidFill>
                <a:latin typeface="+mn-lt"/>
                <a:ea typeface="+mn-ea"/>
                <a:cs typeface="+mn-cs"/>
              </a:rPr>
              <a:t>			The medical certificate or “cremation form” as it is usually known.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copy of the cremation form is available here:</a:t>
            </a:r>
          </a:p>
          <a:p>
            <a:r>
              <a:rPr lang="en-GB" sz="1200" b="0" i="0" u="none" strike="noStrike" kern="1200" baseline="0" dirty="0">
                <a:solidFill>
                  <a:schemeClr val="tx1"/>
                </a:solidFill>
                <a:latin typeface="+mn-lt"/>
                <a:ea typeface="+mn-ea"/>
                <a:cs typeface="+mn-cs"/>
              </a:rPr>
              <a:t>http://www.justice.gov.uk/guidance/docs/cr4.pdf </a:t>
            </a:r>
          </a:p>
          <a:p>
            <a:r>
              <a:rPr lang="en-GB" sz="1200" b="0" i="0" u="none" strike="noStrike" kern="1200" baseline="0" dirty="0">
                <a:solidFill>
                  <a:schemeClr val="tx1"/>
                </a:solidFill>
                <a:latin typeface="+mn-lt"/>
                <a:ea typeface="+mn-ea"/>
                <a:cs typeface="+mn-cs"/>
              </a:rPr>
              <a:t>And a form is included in the pack</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21</a:t>
            </a:fld>
            <a:endParaRPr lang="en-US" dirty="0"/>
          </a:p>
        </p:txBody>
      </p:sp>
    </p:spTree>
    <p:extLst>
      <p:ext uri="{BB962C8B-B14F-4D97-AF65-F5344CB8AC3E}">
        <p14:creationId xmlns:p14="http://schemas.microsoft.com/office/powerpoint/2010/main" val="139431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22</a:t>
            </a:fld>
            <a:endParaRPr lang="en-US" dirty="0"/>
          </a:p>
        </p:txBody>
      </p:sp>
    </p:spTree>
    <p:extLst>
      <p:ext uri="{BB962C8B-B14F-4D97-AF65-F5344CB8AC3E}">
        <p14:creationId xmlns:p14="http://schemas.microsoft.com/office/powerpoint/2010/main" val="365160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is a quick run through the administrative part of the process of death in the UK.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Take some time to reflect on what you have learned:</a:t>
            </a:r>
          </a:p>
          <a:p>
            <a:endParaRPr lang="en-GB" sz="1200" b="0" i="0" u="none" strike="noStrike" kern="1200" baseline="0" dirty="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a:solidFill>
                  <a:schemeClr val="tx1"/>
                </a:solidFill>
                <a:latin typeface="+mn-lt"/>
                <a:ea typeface="+mn-ea"/>
                <a:cs typeface="+mn-cs"/>
              </a:rPr>
              <a:t>Who can confirm death?</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When can and should you certify death?</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When will you discuss with senior colleagues?</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When will you contact the coroner’s office?</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When can you complete a cremation form? Who should you ask to complete Part 3 of the form and what should you tell them?</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23</a:t>
            </a:fld>
            <a:endParaRPr lang="en-US" dirty="0"/>
          </a:p>
        </p:txBody>
      </p:sp>
    </p:spTree>
    <p:extLst>
      <p:ext uri="{BB962C8B-B14F-4D97-AF65-F5344CB8AC3E}">
        <p14:creationId xmlns:p14="http://schemas.microsoft.com/office/powerpoint/2010/main" val="395992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mn-ea"/>
                <a:cs typeface="+mn-cs"/>
              </a:rPr>
              <a:t>Confirmation of death is on the face of it simple and in the main there should be no problems with the act of confirming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Remember that very occasionally errors occur with this simple process, do not hurry the examination.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Confirm the identification of the patient.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English law:</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does not require a doctor to confirm death has occurred or that “life is extinct”; Though hospitals will usually ask the first on call doctor to confirm death.</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does not require a doctor to view the body of a deceased person;</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does not require a doctor to report the fact that death has occurred; </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does require the doctor who attended the deceased during the last illness to issue a certificate detailing the cause of death.</a:t>
            </a:r>
          </a:p>
          <a:p>
            <a:pPr marL="0" indent="0">
              <a:buFont typeface="Arial" pitchFamily="34" charset="0"/>
              <a:buNone/>
            </a:pP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 we are starting to develop a difference between Death Confirmation and Death Certification.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Confirmation of death can be by any person in a position to make the judgement of life extinct, you will however usually be asked to make that judgement whilst working in hospital. You can confirm death on any patient and do not need to have see and or cared for them before death.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confirming death you are making the diagnosis of life extinct.</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3</a:t>
            </a:fld>
            <a:endParaRPr lang="en-US" dirty="0"/>
          </a:p>
        </p:txBody>
      </p:sp>
    </p:spTree>
    <p:extLst>
      <p:ext uri="{BB962C8B-B14F-4D97-AF65-F5344CB8AC3E}">
        <p14:creationId xmlns:p14="http://schemas.microsoft.com/office/powerpoint/2010/main" val="294531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mn-ea"/>
                <a:cs typeface="+mn-cs"/>
              </a:rPr>
              <a:t>This is an obvious requirement of accurate and contemporaneous notes.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may be your last involvement with the patient if your are NOT in a position to CERTIFY death. You must make that judgement early. If you are not in a position to certify then you must inform the ward team of that so that they can be sure to make arrangements for certification. If it becomes clear that no one is in a position to issue a death certificate then you may need to start a discussion with the coroner’s officer. This will be discussed later.</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4</a:t>
            </a:fld>
            <a:endParaRPr lang="en-US" dirty="0"/>
          </a:p>
        </p:txBody>
      </p:sp>
    </p:spTree>
    <p:extLst>
      <p:ext uri="{BB962C8B-B14F-4D97-AF65-F5344CB8AC3E}">
        <p14:creationId xmlns:p14="http://schemas.microsoft.com/office/powerpoint/2010/main" val="337197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5</a:t>
            </a:fld>
            <a:endParaRPr lang="en-US" dirty="0"/>
          </a:p>
        </p:txBody>
      </p:sp>
    </p:spTree>
    <p:extLst>
      <p:ext uri="{BB962C8B-B14F-4D97-AF65-F5344CB8AC3E}">
        <p14:creationId xmlns:p14="http://schemas.microsoft.com/office/powerpoint/2010/main" val="201351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mn-ea"/>
                <a:cs typeface="+mn-cs"/>
              </a:rPr>
              <a:t>This is a vital part of your role as a doctor.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Relatives will be distressed but need to know what has happened and what will happen next. The nursing team will be able to help you with some of the question (for example; where to collect personal belongings and where to collect the death certificate and when that will be possible).</a:t>
            </a:r>
            <a:endParaRPr lang="en-GB" sz="1100"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6</a:t>
            </a:fld>
            <a:endParaRPr lang="en-US" dirty="0"/>
          </a:p>
        </p:txBody>
      </p:sp>
    </p:spTree>
    <p:extLst>
      <p:ext uri="{BB962C8B-B14F-4D97-AF65-F5344CB8AC3E}">
        <p14:creationId xmlns:p14="http://schemas.microsoft.com/office/powerpoint/2010/main" val="28109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7</a:t>
            </a:fld>
            <a:endParaRPr lang="en-US" dirty="0"/>
          </a:p>
        </p:txBody>
      </p:sp>
    </p:spTree>
    <p:extLst>
      <p:ext uri="{BB962C8B-B14F-4D97-AF65-F5344CB8AC3E}">
        <p14:creationId xmlns:p14="http://schemas.microsoft.com/office/powerpoint/2010/main" val="12854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the first instance you will contact the Coroner’s office and speak to one of the Coroner’s officers. He or she will take details of the deceased and the circumstances and will usually talk to the coroner themselves and relay the outcome of that discussion back to you.</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must know the circumstances where it is necessary for you to discuss a death with the Coroner’s office. They are listed on the following slides.</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8</a:t>
            </a:fld>
            <a:endParaRPr lang="en-US" dirty="0"/>
          </a:p>
        </p:txBody>
      </p:sp>
    </p:spTree>
    <p:extLst>
      <p:ext uri="{BB962C8B-B14F-4D97-AF65-F5344CB8AC3E}">
        <p14:creationId xmlns:p14="http://schemas.microsoft.com/office/powerpoint/2010/main" val="168211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9</a:t>
            </a:fld>
            <a:endParaRPr lang="en-US" dirty="0"/>
          </a:p>
        </p:txBody>
      </p:sp>
    </p:spTree>
    <p:extLst>
      <p:ext uri="{BB962C8B-B14F-4D97-AF65-F5344CB8AC3E}">
        <p14:creationId xmlns:p14="http://schemas.microsoft.com/office/powerpoint/2010/main" val="423882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1ABC028-E959-4782-821C-DB63D2BB5FA8}" type="datetimeFigureOut">
              <a:rPr lang="en-US"/>
              <a:pPr>
                <a:defRPr/>
              </a:pPr>
              <a:t>3/27/2019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404AB9-ED30-430B-91FF-1C0AE5D2EC2C}" type="slidenum">
              <a:rPr lang="en-US"/>
              <a:pPr>
                <a:defRPr/>
              </a:pPr>
              <a:t>‹#›</a:t>
            </a:fld>
            <a:endParaRPr lang="en-US" dirty="0"/>
          </a:p>
        </p:txBody>
      </p:sp>
    </p:spTree>
    <p:extLst>
      <p:ext uri="{BB962C8B-B14F-4D97-AF65-F5344CB8AC3E}">
        <p14:creationId xmlns:p14="http://schemas.microsoft.com/office/powerpoint/2010/main" val="7757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v.uk/after-a-death/register-the-death" TargetMode="External"/><Relationship Id="rId3" Type="http://schemas.openxmlformats.org/officeDocument/2006/relationships/hyperlink" Target="https://www.e-lfh.org.uk/" TargetMode="External"/><Relationship Id="rId7" Type="http://schemas.openxmlformats.org/officeDocument/2006/relationships/hyperlink" Target="https://www.gov.uk/government/publications/death-certification-reform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gro.gov.uk/images/medcert_July_2010.pdf" TargetMode="External"/><Relationship Id="rId5" Type="http://schemas.openxmlformats.org/officeDocument/2006/relationships/hyperlink" Target="http://www.justice.gov.uk/downloads/burials-and-coroners/cremations/cremation-doctors-guidance.pdf" TargetMode="External"/><Relationship Id="rId4" Type="http://schemas.openxmlformats.org/officeDocument/2006/relationships/hyperlink" Target="http://www.gmc-uk.org/guidance/ethical_guidance/end_of_life_certification_post-mortems_and_referral.a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005098"/>
            <a:ext cx="1798200" cy="1243501"/>
          </a:xfrm>
          <a:prstGeom prst="rect">
            <a:avLst/>
          </a:prstGeom>
        </p:spPr>
      </p:pic>
      <p:sp>
        <p:nvSpPr>
          <p:cNvPr id="2" name="TextBox 1"/>
          <p:cNvSpPr txBox="1"/>
          <p:nvPr/>
        </p:nvSpPr>
        <p:spPr>
          <a:xfrm>
            <a:off x="764464" y="1018488"/>
            <a:ext cx="8005850" cy="2000548"/>
          </a:xfrm>
          <a:prstGeom prst="rect">
            <a:avLst/>
          </a:prstGeom>
          <a:noFill/>
        </p:spPr>
        <p:txBody>
          <a:bodyPr wrap="square" rtlCol="0">
            <a:spAutoFit/>
          </a:bodyPr>
          <a:lstStyle/>
          <a:p>
            <a:pPr algn="r" fontAlgn="auto">
              <a:spcAft>
                <a:spcPts val="0"/>
              </a:spcAft>
              <a:defRPr/>
            </a:pPr>
            <a:endParaRPr lang="en-GB" sz="8800" b="1" dirty="0">
              <a:latin typeface="Arial" pitchFamily="34" charset="0"/>
              <a:cs typeface="Arial" pitchFamily="34" charset="0"/>
            </a:endParaRPr>
          </a:p>
          <a:p>
            <a:endParaRPr lang="en-GB" sz="3600" b="1" dirty="0">
              <a:solidFill>
                <a:srgbClr val="A00054"/>
              </a:solidFill>
            </a:endParaRPr>
          </a:p>
        </p:txBody>
      </p:sp>
      <p:sp>
        <p:nvSpPr>
          <p:cNvPr id="9" name="Title 1"/>
          <p:cNvSpPr txBox="1">
            <a:spLocks/>
          </p:cNvSpPr>
          <p:nvPr/>
        </p:nvSpPr>
        <p:spPr>
          <a:xfrm>
            <a:off x="774676" y="1018488"/>
            <a:ext cx="7772400" cy="1800200"/>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latin typeface="Arial" pitchFamily="34" charset="0"/>
                <a:cs typeface="Arial" pitchFamily="34" charset="0"/>
              </a:rPr>
              <a:t>		</a:t>
            </a:r>
            <a:br>
              <a:rPr lang="en-GB" dirty="0">
                <a:latin typeface="Arial" pitchFamily="34" charset="0"/>
                <a:cs typeface="Arial" pitchFamily="34" charset="0"/>
              </a:rPr>
            </a:br>
            <a:r>
              <a:rPr lang="en-GB" dirty="0">
                <a:latin typeface="Arial" pitchFamily="34" charset="0"/>
                <a:cs typeface="Arial" pitchFamily="34" charset="0"/>
              </a:rPr>
              <a:t>		</a:t>
            </a:r>
            <a:r>
              <a:rPr lang="en-GB" sz="4800" dirty="0">
                <a:latin typeface="Arial" pitchFamily="34" charset="0"/>
                <a:cs typeface="Arial" pitchFamily="34" charset="0"/>
              </a:rPr>
              <a:t>When a Patient Dies</a:t>
            </a:r>
          </a:p>
        </p:txBody>
      </p:sp>
      <p:sp>
        <p:nvSpPr>
          <p:cNvPr id="11" name="Rectangle 10"/>
          <p:cNvSpPr/>
          <p:nvPr/>
        </p:nvSpPr>
        <p:spPr>
          <a:xfrm>
            <a:off x="2961654" y="2233913"/>
            <a:ext cx="3031599" cy="584775"/>
          </a:xfrm>
          <a:prstGeom prst="rect">
            <a:avLst/>
          </a:prstGeom>
        </p:spPr>
        <p:txBody>
          <a:bodyPr wrap="none">
            <a:spAutoFit/>
          </a:bodyPr>
          <a:lstStyle/>
          <a:p>
            <a:pPr algn="r" fontAlgn="auto">
              <a:spcAft>
                <a:spcPts val="0"/>
              </a:spcAft>
              <a:defRPr/>
            </a:pPr>
            <a:r>
              <a:rPr lang="en-GB" sz="3200" b="1" dirty="0">
                <a:latin typeface="Arial" pitchFamily="34" charset="0"/>
                <a:cs typeface="Arial" pitchFamily="34" charset="0"/>
              </a:rPr>
              <a:t>Dr John Potter</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00200"/>
            <a:ext cx="7848872" cy="4525963"/>
          </a:xfrm>
        </p:spPr>
        <p:txBody>
          <a:bodyPr>
            <a:noAutofit/>
          </a:bodyPr>
          <a:lstStyle/>
          <a:p>
            <a:pPr>
              <a:spcBef>
                <a:spcPts val="0"/>
              </a:spcBef>
            </a:pPr>
            <a:r>
              <a:rPr lang="en-GB" sz="2800" dirty="0"/>
              <a:t>Patient not seen by a doctor within 14 days prior to death</a:t>
            </a:r>
          </a:p>
          <a:p>
            <a:pPr>
              <a:spcBef>
                <a:spcPts val="0"/>
              </a:spcBef>
            </a:pPr>
            <a:r>
              <a:rPr lang="en-GB" sz="2800" dirty="0"/>
              <a:t>Cause of death unknown</a:t>
            </a:r>
          </a:p>
          <a:p>
            <a:pPr>
              <a:spcBef>
                <a:spcPts val="0"/>
              </a:spcBef>
            </a:pPr>
            <a:r>
              <a:rPr lang="en-GB" sz="2800" dirty="0"/>
              <a:t>Violent, unnatural or suspicious death</a:t>
            </a:r>
          </a:p>
          <a:p>
            <a:pPr>
              <a:spcBef>
                <a:spcPts val="0"/>
              </a:spcBef>
            </a:pPr>
            <a:r>
              <a:rPr lang="en-GB" sz="2800" dirty="0"/>
              <a:t>Accident</a:t>
            </a:r>
          </a:p>
          <a:p>
            <a:pPr>
              <a:spcBef>
                <a:spcPts val="0"/>
              </a:spcBef>
            </a:pPr>
            <a:r>
              <a:rPr lang="en-GB" sz="2800" dirty="0"/>
              <a:t>Poisoning</a:t>
            </a:r>
          </a:p>
          <a:p>
            <a:pPr>
              <a:spcBef>
                <a:spcPts val="0"/>
              </a:spcBef>
            </a:pPr>
            <a:r>
              <a:rPr lang="en-GB" sz="2800" dirty="0"/>
              <a:t>Drug dependence, misuse or overdose</a:t>
            </a:r>
          </a:p>
          <a:p>
            <a:pPr>
              <a:spcBef>
                <a:spcPts val="0"/>
              </a:spcBef>
            </a:pPr>
            <a:r>
              <a:rPr lang="en-GB" sz="2800" dirty="0"/>
              <a:t>Suicide</a:t>
            </a:r>
          </a:p>
          <a:p>
            <a:pPr>
              <a:spcBef>
                <a:spcPts val="0"/>
              </a:spcBef>
            </a:pPr>
            <a:r>
              <a:rPr lang="en-GB" sz="2800" dirty="0"/>
              <a:t>Self Neglect</a:t>
            </a:r>
          </a:p>
        </p:txBody>
      </p:sp>
      <p:sp>
        <p:nvSpPr>
          <p:cNvPr id="5" name="TextBox 2"/>
          <p:cNvSpPr txBox="1">
            <a:spLocks noGrp="1" noChangeArrowheads="1"/>
          </p:cNvSpPr>
          <p:nvPr>
            <p:ph type="title"/>
          </p:nvPr>
        </p:nvSpPr>
        <p:spPr bwMode="auto">
          <a:xfrm>
            <a:off x="827584" y="314046"/>
            <a:ext cx="6627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When to refer to </a:t>
            </a:r>
            <a:br>
              <a:rPr lang="en-US" sz="4000" b="1" dirty="0">
                <a:solidFill>
                  <a:srgbClr val="A00054"/>
                </a:solidFill>
                <a:latin typeface="Arial" pitchFamily="34" charset="0"/>
                <a:cs typeface="Arial" pitchFamily="34" charset="0"/>
              </a:rPr>
            </a:br>
            <a:r>
              <a:rPr lang="en-US" sz="4000" b="1" dirty="0">
                <a:solidFill>
                  <a:srgbClr val="A00054"/>
                </a:solidFill>
                <a:latin typeface="Arial" pitchFamily="34" charset="0"/>
                <a:cs typeface="Arial" pitchFamily="34" charset="0"/>
              </a:rPr>
              <a:t>the Coroner </a:t>
            </a:r>
          </a:p>
        </p:txBody>
      </p:sp>
    </p:spTree>
    <p:extLst>
      <p:ext uri="{BB962C8B-B14F-4D97-AF65-F5344CB8AC3E}">
        <p14:creationId xmlns:p14="http://schemas.microsoft.com/office/powerpoint/2010/main" val="133141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784" y="1772816"/>
            <a:ext cx="7992888" cy="4525963"/>
          </a:xfrm>
        </p:spPr>
        <p:txBody>
          <a:bodyPr>
            <a:normAutofit/>
          </a:bodyPr>
          <a:lstStyle/>
          <a:p>
            <a:pPr>
              <a:spcBef>
                <a:spcPts val="0"/>
              </a:spcBef>
            </a:pPr>
            <a:r>
              <a:rPr lang="en-GB" sz="2800" dirty="0"/>
              <a:t>Deaths within 24 hours of admission</a:t>
            </a:r>
          </a:p>
          <a:p>
            <a:pPr>
              <a:spcBef>
                <a:spcPts val="0"/>
              </a:spcBef>
            </a:pPr>
            <a:r>
              <a:rPr lang="en-GB" sz="2800" dirty="0"/>
              <a:t>During an operation or before recovery from the effect of anaesthetics</a:t>
            </a:r>
          </a:p>
          <a:p>
            <a:pPr>
              <a:spcBef>
                <a:spcPts val="0"/>
              </a:spcBef>
            </a:pPr>
            <a:r>
              <a:rPr lang="en-GB" sz="2800" dirty="0"/>
              <a:t>Following any medical procedure due to an abortion</a:t>
            </a:r>
          </a:p>
          <a:p>
            <a:pPr>
              <a:spcBef>
                <a:spcPts val="0"/>
              </a:spcBef>
            </a:pPr>
            <a:r>
              <a:rPr lang="en-GB" sz="2800" dirty="0"/>
              <a:t>Industrial disease / related to employment</a:t>
            </a:r>
          </a:p>
          <a:p>
            <a:pPr>
              <a:spcBef>
                <a:spcPts val="0"/>
              </a:spcBef>
            </a:pPr>
            <a:r>
              <a:rPr lang="en-GB" sz="2800" dirty="0"/>
              <a:t>In police custody</a:t>
            </a:r>
          </a:p>
          <a:p>
            <a:pPr>
              <a:spcBef>
                <a:spcPts val="0"/>
              </a:spcBef>
            </a:pPr>
            <a:r>
              <a:rPr lang="en-GB" sz="2800" dirty="0"/>
              <a:t>Detained under the mental health act</a:t>
            </a:r>
          </a:p>
        </p:txBody>
      </p:sp>
      <p:sp>
        <p:nvSpPr>
          <p:cNvPr id="4" name="TextBox 2"/>
          <p:cNvSpPr txBox="1">
            <a:spLocks noGrp="1" noChangeArrowheads="1"/>
          </p:cNvSpPr>
          <p:nvPr>
            <p:ph type="title"/>
          </p:nvPr>
        </p:nvSpPr>
        <p:spPr bwMode="auto">
          <a:xfrm>
            <a:off x="827584" y="314046"/>
            <a:ext cx="6627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When to refer to </a:t>
            </a:r>
            <a:br>
              <a:rPr lang="en-US" sz="4000" b="1" dirty="0">
                <a:solidFill>
                  <a:srgbClr val="A00054"/>
                </a:solidFill>
                <a:latin typeface="Arial" pitchFamily="34" charset="0"/>
                <a:cs typeface="Arial" pitchFamily="34" charset="0"/>
              </a:rPr>
            </a:br>
            <a:r>
              <a:rPr lang="en-US" sz="4000" b="1" dirty="0">
                <a:solidFill>
                  <a:srgbClr val="A00054"/>
                </a:solidFill>
                <a:latin typeface="Arial" pitchFamily="34" charset="0"/>
                <a:cs typeface="Arial" pitchFamily="34" charset="0"/>
              </a:rPr>
              <a:t>the Coroner (2)</a:t>
            </a:r>
          </a:p>
        </p:txBody>
      </p:sp>
    </p:spTree>
    <p:extLst>
      <p:ext uri="{BB962C8B-B14F-4D97-AF65-F5344CB8AC3E}">
        <p14:creationId xmlns:p14="http://schemas.microsoft.com/office/powerpoint/2010/main" val="253771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0849"/>
            <a:ext cx="7797552" cy="3672408"/>
          </a:xfrm>
        </p:spPr>
        <p:txBody>
          <a:bodyPr/>
          <a:lstStyle/>
          <a:p>
            <a:r>
              <a:rPr lang="en-GB" dirty="0"/>
              <a:t>Legal duty</a:t>
            </a:r>
          </a:p>
          <a:p>
            <a:pPr marL="0" indent="0">
              <a:buNone/>
            </a:pPr>
            <a:r>
              <a:rPr lang="en-GB" sz="2600" dirty="0"/>
              <a:t>A doctor must have made a diagnosis prior to death and be satisfied that no other condition or event, that is not a natural disease, has contributed significantly to the death. The doctor has expected the death to occur roughly when it did and be satisfied that the mode and circumstances of the death are compatible with the diagnosis.</a:t>
            </a:r>
          </a:p>
        </p:txBody>
      </p:sp>
      <p:sp>
        <p:nvSpPr>
          <p:cNvPr id="4" name="TextBox 2"/>
          <p:cNvSpPr txBox="1">
            <a:spLocks noGrp="1" noChangeArrowheads="1"/>
          </p:cNvSpPr>
          <p:nvPr>
            <p:ph type="title"/>
          </p:nvPr>
        </p:nvSpPr>
        <p:spPr bwMode="auto">
          <a:xfrm>
            <a:off x="827584" y="188640"/>
            <a:ext cx="66272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Issuing a medical certificate of cause </a:t>
            </a:r>
            <a:br>
              <a:rPr lang="en-US" sz="4000" b="1" dirty="0">
                <a:solidFill>
                  <a:srgbClr val="A00054"/>
                </a:solidFill>
                <a:latin typeface="Arial" pitchFamily="34" charset="0"/>
                <a:cs typeface="Arial" pitchFamily="34" charset="0"/>
              </a:rPr>
            </a:br>
            <a:r>
              <a:rPr lang="en-US" sz="4000" b="1" dirty="0">
                <a:solidFill>
                  <a:srgbClr val="A00054"/>
                </a:solidFill>
                <a:latin typeface="Arial" pitchFamily="34" charset="0"/>
                <a:cs typeface="Arial" pitchFamily="34" charset="0"/>
              </a:rPr>
              <a:t>of death</a:t>
            </a:r>
          </a:p>
        </p:txBody>
      </p:sp>
    </p:spTree>
    <p:extLst>
      <p:ext uri="{BB962C8B-B14F-4D97-AF65-F5344CB8AC3E}">
        <p14:creationId xmlns:p14="http://schemas.microsoft.com/office/powerpoint/2010/main" val="411368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4525963"/>
          </a:xfrm>
        </p:spPr>
        <p:txBody>
          <a:bodyPr>
            <a:normAutofit lnSpcReduction="10000"/>
          </a:bodyPr>
          <a:lstStyle/>
          <a:p>
            <a:r>
              <a:rPr lang="en-GB" dirty="0"/>
              <a:t>Complete all the boxes </a:t>
            </a:r>
          </a:p>
          <a:p>
            <a:pPr marL="0" indent="0">
              <a:buNone/>
            </a:pPr>
            <a:r>
              <a:rPr lang="en-GB" dirty="0"/>
              <a:t>	(remember the second side of the form)</a:t>
            </a:r>
          </a:p>
          <a:p>
            <a:r>
              <a:rPr lang="en-GB" dirty="0"/>
              <a:t>Use capital letters</a:t>
            </a:r>
          </a:p>
          <a:p>
            <a:r>
              <a:rPr lang="en-GB" dirty="0"/>
              <a:t>No abbreviations</a:t>
            </a:r>
          </a:p>
          <a:p>
            <a:r>
              <a:rPr lang="en-GB" dirty="0"/>
              <a:t>No vague phrases</a:t>
            </a:r>
          </a:p>
          <a:p>
            <a:r>
              <a:rPr lang="en-GB" dirty="0"/>
              <a:t>Be as accurate as possible</a:t>
            </a:r>
          </a:p>
          <a:p>
            <a:r>
              <a:rPr lang="en-GB" dirty="0"/>
              <a:t>Sign the certificate AND print your name / GMC number next to your signature</a:t>
            </a:r>
          </a:p>
          <a:p>
            <a:endParaRPr lang="en-GB" dirty="0"/>
          </a:p>
        </p:txBody>
      </p:sp>
      <p:sp>
        <p:nvSpPr>
          <p:cNvPr id="4" name="TextBox 2"/>
          <p:cNvSpPr txBox="1">
            <a:spLocks noGrp="1" noChangeArrowheads="1"/>
          </p:cNvSpPr>
          <p:nvPr>
            <p:ph type="title"/>
          </p:nvPr>
        </p:nvSpPr>
        <p:spPr bwMode="auto">
          <a:xfrm>
            <a:off x="827584" y="188640"/>
            <a:ext cx="6627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Death Certification</a:t>
            </a:r>
          </a:p>
        </p:txBody>
      </p:sp>
    </p:spTree>
    <p:extLst>
      <p:ext uri="{BB962C8B-B14F-4D97-AF65-F5344CB8AC3E}">
        <p14:creationId xmlns:p14="http://schemas.microsoft.com/office/powerpoint/2010/main" val="212883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noChangeArrowheads="1"/>
          </p:cNvSpPr>
          <p:nvPr>
            <p:ph type="title"/>
          </p:nvPr>
        </p:nvSpPr>
        <p:spPr bwMode="auto">
          <a:xfrm>
            <a:off x="827584" y="188640"/>
            <a:ext cx="6627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Useful Links</a:t>
            </a:r>
          </a:p>
        </p:txBody>
      </p:sp>
      <p:sp>
        <p:nvSpPr>
          <p:cNvPr id="3" name="Content Placeholder 2"/>
          <p:cNvSpPr>
            <a:spLocks noGrp="1"/>
          </p:cNvSpPr>
          <p:nvPr>
            <p:ph idx="1"/>
          </p:nvPr>
        </p:nvSpPr>
        <p:spPr>
          <a:xfrm>
            <a:off x="922717" y="1340768"/>
            <a:ext cx="8229600" cy="4032448"/>
          </a:xfrm>
        </p:spPr>
        <p:txBody>
          <a:bodyPr>
            <a:normAutofit fontScale="92500" lnSpcReduction="20000"/>
          </a:bodyPr>
          <a:lstStyle/>
          <a:p>
            <a:pPr marL="0" indent="0">
              <a:buNone/>
            </a:pPr>
            <a:r>
              <a:rPr lang="en-GB" sz="2000" dirty="0">
                <a:hlinkClick r:id="rId3"/>
              </a:rPr>
              <a:t>https://www.e-lfh.org.uk/</a:t>
            </a:r>
            <a:endParaRPr lang="en-GB" sz="2000" dirty="0"/>
          </a:p>
          <a:p>
            <a:pPr marL="0" indent="0">
              <a:buNone/>
            </a:pPr>
            <a:endParaRPr lang="en-GB" sz="2000" dirty="0"/>
          </a:p>
          <a:p>
            <a:pPr marL="0" indent="0">
              <a:buNone/>
            </a:pPr>
            <a:r>
              <a:rPr lang="en-GB" sz="2000" u="sng" dirty="0">
                <a:hlinkClick r:id="rId4"/>
              </a:rPr>
              <a:t>http://www.gmc-uk.org/guidance/ethical_guidance/end_of_life_certification_post-mortems_and_referral.asp</a:t>
            </a:r>
            <a:endParaRPr lang="en-GB" sz="2000" u="sng" dirty="0"/>
          </a:p>
          <a:p>
            <a:pPr marL="0" indent="0">
              <a:buNone/>
            </a:pPr>
            <a:endParaRPr lang="en-GB" sz="2000" dirty="0"/>
          </a:p>
          <a:p>
            <a:pPr marL="0" indent="0">
              <a:buNone/>
            </a:pPr>
            <a:r>
              <a:rPr lang="en-GB" sz="2000" u="sng" dirty="0">
                <a:hlinkClick r:id="rId5"/>
              </a:rPr>
              <a:t>http://www.justice.gov.uk/downloads/burials-and-coroners/cremations/cremation-doctors-guidance.pdf</a:t>
            </a:r>
            <a:endParaRPr lang="en-GB" sz="2000" u="sng" dirty="0"/>
          </a:p>
          <a:p>
            <a:pPr marL="0" indent="0">
              <a:buNone/>
            </a:pPr>
            <a:endParaRPr lang="en-GB" sz="2000" dirty="0"/>
          </a:p>
          <a:p>
            <a:pPr marL="0" indent="0">
              <a:buNone/>
            </a:pPr>
            <a:r>
              <a:rPr lang="en-GB" sz="2000" u="sng" dirty="0">
                <a:hlinkClick r:id="rId6"/>
              </a:rPr>
              <a:t>http://www.gro.gov.uk/images/medcert_July_2010.pdf</a:t>
            </a:r>
            <a:endParaRPr lang="en-GB" sz="2000" u="sng" dirty="0"/>
          </a:p>
          <a:p>
            <a:pPr marL="0" indent="0">
              <a:buNone/>
            </a:pPr>
            <a:endParaRPr lang="en-GB" sz="2000" dirty="0"/>
          </a:p>
          <a:p>
            <a:pPr marL="0" indent="0">
              <a:buNone/>
            </a:pPr>
            <a:r>
              <a:rPr lang="en-GB" sz="2000" u="sng" dirty="0">
                <a:hlinkClick r:id="rId7"/>
              </a:rPr>
              <a:t>https://www.gov.uk/government/publications/death-certification-reforms</a:t>
            </a:r>
            <a:endParaRPr lang="en-GB" sz="2000" u="sng" dirty="0"/>
          </a:p>
          <a:p>
            <a:pPr marL="0" indent="0">
              <a:buNone/>
            </a:pPr>
            <a:endParaRPr lang="en-GB" sz="2000" u="sng" dirty="0"/>
          </a:p>
          <a:p>
            <a:pPr marL="0" indent="0">
              <a:buNone/>
            </a:pPr>
            <a:r>
              <a:rPr lang="en-GB" sz="2000" dirty="0">
                <a:hlinkClick r:id="rId8"/>
              </a:rPr>
              <a:t>https://www.gov.uk/after-a-death/register-the-death</a:t>
            </a:r>
            <a:r>
              <a:rPr lang="en-GB" sz="2000" dirty="0"/>
              <a:t> </a:t>
            </a:r>
          </a:p>
          <a:p>
            <a:pPr marL="0" indent="0">
              <a:buNone/>
            </a:pPr>
            <a:endParaRPr lang="en-GB" sz="2000" dirty="0"/>
          </a:p>
        </p:txBody>
      </p:sp>
    </p:spTree>
    <p:extLst>
      <p:ext uri="{BB962C8B-B14F-4D97-AF65-F5344CB8AC3E}">
        <p14:creationId xmlns:p14="http://schemas.microsoft.com/office/powerpoint/2010/main" val="36308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82502"/>
            <a:ext cx="8229600" cy="4525963"/>
          </a:xfrm>
        </p:spPr>
        <p:txBody>
          <a:bodyPr/>
          <a:lstStyle/>
          <a:p>
            <a:r>
              <a:rPr lang="en-GB" dirty="0"/>
              <a:t>Septicaemia</a:t>
            </a:r>
          </a:p>
          <a:p>
            <a:r>
              <a:rPr lang="en-GB" dirty="0"/>
              <a:t>Organ failure e.g. CCF, Renal failure</a:t>
            </a:r>
          </a:p>
          <a:p>
            <a:r>
              <a:rPr lang="en-GB" dirty="0"/>
              <a:t>Old Age</a:t>
            </a:r>
          </a:p>
          <a:p>
            <a:r>
              <a:rPr lang="en-GB" dirty="0"/>
              <a:t>Cardiac arrest</a:t>
            </a:r>
          </a:p>
          <a:p>
            <a:r>
              <a:rPr lang="en-GB" dirty="0"/>
              <a:t>Cerebrovascular accident</a:t>
            </a:r>
          </a:p>
          <a:p>
            <a:r>
              <a:rPr lang="en-GB" dirty="0"/>
              <a:t>Carcinomatosis</a:t>
            </a:r>
          </a:p>
          <a:p>
            <a:endParaRPr lang="en-GB" dirty="0"/>
          </a:p>
        </p:txBody>
      </p:sp>
      <p:sp>
        <p:nvSpPr>
          <p:cNvPr id="4" name="TextBox 2"/>
          <p:cNvSpPr txBox="1">
            <a:spLocks noGrp="1" noChangeArrowheads="1"/>
          </p:cNvSpPr>
          <p:nvPr>
            <p:ph type="title"/>
          </p:nvPr>
        </p:nvSpPr>
        <p:spPr bwMode="auto">
          <a:xfrm>
            <a:off x="827584" y="188640"/>
            <a:ext cx="6627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Terms to use </a:t>
            </a:r>
            <a:br>
              <a:rPr lang="en-US" sz="4000" b="1" dirty="0">
                <a:solidFill>
                  <a:srgbClr val="A00054"/>
                </a:solidFill>
                <a:latin typeface="Arial" pitchFamily="34" charset="0"/>
                <a:cs typeface="Arial" pitchFamily="34" charset="0"/>
              </a:rPr>
            </a:br>
            <a:r>
              <a:rPr lang="en-US" sz="4000" b="1" dirty="0">
                <a:solidFill>
                  <a:srgbClr val="A00054"/>
                </a:solidFill>
                <a:latin typeface="Arial" pitchFamily="34" charset="0"/>
                <a:cs typeface="Arial" pitchFamily="34" charset="0"/>
              </a:rPr>
              <a:t>with care</a:t>
            </a:r>
          </a:p>
        </p:txBody>
      </p:sp>
    </p:spTree>
    <p:extLst>
      <p:ext uri="{BB962C8B-B14F-4D97-AF65-F5344CB8AC3E}">
        <p14:creationId xmlns:p14="http://schemas.microsoft.com/office/powerpoint/2010/main" val="246145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type="title"/>
          </p:nvPr>
        </p:nvSpPr>
        <p:spPr bwMode="auto">
          <a:xfrm>
            <a:off x="525943" y="511805"/>
            <a:ext cx="6915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3600" b="1" dirty="0">
                <a:solidFill>
                  <a:srgbClr val="A00054"/>
                </a:solidFill>
                <a:latin typeface="Arial" pitchFamily="34" charset="0"/>
                <a:cs typeface="Arial" pitchFamily="34" charset="0"/>
              </a:rPr>
              <a:t>George Lewis –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DOB 17.11.29</a:t>
            </a:r>
          </a:p>
        </p:txBody>
      </p:sp>
      <p:sp>
        <p:nvSpPr>
          <p:cNvPr id="5" name="Content Placeholder 2"/>
          <p:cNvSpPr>
            <a:spLocks noGrp="1"/>
          </p:cNvSpPr>
          <p:nvPr>
            <p:ph idx="1"/>
          </p:nvPr>
        </p:nvSpPr>
        <p:spPr>
          <a:xfrm>
            <a:off x="755576" y="1634902"/>
            <a:ext cx="8229600" cy="4525963"/>
          </a:xfrm>
        </p:spPr>
        <p:txBody>
          <a:bodyPr>
            <a:normAutofit/>
          </a:bodyPr>
          <a:lstStyle/>
          <a:p>
            <a:pPr marL="0" indent="0">
              <a:buNone/>
            </a:pPr>
            <a:r>
              <a:rPr lang="en-GB" dirty="0"/>
              <a:t>PMH:	COPD – ex smoker</a:t>
            </a:r>
          </a:p>
          <a:p>
            <a:pPr marL="0" indent="0">
              <a:buNone/>
            </a:pPr>
            <a:r>
              <a:rPr lang="en-GB" dirty="0"/>
              <a:t>			IHD – MI 2003</a:t>
            </a:r>
          </a:p>
          <a:p>
            <a:pPr marL="0" indent="0">
              <a:buNone/>
            </a:pPr>
            <a:r>
              <a:rPr lang="en-GB" dirty="0"/>
              <a:t>			CCF</a:t>
            </a:r>
          </a:p>
          <a:p>
            <a:pPr marL="0" indent="0">
              <a:buNone/>
            </a:pPr>
            <a:r>
              <a:rPr lang="en-GB" dirty="0"/>
              <a:t>			DM</a:t>
            </a:r>
          </a:p>
          <a:p>
            <a:pPr marL="0" indent="0">
              <a:buNone/>
            </a:pPr>
            <a:r>
              <a:rPr lang="en-GB" dirty="0"/>
              <a:t>Admitted to AAU 13</a:t>
            </a:r>
            <a:r>
              <a:rPr lang="en-GB" baseline="30000" dirty="0"/>
              <a:t>th</a:t>
            </a:r>
            <a:r>
              <a:rPr lang="en-GB" dirty="0"/>
              <a:t> September at 4:15pm</a:t>
            </a:r>
          </a:p>
          <a:p>
            <a:pPr marL="0" indent="0">
              <a:buNone/>
            </a:pPr>
            <a:r>
              <a:rPr lang="en-GB" dirty="0"/>
              <a:t>3 day history of increasing dyspnoea, cough productive of purulent sputum.</a:t>
            </a:r>
          </a:p>
        </p:txBody>
      </p:sp>
    </p:spTree>
    <p:extLst>
      <p:ext uri="{BB962C8B-B14F-4D97-AF65-F5344CB8AC3E}">
        <p14:creationId xmlns:p14="http://schemas.microsoft.com/office/powerpoint/2010/main" val="314980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55576" y="548680"/>
            <a:ext cx="8229600" cy="5174035"/>
          </a:xfrm>
        </p:spPr>
        <p:txBody>
          <a:bodyPr>
            <a:normAutofit lnSpcReduction="10000"/>
          </a:bodyPr>
          <a:lstStyle/>
          <a:p>
            <a:pPr marL="0" indent="0">
              <a:buNone/>
            </a:pPr>
            <a:r>
              <a:rPr lang="en-GB" dirty="0"/>
              <a:t>O/E:	</a:t>
            </a:r>
          </a:p>
          <a:p>
            <a:pPr marL="0" indent="0">
              <a:buNone/>
            </a:pPr>
            <a:r>
              <a:rPr lang="en-GB" dirty="0"/>
              <a:t>Temp	 		37.7⁰ C</a:t>
            </a:r>
          </a:p>
          <a:p>
            <a:pPr marL="0" indent="0">
              <a:buNone/>
            </a:pPr>
            <a:r>
              <a:rPr lang="en-GB" dirty="0"/>
              <a:t>RR 24		Central cyanosis + (O₂ sat.87%)</a:t>
            </a:r>
          </a:p>
          <a:p>
            <a:pPr marL="0" indent="0">
              <a:buNone/>
            </a:pPr>
            <a:r>
              <a:rPr lang="en-GB" dirty="0"/>
              <a:t>BP				110/70</a:t>
            </a:r>
          </a:p>
          <a:p>
            <a:pPr marL="0" indent="0">
              <a:buNone/>
            </a:pPr>
            <a:r>
              <a:rPr lang="en-GB" dirty="0"/>
              <a:t>PR				Irregular</a:t>
            </a:r>
          </a:p>
          <a:p>
            <a:pPr marL="0" indent="0">
              <a:buNone/>
            </a:pPr>
            <a:r>
              <a:rPr lang="en-GB" dirty="0"/>
              <a:t>JVP↑		(difficult to assess)</a:t>
            </a:r>
          </a:p>
          <a:p>
            <a:pPr marL="0" indent="0">
              <a:buNone/>
            </a:pPr>
            <a:r>
              <a:rPr lang="en-GB" dirty="0"/>
              <a:t>Oedema to mid calf</a:t>
            </a:r>
          </a:p>
          <a:p>
            <a:pPr marL="0" indent="0">
              <a:buNone/>
            </a:pPr>
            <a:r>
              <a:rPr lang="en-GB" dirty="0"/>
              <a:t>Chest		emphysematous</a:t>
            </a:r>
          </a:p>
          <a:p>
            <a:pPr marL="0" indent="0">
              <a:buNone/>
            </a:pPr>
            <a:r>
              <a:rPr lang="en-GB" dirty="0"/>
              <a:t>				basal crackles R&gt;L</a:t>
            </a:r>
          </a:p>
        </p:txBody>
      </p:sp>
    </p:spTree>
    <p:extLst>
      <p:ext uri="{BB962C8B-B14F-4D97-AF65-F5344CB8AC3E}">
        <p14:creationId xmlns:p14="http://schemas.microsoft.com/office/powerpoint/2010/main" val="332075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pPr marL="0" indent="0">
              <a:buNone/>
            </a:pPr>
            <a:r>
              <a:rPr lang="en-GB" dirty="0"/>
              <a:t>Investigations</a:t>
            </a:r>
          </a:p>
          <a:p>
            <a:pPr marL="0" indent="0">
              <a:buNone/>
            </a:pPr>
            <a:endParaRPr lang="en-GB" sz="2000" dirty="0"/>
          </a:p>
          <a:p>
            <a:pPr marL="0" indent="0">
              <a:buNone/>
            </a:pPr>
            <a:r>
              <a:rPr lang="en-GB" dirty="0"/>
              <a:t>A Blood gases		pH 7.26 </a:t>
            </a:r>
            <a:r>
              <a:rPr lang="en-GB" dirty="0" err="1"/>
              <a:t>pO</a:t>
            </a:r>
            <a:r>
              <a:rPr lang="en-GB" dirty="0"/>
              <a:t>₂ 5.4 </a:t>
            </a:r>
            <a:r>
              <a:rPr lang="en-GB" dirty="0" err="1"/>
              <a:t>pCO</a:t>
            </a:r>
            <a:r>
              <a:rPr lang="en-GB" dirty="0"/>
              <a:t>₂ 8.7</a:t>
            </a:r>
          </a:p>
          <a:p>
            <a:pPr marL="0" indent="0">
              <a:buNone/>
            </a:pPr>
            <a:r>
              <a:rPr lang="en-GB" dirty="0" err="1"/>
              <a:t>Hb</a:t>
            </a:r>
            <a:r>
              <a:rPr lang="en-GB" dirty="0"/>
              <a:t> 16.7		WBC 16		CRP 87</a:t>
            </a:r>
          </a:p>
          <a:p>
            <a:pPr marL="0" indent="0">
              <a:buNone/>
            </a:pPr>
            <a:r>
              <a:rPr lang="en-GB" dirty="0"/>
              <a:t>Urea 10.6		Creatinine 154</a:t>
            </a:r>
          </a:p>
          <a:p>
            <a:pPr marL="0" indent="0">
              <a:buNone/>
            </a:pPr>
            <a:r>
              <a:rPr lang="en-GB" dirty="0"/>
              <a:t>ECG				AF, LBBB</a:t>
            </a:r>
          </a:p>
          <a:p>
            <a:pPr marL="0" indent="0">
              <a:buNone/>
            </a:pPr>
            <a:r>
              <a:rPr lang="en-GB" dirty="0"/>
              <a:t>CXR				over inflated lung fields</a:t>
            </a:r>
          </a:p>
          <a:p>
            <a:pPr marL="0" indent="0">
              <a:buNone/>
            </a:pPr>
            <a:r>
              <a:rPr lang="en-GB" dirty="0"/>
              <a:t>					bulky right hilum</a:t>
            </a:r>
          </a:p>
          <a:p>
            <a:pPr marL="0" indent="0">
              <a:buNone/>
            </a:pPr>
            <a:r>
              <a:rPr lang="en-GB" dirty="0"/>
              <a:t>					patchy shadowing right lower zone</a:t>
            </a:r>
          </a:p>
        </p:txBody>
      </p:sp>
    </p:spTree>
    <p:extLst>
      <p:ext uri="{BB962C8B-B14F-4D97-AF65-F5344CB8AC3E}">
        <p14:creationId xmlns:p14="http://schemas.microsoft.com/office/powerpoint/2010/main" val="62997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8229600" cy="4525963"/>
          </a:xfrm>
        </p:spPr>
        <p:txBody>
          <a:bodyPr/>
          <a:lstStyle/>
          <a:p>
            <a:pPr marL="0" indent="0">
              <a:buNone/>
            </a:pPr>
            <a:r>
              <a:rPr lang="en-GB" dirty="0"/>
              <a:t>Admitted to HDU </a:t>
            </a:r>
          </a:p>
          <a:p>
            <a:pPr marL="0" indent="0">
              <a:buNone/>
            </a:pPr>
            <a:r>
              <a:rPr lang="en-GB" dirty="0"/>
              <a:t>for NIPPV</a:t>
            </a:r>
          </a:p>
          <a:p>
            <a:pPr marL="0" indent="0">
              <a:buNone/>
            </a:pPr>
            <a:endParaRPr lang="en-GB" dirty="0"/>
          </a:p>
          <a:p>
            <a:pPr marL="0" indent="0">
              <a:buNone/>
            </a:pPr>
            <a:r>
              <a:rPr lang="en-GB" dirty="0"/>
              <a:t>+ nebulisers</a:t>
            </a:r>
          </a:p>
          <a:p>
            <a:pPr marL="0" indent="0">
              <a:buNone/>
            </a:pPr>
            <a:r>
              <a:rPr lang="en-GB" dirty="0"/>
              <a:t>+ steroids</a:t>
            </a:r>
          </a:p>
          <a:p>
            <a:pPr marL="0" indent="0">
              <a:buNone/>
            </a:pPr>
            <a:r>
              <a:rPr lang="en-GB" dirty="0"/>
              <a:t>+ </a:t>
            </a:r>
            <a:r>
              <a:rPr lang="en-GB" dirty="0" err="1"/>
              <a:t>i</a:t>
            </a:r>
            <a:r>
              <a:rPr lang="en-GB" dirty="0"/>
              <a:t>/v antibiotics</a:t>
            </a:r>
          </a:p>
          <a:p>
            <a:pPr marL="0" indent="0">
              <a:buNone/>
            </a:pPr>
            <a:endParaRPr lang="en-GB" dirty="0"/>
          </a:p>
          <a:p>
            <a:pPr marL="0" indent="0">
              <a:buNone/>
            </a:pPr>
            <a:r>
              <a:rPr lang="en-GB" dirty="0"/>
              <a:t>Died 14</a:t>
            </a:r>
            <a:r>
              <a:rPr lang="en-GB" baseline="30000" dirty="0"/>
              <a:t>th</a:t>
            </a:r>
            <a:r>
              <a:rPr lang="en-GB" dirty="0"/>
              <a:t> September at 2:20pm</a:t>
            </a:r>
          </a:p>
        </p:txBody>
      </p:sp>
    </p:spTree>
    <p:extLst>
      <p:ext uri="{BB962C8B-B14F-4D97-AF65-F5344CB8AC3E}">
        <p14:creationId xmlns:p14="http://schemas.microsoft.com/office/powerpoint/2010/main" val="385443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827088" y="1628800"/>
            <a:ext cx="7980362" cy="3924275"/>
          </a:xfrm>
        </p:spPr>
        <p:txBody>
          <a:bodyPr/>
          <a:lstStyle/>
          <a:p>
            <a:pPr lvl="1">
              <a:lnSpc>
                <a:spcPct val="150000"/>
              </a:lnSpc>
              <a:buFont typeface="Arial" pitchFamily="34" charset="0"/>
              <a:buChar char="•"/>
            </a:pPr>
            <a:r>
              <a:rPr lang="en-GB" dirty="0"/>
              <a:t>Confirming death</a:t>
            </a:r>
          </a:p>
          <a:p>
            <a:pPr lvl="1">
              <a:lnSpc>
                <a:spcPct val="150000"/>
              </a:lnSpc>
              <a:buFont typeface="Arial" pitchFamily="34" charset="0"/>
              <a:buChar char="•"/>
            </a:pPr>
            <a:r>
              <a:rPr lang="en-GB" dirty="0"/>
              <a:t>Talking to relatives</a:t>
            </a:r>
          </a:p>
          <a:p>
            <a:pPr lvl="1">
              <a:lnSpc>
                <a:spcPct val="150000"/>
              </a:lnSpc>
              <a:buFont typeface="Arial" pitchFamily="34" charset="0"/>
              <a:buChar char="•"/>
            </a:pPr>
            <a:r>
              <a:rPr lang="en-GB" dirty="0"/>
              <a:t>Reporting to the coroner</a:t>
            </a:r>
          </a:p>
          <a:p>
            <a:pPr lvl="1">
              <a:lnSpc>
                <a:spcPct val="150000"/>
              </a:lnSpc>
              <a:buFont typeface="Arial" pitchFamily="34" charset="0"/>
              <a:buChar char="•"/>
            </a:pPr>
            <a:r>
              <a:rPr lang="en-GB" dirty="0"/>
              <a:t>Death Certification</a:t>
            </a:r>
          </a:p>
          <a:p>
            <a:pPr lvl="1">
              <a:lnSpc>
                <a:spcPct val="150000"/>
              </a:lnSpc>
              <a:buFont typeface="Arial" pitchFamily="34" charset="0"/>
              <a:buChar char="•"/>
            </a:pPr>
            <a:r>
              <a:rPr lang="en-GB" dirty="0"/>
              <a:t>Cremation Forms</a:t>
            </a:r>
          </a:p>
        </p:txBody>
      </p:sp>
      <p:sp>
        <p:nvSpPr>
          <p:cNvPr id="5" name="TextBox 2"/>
          <p:cNvSpPr txBox="1">
            <a:spLocks noChangeArrowheads="1"/>
          </p:cNvSpPr>
          <p:nvPr/>
        </p:nvSpPr>
        <p:spPr bwMode="auto">
          <a:xfrm>
            <a:off x="539552" y="706850"/>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When a Patient Dies</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153485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r>
              <a:rPr lang="en-GB" dirty="0"/>
              <a:t>1a Bronchopneumonia</a:t>
            </a:r>
          </a:p>
          <a:p>
            <a:r>
              <a:rPr lang="en-GB" dirty="0"/>
              <a:t>1b Chronic obstructive pulmonary disease</a:t>
            </a:r>
          </a:p>
          <a:p>
            <a:r>
              <a:rPr lang="en-GB" dirty="0"/>
              <a:t>II    Ischaemic heart disease</a:t>
            </a:r>
          </a:p>
          <a:p>
            <a:pPr marL="914400" lvl="2" indent="0">
              <a:buNone/>
            </a:pPr>
            <a:r>
              <a:rPr lang="en-GB" sz="3200" dirty="0"/>
              <a:t>Diabetes mellitus</a:t>
            </a:r>
          </a:p>
          <a:p>
            <a:pPr marL="914400" lvl="2" indent="0">
              <a:buNone/>
            </a:pPr>
            <a:endParaRPr lang="en-GB" sz="3200" dirty="0"/>
          </a:p>
          <a:p>
            <a:pPr marL="914400" lvl="2" indent="0">
              <a:spcBef>
                <a:spcPts val="0"/>
              </a:spcBef>
              <a:buNone/>
            </a:pPr>
            <a:r>
              <a:rPr lang="en-GB" sz="3200" dirty="0"/>
              <a:t>(after discussion with Coroners office)</a:t>
            </a:r>
          </a:p>
        </p:txBody>
      </p:sp>
      <p:sp>
        <p:nvSpPr>
          <p:cNvPr id="4" name="TextBox 2"/>
          <p:cNvSpPr txBox="1">
            <a:spLocks noGrp="1" noChangeArrowheads="1"/>
          </p:cNvSpPr>
          <p:nvPr>
            <p:ph type="title"/>
          </p:nvPr>
        </p:nvSpPr>
        <p:spPr bwMode="auto">
          <a:xfrm>
            <a:off x="525943" y="511805"/>
            <a:ext cx="6915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3600" b="1" dirty="0">
                <a:solidFill>
                  <a:srgbClr val="A00054"/>
                </a:solidFill>
                <a:latin typeface="Arial" pitchFamily="34" charset="0"/>
                <a:cs typeface="Arial" pitchFamily="34" charset="0"/>
              </a:rPr>
              <a:t>Death certificate </a:t>
            </a:r>
            <a:br>
              <a:rPr lang="en-US" sz="3600" b="1" dirty="0">
                <a:solidFill>
                  <a:srgbClr val="A00054"/>
                </a:solidFill>
                <a:latin typeface="Arial" pitchFamily="34" charset="0"/>
                <a:cs typeface="Arial" pitchFamily="34" charset="0"/>
              </a:rPr>
            </a:br>
            <a:r>
              <a:rPr lang="en-US" sz="3600" b="1" dirty="0">
                <a:solidFill>
                  <a:srgbClr val="A00054"/>
                </a:solidFill>
                <a:latin typeface="Arial" pitchFamily="34" charset="0"/>
                <a:cs typeface="Arial" pitchFamily="34" charset="0"/>
              </a:rPr>
              <a:t>for G Lewis</a:t>
            </a:r>
          </a:p>
        </p:txBody>
      </p:sp>
    </p:spTree>
    <p:extLst>
      <p:ext uri="{BB962C8B-B14F-4D97-AF65-F5344CB8AC3E}">
        <p14:creationId xmlns:p14="http://schemas.microsoft.com/office/powerpoint/2010/main" val="278392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75250"/>
            <a:ext cx="8229600" cy="4525963"/>
          </a:xfrm>
        </p:spPr>
        <p:txBody>
          <a:bodyPr/>
          <a:lstStyle/>
          <a:p>
            <a:r>
              <a:rPr lang="en-GB" dirty="0"/>
              <a:t>70% of deaths are followed by cremation</a:t>
            </a:r>
          </a:p>
          <a:p>
            <a:r>
              <a:rPr lang="en-GB" dirty="0"/>
              <a:t>1 in 4 forms are completed incorrectly</a:t>
            </a:r>
          </a:p>
          <a:p>
            <a:r>
              <a:rPr lang="en-GB" dirty="0"/>
              <a:t>Part 3 – completed by the doctor who writes the death certificate</a:t>
            </a:r>
          </a:p>
          <a:p>
            <a:r>
              <a:rPr lang="en-GB" dirty="0"/>
              <a:t>If any doubt refer to the Coroner for advice – speak to a consultant or </a:t>
            </a:r>
            <a:r>
              <a:rPr lang="en-GB" dirty="0" err="1"/>
              <a:t>SpR</a:t>
            </a:r>
            <a:r>
              <a:rPr lang="en-GB" dirty="0"/>
              <a:t> first</a:t>
            </a:r>
          </a:p>
          <a:p>
            <a:r>
              <a:rPr lang="en-GB" dirty="0"/>
              <a:t>A fee is paid for this certification</a:t>
            </a:r>
          </a:p>
        </p:txBody>
      </p:sp>
      <p:sp>
        <p:nvSpPr>
          <p:cNvPr id="4" name="TextBox 2"/>
          <p:cNvSpPr txBox="1">
            <a:spLocks noGrp="1" noChangeArrowheads="1"/>
          </p:cNvSpPr>
          <p:nvPr>
            <p:ph type="title"/>
          </p:nvPr>
        </p:nvSpPr>
        <p:spPr bwMode="auto">
          <a:xfrm>
            <a:off x="827584" y="404664"/>
            <a:ext cx="6627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Cremation Forms</a:t>
            </a:r>
          </a:p>
        </p:txBody>
      </p:sp>
    </p:spTree>
    <p:extLst>
      <p:ext uri="{BB962C8B-B14F-4D97-AF65-F5344CB8AC3E}">
        <p14:creationId xmlns:p14="http://schemas.microsoft.com/office/powerpoint/2010/main" val="40198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Part 3</a:t>
            </a:r>
          </a:p>
          <a:p>
            <a:pPr lvl="1"/>
            <a:r>
              <a:rPr lang="en-GB" dirty="0"/>
              <a:t>Completed by a second independent doctor, full registration for at least 5 years</a:t>
            </a:r>
          </a:p>
          <a:p>
            <a:pPr lvl="1"/>
            <a:r>
              <a:rPr lang="en-GB" dirty="0"/>
              <a:t>Must discuss case with first doctor</a:t>
            </a:r>
          </a:p>
          <a:p>
            <a:pPr lvl="1"/>
            <a:r>
              <a:rPr lang="en-GB" dirty="0"/>
              <a:t>Examine the body and agree with the cause of death</a:t>
            </a:r>
          </a:p>
        </p:txBody>
      </p:sp>
      <p:sp>
        <p:nvSpPr>
          <p:cNvPr id="4" name="TextBox 2"/>
          <p:cNvSpPr txBox="1">
            <a:spLocks noGrp="1" noChangeArrowheads="1"/>
          </p:cNvSpPr>
          <p:nvPr>
            <p:ph type="title"/>
          </p:nvPr>
        </p:nvSpPr>
        <p:spPr bwMode="auto">
          <a:xfrm>
            <a:off x="827584" y="404664"/>
            <a:ext cx="66272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Cremation </a:t>
            </a:r>
            <a:br>
              <a:rPr lang="en-US" sz="4000" b="1" dirty="0">
                <a:solidFill>
                  <a:srgbClr val="A00054"/>
                </a:solidFill>
                <a:latin typeface="Arial" pitchFamily="34" charset="0"/>
                <a:cs typeface="Arial" pitchFamily="34" charset="0"/>
              </a:rPr>
            </a:br>
            <a:r>
              <a:rPr lang="en-US" sz="4000" b="1" dirty="0">
                <a:solidFill>
                  <a:srgbClr val="A00054"/>
                </a:solidFill>
                <a:latin typeface="Arial" pitchFamily="34" charset="0"/>
                <a:cs typeface="Arial" pitchFamily="34" charset="0"/>
              </a:rPr>
              <a:t>Forms (2)</a:t>
            </a:r>
          </a:p>
        </p:txBody>
      </p:sp>
    </p:spTree>
    <p:extLst>
      <p:ext uri="{BB962C8B-B14F-4D97-AF65-F5344CB8AC3E}">
        <p14:creationId xmlns:p14="http://schemas.microsoft.com/office/powerpoint/2010/main" val="232676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Confirming death</a:t>
            </a:r>
          </a:p>
          <a:p>
            <a:r>
              <a:rPr lang="en-GB" dirty="0"/>
              <a:t>Talking to relatives – being considerate</a:t>
            </a:r>
          </a:p>
          <a:p>
            <a:r>
              <a:rPr lang="en-GB" dirty="0"/>
              <a:t>Reporting to the Coroner</a:t>
            </a:r>
          </a:p>
          <a:p>
            <a:r>
              <a:rPr lang="en-GB" dirty="0"/>
              <a:t>Certifying death and issuing a death certificate</a:t>
            </a:r>
          </a:p>
          <a:p>
            <a:r>
              <a:rPr lang="en-GB" dirty="0"/>
              <a:t>Cremation forms (sensible, accurate completion)</a:t>
            </a:r>
          </a:p>
        </p:txBody>
      </p:sp>
      <p:sp>
        <p:nvSpPr>
          <p:cNvPr id="4" name="TextBox 2"/>
          <p:cNvSpPr txBox="1">
            <a:spLocks noGrp="1" noChangeArrowheads="1"/>
          </p:cNvSpPr>
          <p:nvPr>
            <p:ph type="title"/>
          </p:nvPr>
        </p:nvSpPr>
        <p:spPr bwMode="auto">
          <a:xfrm>
            <a:off x="827584" y="404664"/>
            <a:ext cx="6627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Summary</a:t>
            </a:r>
          </a:p>
        </p:txBody>
      </p:sp>
    </p:spTree>
    <p:extLst>
      <p:ext uri="{BB962C8B-B14F-4D97-AF65-F5344CB8AC3E}">
        <p14:creationId xmlns:p14="http://schemas.microsoft.com/office/powerpoint/2010/main" val="231926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72816"/>
            <a:ext cx="7776864" cy="3046988"/>
          </a:xfrm>
          <a:prstGeom prst="rect">
            <a:avLst/>
          </a:prstGeom>
        </p:spPr>
        <p:txBody>
          <a:bodyPr wrap="square">
            <a:spAutoFit/>
          </a:bodyPr>
          <a:lstStyle/>
          <a:p>
            <a:pPr marL="457200" indent="-457200" eaLnBrk="1" hangingPunct="1">
              <a:buFont typeface="Arial" pitchFamily="34" charset="0"/>
              <a:buChar char="•"/>
            </a:pPr>
            <a:r>
              <a:rPr lang="en-GB" sz="3200" dirty="0">
                <a:latin typeface="Arial" charset="0"/>
              </a:rPr>
              <a:t>No respiratory effort</a:t>
            </a:r>
          </a:p>
          <a:p>
            <a:pPr lvl="1"/>
            <a:r>
              <a:rPr lang="en-GB" sz="3200" dirty="0">
                <a:latin typeface="Arial" charset="0"/>
              </a:rPr>
              <a:t>			at least one minute</a:t>
            </a:r>
          </a:p>
          <a:p>
            <a:pPr lvl="1" indent="-457200">
              <a:buFont typeface="Arial" pitchFamily="34" charset="0"/>
              <a:buChar char="•"/>
            </a:pPr>
            <a:r>
              <a:rPr lang="en-GB" sz="3200" dirty="0">
                <a:latin typeface="Arial" charset="0"/>
              </a:rPr>
              <a:t>No Cardiac output</a:t>
            </a:r>
          </a:p>
          <a:p>
            <a:pPr lvl="1"/>
            <a:r>
              <a:rPr lang="en-GB" sz="3200" dirty="0">
                <a:latin typeface="Arial" charset="0"/>
              </a:rPr>
              <a:t>			pulse</a:t>
            </a:r>
          </a:p>
          <a:p>
            <a:pPr lvl="1"/>
            <a:r>
              <a:rPr lang="en-GB" sz="3200" dirty="0">
                <a:latin typeface="Arial" charset="0"/>
              </a:rPr>
              <a:t>			heart sounds</a:t>
            </a:r>
          </a:p>
          <a:p>
            <a:pPr lvl="1" indent="-457200">
              <a:buFont typeface="Arial" pitchFamily="34" charset="0"/>
              <a:buChar char="•"/>
            </a:pPr>
            <a:r>
              <a:rPr lang="en-GB" sz="3200" dirty="0">
                <a:latin typeface="Arial" charset="0"/>
              </a:rPr>
              <a:t>Fixed and dilated pupils - </a:t>
            </a:r>
            <a:r>
              <a:rPr lang="en-GB" sz="3200" i="1" dirty="0">
                <a:latin typeface="Arial" charset="0"/>
              </a:rPr>
              <a:t>unreliable</a:t>
            </a:r>
          </a:p>
        </p:txBody>
      </p:sp>
      <p:sp>
        <p:nvSpPr>
          <p:cNvPr id="5" name="TextBox 2"/>
          <p:cNvSpPr txBox="1">
            <a:spLocks noChangeArrowheads="1"/>
          </p:cNvSpPr>
          <p:nvPr/>
        </p:nvSpPr>
        <p:spPr bwMode="auto">
          <a:xfrm>
            <a:off x="539551" y="660698"/>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Confirming Death</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370600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2276872"/>
            <a:ext cx="8136904" cy="2831544"/>
          </a:xfrm>
          <a:prstGeom prst="rect">
            <a:avLst/>
          </a:prstGeom>
        </p:spPr>
        <p:txBody>
          <a:bodyPr wrap="square">
            <a:spAutoFit/>
          </a:bodyPr>
          <a:lstStyle/>
          <a:p>
            <a:pPr eaLnBrk="1" hangingPunct="1"/>
            <a:r>
              <a:rPr lang="en-GB" sz="3200" dirty="0">
                <a:latin typeface="Arial" charset="0"/>
              </a:rPr>
              <a:t>Record confirmation of death in the medical notes</a:t>
            </a:r>
          </a:p>
          <a:p>
            <a:pPr marL="457200" lvl="2">
              <a:buFont typeface="Arial" pitchFamily="34" charset="0"/>
              <a:buChar char="•"/>
            </a:pPr>
            <a:r>
              <a:rPr lang="en-GB" sz="3200" dirty="0">
                <a:latin typeface="Arial" charset="0"/>
              </a:rPr>
              <a:t> List examination undertaking</a:t>
            </a:r>
          </a:p>
          <a:p>
            <a:pPr marL="742950" lvl="1" indent="-285750">
              <a:buFont typeface="Arial" pitchFamily="34" charset="0"/>
              <a:buChar char="•"/>
            </a:pPr>
            <a:r>
              <a:rPr lang="en-GB" sz="3200" dirty="0">
                <a:latin typeface="Arial" charset="0"/>
              </a:rPr>
              <a:t>Time and date of death</a:t>
            </a:r>
          </a:p>
          <a:p>
            <a:pPr marL="742950" lvl="1" indent="-285750">
              <a:buFont typeface="Arial" pitchFamily="34" charset="0"/>
              <a:buChar char="•"/>
            </a:pPr>
            <a:r>
              <a:rPr lang="en-GB" sz="3200" dirty="0">
                <a:latin typeface="Arial" charset="0"/>
              </a:rPr>
              <a:t>Signature (legible) and bleep number</a:t>
            </a:r>
          </a:p>
          <a:p>
            <a:pPr eaLnBrk="1" hangingPunct="1"/>
            <a:endParaRPr lang="en-GB" dirty="0">
              <a:latin typeface="Arial" charset="0"/>
            </a:endParaRPr>
          </a:p>
        </p:txBody>
      </p:sp>
      <p:sp>
        <p:nvSpPr>
          <p:cNvPr id="6" name="TextBox 2"/>
          <p:cNvSpPr txBox="1">
            <a:spLocks noChangeArrowheads="1"/>
          </p:cNvSpPr>
          <p:nvPr/>
        </p:nvSpPr>
        <p:spPr bwMode="auto">
          <a:xfrm>
            <a:off x="755575" y="553002"/>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After Confirming </a:t>
            </a:r>
          </a:p>
          <a:p>
            <a:pPr eaLnBrk="1" hangingPunct="1"/>
            <a:r>
              <a:rPr lang="en-US" sz="4000" b="1" dirty="0">
                <a:solidFill>
                  <a:srgbClr val="A00054"/>
                </a:solidFill>
                <a:latin typeface="Arial" pitchFamily="34" charset="0"/>
                <a:cs typeface="Arial" pitchFamily="34" charset="0"/>
              </a:rPr>
              <a:t>Death</a:t>
            </a:r>
          </a:p>
        </p:txBody>
      </p:sp>
    </p:spTree>
    <p:extLst>
      <p:ext uri="{BB962C8B-B14F-4D97-AF65-F5344CB8AC3E}">
        <p14:creationId xmlns:p14="http://schemas.microsoft.com/office/powerpoint/2010/main" val="9115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9552" y="718592"/>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After Confirming </a:t>
            </a:r>
          </a:p>
          <a:p>
            <a:pPr eaLnBrk="1" hangingPunct="1"/>
            <a:r>
              <a:rPr lang="en-US" sz="4000" b="1" dirty="0">
                <a:solidFill>
                  <a:srgbClr val="A00054"/>
                </a:solidFill>
                <a:latin typeface="Arial" pitchFamily="34" charset="0"/>
                <a:cs typeface="Arial" pitchFamily="34" charset="0"/>
              </a:rPr>
              <a:t>Death (2)</a:t>
            </a:r>
          </a:p>
        </p:txBody>
      </p:sp>
      <p:sp>
        <p:nvSpPr>
          <p:cNvPr id="5" name="Rectangle 4"/>
          <p:cNvSpPr/>
          <p:nvPr/>
        </p:nvSpPr>
        <p:spPr>
          <a:xfrm>
            <a:off x="842704" y="2420887"/>
            <a:ext cx="8064897" cy="2769989"/>
          </a:xfrm>
          <a:prstGeom prst="rect">
            <a:avLst/>
          </a:prstGeom>
        </p:spPr>
        <p:txBody>
          <a:bodyPr wrap="square">
            <a:spAutoFit/>
          </a:bodyPr>
          <a:lstStyle/>
          <a:p>
            <a:pPr marL="457200" indent="-457200" eaLnBrk="1" hangingPunct="1">
              <a:buFont typeface="Arial" pitchFamily="34" charset="0"/>
              <a:buChar char="•"/>
            </a:pPr>
            <a:r>
              <a:rPr lang="en-GB" sz="3200" dirty="0">
                <a:latin typeface="Arial" charset="0"/>
              </a:rPr>
              <a:t>If you think the death should be reported to the Coroner </a:t>
            </a:r>
            <a:r>
              <a:rPr lang="en-GB" sz="3200" b="1" dirty="0">
                <a:latin typeface="Arial" charset="0"/>
              </a:rPr>
              <a:t>ALWAYS</a:t>
            </a:r>
            <a:r>
              <a:rPr lang="en-GB" sz="3200" dirty="0">
                <a:latin typeface="Arial" charset="0"/>
              </a:rPr>
              <a:t> speak to a consultant or </a:t>
            </a:r>
            <a:r>
              <a:rPr lang="en-GB" sz="3200" dirty="0" err="1">
                <a:latin typeface="Arial" charset="0"/>
              </a:rPr>
              <a:t>SpR</a:t>
            </a:r>
            <a:r>
              <a:rPr lang="en-GB" sz="3200" dirty="0">
                <a:latin typeface="Arial" charset="0"/>
              </a:rPr>
              <a:t> first.</a:t>
            </a:r>
          </a:p>
          <a:p>
            <a:pPr marL="285750" indent="-285750" eaLnBrk="1" hangingPunct="1">
              <a:buFont typeface="Arial" pitchFamily="34" charset="0"/>
              <a:buChar char="•"/>
            </a:pPr>
            <a:endParaRPr lang="en-GB" sz="1400" dirty="0">
              <a:latin typeface="Arial" charset="0"/>
            </a:endParaRPr>
          </a:p>
          <a:p>
            <a:pPr marL="457200" indent="-457200" eaLnBrk="1" hangingPunct="1">
              <a:buFont typeface="Arial" pitchFamily="34" charset="0"/>
              <a:buChar char="•"/>
            </a:pPr>
            <a:r>
              <a:rPr lang="en-GB" sz="3200" dirty="0">
                <a:latin typeface="Arial" charset="0"/>
              </a:rPr>
              <a:t>Record in the notes when a death has been reported to the coroner</a:t>
            </a:r>
          </a:p>
        </p:txBody>
      </p:sp>
    </p:spTree>
    <p:extLst>
      <p:ext uri="{BB962C8B-B14F-4D97-AF65-F5344CB8AC3E}">
        <p14:creationId xmlns:p14="http://schemas.microsoft.com/office/powerpoint/2010/main" val="310002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2191228"/>
            <a:ext cx="8280920" cy="3108543"/>
          </a:xfrm>
          <a:prstGeom prst="rect">
            <a:avLst/>
          </a:prstGeom>
        </p:spPr>
        <p:txBody>
          <a:bodyPr wrap="square">
            <a:spAutoFit/>
          </a:bodyPr>
          <a:lstStyle/>
          <a:p>
            <a:pPr marL="571500" indent="-571500" eaLnBrk="1" hangingPunct="1">
              <a:buFont typeface="Arial" pitchFamily="34" charset="0"/>
              <a:buChar char="•"/>
            </a:pPr>
            <a:r>
              <a:rPr lang="en-GB" sz="2800" dirty="0">
                <a:latin typeface="Arial" charset="0"/>
              </a:rPr>
              <a:t>Usually advisable to be accompanied by a nurse</a:t>
            </a:r>
          </a:p>
          <a:p>
            <a:pPr marL="571500" indent="-571500" eaLnBrk="1" hangingPunct="1">
              <a:buFont typeface="Arial" pitchFamily="34" charset="0"/>
              <a:buChar char="•"/>
            </a:pPr>
            <a:r>
              <a:rPr lang="en-GB" sz="2800" dirty="0">
                <a:latin typeface="Arial" charset="0"/>
              </a:rPr>
              <a:t>Be considerate and sympathetic</a:t>
            </a:r>
          </a:p>
          <a:p>
            <a:pPr marL="571500" indent="-571500" eaLnBrk="1" hangingPunct="1">
              <a:buFont typeface="Arial" pitchFamily="34" charset="0"/>
              <a:buChar char="•"/>
            </a:pPr>
            <a:r>
              <a:rPr lang="en-GB" sz="2800" dirty="0">
                <a:latin typeface="Arial" charset="0"/>
              </a:rPr>
              <a:t>Explain clearly – avoid technical terms</a:t>
            </a:r>
          </a:p>
          <a:p>
            <a:pPr marL="571500" indent="-571500" eaLnBrk="1" hangingPunct="1">
              <a:buFont typeface="Arial" pitchFamily="34" charset="0"/>
              <a:buChar char="•"/>
            </a:pPr>
            <a:r>
              <a:rPr lang="en-GB" sz="2800" dirty="0">
                <a:latin typeface="Arial" charset="0"/>
              </a:rPr>
              <a:t>Check that you have been understood</a:t>
            </a:r>
          </a:p>
          <a:p>
            <a:pPr marL="571500" indent="-571500" eaLnBrk="1" hangingPunct="1">
              <a:buFont typeface="Arial" pitchFamily="34" charset="0"/>
              <a:buChar char="•"/>
            </a:pPr>
            <a:r>
              <a:rPr lang="en-GB" sz="2800" dirty="0">
                <a:latin typeface="Arial" charset="0"/>
              </a:rPr>
              <a:t>If the death is being reported to the Coroner the implications need to be conveyed with tact</a:t>
            </a:r>
          </a:p>
        </p:txBody>
      </p:sp>
      <p:sp>
        <p:nvSpPr>
          <p:cNvPr id="4" name="TextBox 2"/>
          <p:cNvSpPr txBox="1">
            <a:spLocks noChangeArrowheads="1"/>
          </p:cNvSpPr>
          <p:nvPr/>
        </p:nvSpPr>
        <p:spPr bwMode="auto">
          <a:xfrm>
            <a:off x="611558" y="543089"/>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Talking to Relatives</a:t>
            </a:r>
          </a:p>
        </p:txBody>
      </p:sp>
    </p:spTree>
    <p:extLst>
      <p:ext uri="{BB962C8B-B14F-4D97-AF65-F5344CB8AC3E}">
        <p14:creationId xmlns:p14="http://schemas.microsoft.com/office/powerpoint/2010/main" val="184494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95536" y="378292"/>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Talking to </a:t>
            </a:r>
          </a:p>
          <a:p>
            <a:pPr eaLnBrk="1" hangingPunct="1"/>
            <a:r>
              <a:rPr lang="en-US" sz="4000" b="1" dirty="0">
                <a:solidFill>
                  <a:srgbClr val="A00054"/>
                </a:solidFill>
                <a:latin typeface="Arial" pitchFamily="34" charset="0"/>
                <a:cs typeface="Arial" pitchFamily="34" charset="0"/>
              </a:rPr>
              <a:t>Relatives (2)</a:t>
            </a:r>
          </a:p>
        </p:txBody>
      </p:sp>
      <p:sp>
        <p:nvSpPr>
          <p:cNvPr id="7" name="Rectangle 6"/>
          <p:cNvSpPr/>
          <p:nvPr/>
        </p:nvSpPr>
        <p:spPr>
          <a:xfrm>
            <a:off x="667156" y="1628800"/>
            <a:ext cx="8280920" cy="4031873"/>
          </a:xfrm>
          <a:prstGeom prst="rect">
            <a:avLst/>
          </a:prstGeom>
        </p:spPr>
        <p:txBody>
          <a:bodyPr wrap="square">
            <a:spAutoFit/>
          </a:bodyPr>
          <a:lstStyle/>
          <a:p>
            <a:pPr eaLnBrk="1" hangingPunct="1"/>
            <a:r>
              <a:rPr lang="en-GB" sz="2800" dirty="0">
                <a:latin typeface="Arial" charset="0"/>
              </a:rPr>
              <a:t>Registering the death, collection of personal belongings etc.</a:t>
            </a:r>
          </a:p>
          <a:p>
            <a:pPr marL="1485900" lvl="2" indent="-571500">
              <a:buFont typeface="Arial" pitchFamily="34" charset="0"/>
              <a:buChar char="•"/>
            </a:pPr>
            <a:r>
              <a:rPr lang="en-GB" sz="2800" dirty="0">
                <a:latin typeface="Arial" charset="0"/>
              </a:rPr>
              <a:t>Done best by the nursing staff</a:t>
            </a:r>
          </a:p>
          <a:p>
            <a:pPr marL="1485900" lvl="2" indent="-571500">
              <a:buFont typeface="Arial" pitchFamily="34" charset="0"/>
              <a:buChar char="•"/>
            </a:pPr>
            <a:r>
              <a:rPr lang="en-GB" sz="2800" dirty="0">
                <a:latin typeface="Arial" charset="0"/>
              </a:rPr>
              <a:t>Leaflets available</a:t>
            </a:r>
          </a:p>
          <a:p>
            <a:pPr eaLnBrk="1" hangingPunct="1"/>
            <a:endParaRPr lang="en-GB" sz="1600" dirty="0">
              <a:latin typeface="Arial" charset="0"/>
            </a:endParaRPr>
          </a:p>
          <a:p>
            <a:pPr eaLnBrk="1" hangingPunct="1"/>
            <a:r>
              <a:rPr lang="en-GB" sz="2800" dirty="0">
                <a:latin typeface="Arial" charset="0"/>
              </a:rPr>
              <a:t>Any questions answer honestly</a:t>
            </a:r>
          </a:p>
          <a:p>
            <a:pPr eaLnBrk="1" hangingPunct="1"/>
            <a:endParaRPr lang="en-GB" sz="1600" dirty="0">
              <a:latin typeface="Arial" charset="0"/>
            </a:endParaRPr>
          </a:p>
          <a:p>
            <a:pPr eaLnBrk="1" hangingPunct="1"/>
            <a:r>
              <a:rPr lang="en-GB" sz="2800" dirty="0">
                <a:latin typeface="Arial" charset="0"/>
              </a:rPr>
              <a:t>Ask if they would like anything else</a:t>
            </a:r>
          </a:p>
          <a:p>
            <a:pPr marL="1371600" lvl="2" indent="-457200">
              <a:buFont typeface="Arial" pitchFamily="34" charset="0"/>
              <a:buChar char="•"/>
            </a:pPr>
            <a:r>
              <a:rPr lang="en-GB" sz="2800" dirty="0">
                <a:latin typeface="Arial" charset="0"/>
              </a:rPr>
              <a:t>A drink</a:t>
            </a:r>
          </a:p>
          <a:p>
            <a:pPr marL="1371600" lvl="2" indent="-457200">
              <a:buFont typeface="Arial" pitchFamily="34" charset="0"/>
              <a:buChar char="•"/>
            </a:pPr>
            <a:r>
              <a:rPr lang="en-GB" sz="2800" dirty="0">
                <a:latin typeface="Arial" charset="0"/>
              </a:rPr>
              <a:t>To speak to a priest</a:t>
            </a:r>
          </a:p>
        </p:txBody>
      </p:sp>
    </p:spTree>
    <p:extLst>
      <p:ext uri="{BB962C8B-B14F-4D97-AF65-F5344CB8AC3E}">
        <p14:creationId xmlns:p14="http://schemas.microsoft.com/office/powerpoint/2010/main" val="163143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473277"/>
            <a:ext cx="8424936" cy="4031873"/>
          </a:xfrm>
          <a:prstGeom prst="rect">
            <a:avLst/>
          </a:prstGeom>
        </p:spPr>
        <p:txBody>
          <a:bodyPr wrap="square">
            <a:spAutoFit/>
          </a:bodyPr>
          <a:lstStyle/>
          <a:p>
            <a:pPr marL="457200" indent="-457200" eaLnBrk="1" hangingPunct="1">
              <a:buFont typeface="Arial" pitchFamily="34" charset="0"/>
              <a:buChar char="•"/>
            </a:pPr>
            <a:r>
              <a:rPr lang="en-GB" sz="2800" dirty="0">
                <a:latin typeface="Arial" charset="0"/>
              </a:rPr>
              <a:t>Appointed by county authorities</a:t>
            </a:r>
          </a:p>
          <a:p>
            <a:pPr lvl="2"/>
            <a:r>
              <a:rPr lang="en-GB" sz="2800" dirty="0">
                <a:latin typeface="Arial" charset="0"/>
              </a:rPr>
              <a:t>To find the medical cause of death if unknown</a:t>
            </a:r>
          </a:p>
          <a:p>
            <a:pPr lvl="2"/>
            <a:r>
              <a:rPr lang="en-GB" sz="2800" dirty="0">
                <a:latin typeface="Arial" charset="0"/>
              </a:rPr>
              <a:t>To enquire into unnatural deaths</a:t>
            </a:r>
          </a:p>
          <a:p>
            <a:pPr lvl="2"/>
            <a:endParaRPr lang="en-GB" sz="1600" dirty="0">
              <a:latin typeface="Arial" charset="0"/>
            </a:endParaRPr>
          </a:p>
          <a:p>
            <a:pPr marL="457200" lvl="2" indent="-457200">
              <a:buFont typeface="Arial" pitchFamily="34" charset="0"/>
              <a:buChar char="•"/>
            </a:pPr>
            <a:r>
              <a:rPr lang="en-GB" sz="2800" dirty="0">
                <a:latin typeface="Arial" charset="0"/>
              </a:rPr>
              <a:t>Registered lawyers / doctors</a:t>
            </a:r>
          </a:p>
          <a:p>
            <a:pPr marL="457200" lvl="2" indent="-457200">
              <a:buFont typeface="Arial" pitchFamily="34" charset="0"/>
              <a:buChar char="•"/>
            </a:pPr>
            <a:endParaRPr lang="en-GB" sz="1600" dirty="0">
              <a:latin typeface="Arial" charset="0"/>
            </a:endParaRPr>
          </a:p>
          <a:p>
            <a:pPr marL="457200" lvl="2" indent="-457200">
              <a:buFont typeface="Arial" pitchFamily="34" charset="0"/>
              <a:buChar char="•"/>
            </a:pPr>
            <a:r>
              <a:rPr lang="en-GB" sz="2800" dirty="0">
                <a:latin typeface="Arial" charset="0"/>
              </a:rPr>
              <a:t>Assisted by a team of officers who investigate on their behalf.</a:t>
            </a:r>
          </a:p>
          <a:p>
            <a:pPr marL="457200" lvl="2" indent="-457200">
              <a:buFont typeface="Arial" pitchFamily="34" charset="0"/>
              <a:buChar char="•"/>
            </a:pPr>
            <a:r>
              <a:rPr lang="en-GB" sz="2800" dirty="0">
                <a:latin typeface="Arial" charset="0"/>
              </a:rPr>
              <a:t>Often former police officers, NHS managers or former members of the legal profession.</a:t>
            </a:r>
            <a:endParaRPr lang="en-GB" sz="2800" dirty="0"/>
          </a:p>
        </p:txBody>
      </p:sp>
      <p:sp>
        <p:nvSpPr>
          <p:cNvPr id="6" name="TextBox 2"/>
          <p:cNvSpPr txBox="1">
            <a:spLocks noChangeArrowheads="1"/>
          </p:cNvSpPr>
          <p:nvPr/>
        </p:nvSpPr>
        <p:spPr bwMode="auto">
          <a:xfrm>
            <a:off x="467544" y="404664"/>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The Coroner</a:t>
            </a:r>
          </a:p>
        </p:txBody>
      </p:sp>
    </p:spTree>
    <p:extLst>
      <p:ext uri="{BB962C8B-B14F-4D97-AF65-F5344CB8AC3E}">
        <p14:creationId xmlns:p14="http://schemas.microsoft.com/office/powerpoint/2010/main" val="412099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Once a death is reported to the Coroner, the Registrar of deaths is unable to register the death until the Coroner’s inquiry is completed.</a:t>
            </a:r>
          </a:p>
          <a:p>
            <a:r>
              <a:rPr lang="en-GB" dirty="0"/>
              <a:t>12% of deaths result in an inquest</a:t>
            </a:r>
          </a:p>
          <a:p>
            <a:r>
              <a:rPr lang="en-GB" dirty="0"/>
              <a:t>Telephone number available on ward or from mortuary</a:t>
            </a:r>
          </a:p>
        </p:txBody>
      </p:sp>
      <p:sp>
        <p:nvSpPr>
          <p:cNvPr id="4" name="TextBox 2"/>
          <p:cNvSpPr txBox="1">
            <a:spLocks noGrp="1" noChangeArrowheads="1"/>
          </p:cNvSpPr>
          <p:nvPr>
            <p:ph type="title"/>
          </p:nvPr>
        </p:nvSpPr>
        <p:spPr bwMode="auto">
          <a:xfrm>
            <a:off x="465074" y="47667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algn="l" eaLnBrk="1" hangingPunct="1"/>
            <a:r>
              <a:rPr lang="en-US" sz="4000" b="1" dirty="0">
                <a:solidFill>
                  <a:srgbClr val="A00054"/>
                </a:solidFill>
                <a:latin typeface="Arial" pitchFamily="34" charset="0"/>
                <a:cs typeface="Arial" pitchFamily="34" charset="0"/>
              </a:rPr>
              <a:t>The Coroner (2)</a:t>
            </a:r>
          </a:p>
        </p:txBody>
      </p:sp>
    </p:spTree>
    <p:extLst>
      <p:ext uri="{BB962C8B-B14F-4D97-AF65-F5344CB8AC3E}">
        <p14:creationId xmlns:p14="http://schemas.microsoft.com/office/powerpoint/2010/main" val="633788484"/>
      </p:ext>
    </p:extLst>
  </p:cSld>
  <p:clrMapOvr>
    <a:masterClrMapping/>
  </p:clrMapOvr>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deck_1</Template>
  <TotalTime>194</TotalTime>
  <Words>2258</Words>
  <Application>Microsoft Office PowerPoint</Application>
  <PresentationFormat>On-screen Show (4:3)</PresentationFormat>
  <Paragraphs>269</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HEE PPT - Master slide deck_1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Coroner (2)</vt:lpstr>
      <vt:lpstr>When to refer to  the Coroner </vt:lpstr>
      <vt:lpstr>When to refer to  the Coroner (2)</vt:lpstr>
      <vt:lpstr>Issuing a medical certificate of cause  of death</vt:lpstr>
      <vt:lpstr>Death Certification</vt:lpstr>
      <vt:lpstr>Useful Links</vt:lpstr>
      <vt:lpstr>Terms to use  with care</vt:lpstr>
      <vt:lpstr>George Lewis –  DOB 17.11.29</vt:lpstr>
      <vt:lpstr>PowerPoint Presentation</vt:lpstr>
      <vt:lpstr>PowerPoint Presentation</vt:lpstr>
      <vt:lpstr>PowerPoint Presentation</vt:lpstr>
      <vt:lpstr>Death certificate  for G Lewis</vt:lpstr>
      <vt:lpstr>Cremation Forms</vt:lpstr>
      <vt:lpstr>Cremation  Forms (2)</vt:lpstr>
      <vt:lpstr>Summary</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Holmes</dc:creator>
  <cp:lastModifiedBy>Sue Reid</cp:lastModifiedBy>
  <cp:revision>15</cp:revision>
  <dcterms:created xsi:type="dcterms:W3CDTF">2016-03-31T09:50:57Z</dcterms:created>
  <dcterms:modified xsi:type="dcterms:W3CDTF">2019-03-27T12:08:00Z</dcterms:modified>
</cp:coreProperties>
</file>