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23" autoAdjust="0"/>
  </p:normalViewPr>
  <p:slideViewPr>
    <p:cSldViewPr snapToGrid="0" snapToObjects="1">
      <p:cViewPr varScale="1">
        <p:scale>
          <a:sx n="71" d="100"/>
          <a:sy n="71" d="100"/>
        </p:scale>
        <p:origin x="17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7/17/2020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7/17/2020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cpcil.org.uk/resources-and-links.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charset="0"/>
                <a:cs typeface="Arial" charset="0"/>
              </a:rPr>
              <a:t>In this module we are describing end of life issues and in particular palliative care.</a:t>
            </a:r>
          </a:p>
          <a:p>
            <a:endParaRPr lang="en-GB" sz="1200" dirty="0">
              <a:latin typeface="Arial" charset="0"/>
              <a:cs typeface="Arial" charset="0"/>
            </a:endParaRPr>
          </a:p>
          <a:p>
            <a:r>
              <a:rPr lang="en-GB" sz="1200" dirty="0">
                <a:latin typeface="Arial" charset="0"/>
                <a:cs typeface="Arial" charset="0"/>
              </a:rPr>
              <a:t>We will think about our role in patient care specifically when we have decided that we cannot cure the patient. As doctors it is frequently a difficult decision to accept that we can no longer think about the person in front of us as someone we can cure or even prolong their life. This may be because of the way we are taught at medical school and is inevitably made difficult because most patients put enormous faith and hope in the expectation that hospitals and specialist units will have the resources to diagnose our problems and then offer cure or at the very least a treatment which arrests the disease process and offers hope to us and our families.</a:t>
            </a:r>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dirty="0">
                <a:latin typeface="Arial" charset="0"/>
                <a:cs typeface="Arial" charset="0"/>
              </a:rPr>
              <a:t>We will discuss the phases of terminal illness</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10</a:t>
            </a:fld>
            <a:endParaRPr lang="en-US" dirty="0"/>
          </a:p>
        </p:txBody>
      </p:sp>
    </p:spTree>
    <p:extLst>
      <p:ext uri="{BB962C8B-B14F-4D97-AF65-F5344CB8AC3E}">
        <p14:creationId xmlns:p14="http://schemas.microsoft.com/office/powerpoint/2010/main" val="412253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dirty="0">
                <a:latin typeface="Arial" charset="0"/>
                <a:cs typeface="Arial" charset="0"/>
              </a:rPr>
              <a:t>This gives you some insight into how your patient might be feeling at the onset of a terminal illness.</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11</a:t>
            </a:fld>
            <a:endParaRPr lang="en-US" dirty="0"/>
          </a:p>
        </p:txBody>
      </p:sp>
    </p:spTree>
    <p:extLst>
      <p:ext uri="{BB962C8B-B14F-4D97-AF65-F5344CB8AC3E}">
        <p14:creationId xmlns:p14="http://schemas.microsoft.com/office/powerpoint/2010/main" val="355300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dirty="0">
                <a:latin typeface="Arial" charset="0"/>
                <a:cs typeface="Arial" charset="0"/>
              </a:rPr>
              <a:t>This is a time when the palliative care team will need to be at their most supportive.</a:t>
            </a:r>
          </a:p>
          <a:p>
            <a:endParaRPr lang="nl-NL" sz="1100" dirty="0">
              <a:latin typeface="Arial" charset="0"/>
              <a:cs typeface="Arial" charset="0"/>
            </a:endParaRPr>
          </a:p>
          <a:p>
            <a:r>
              <a:rPr lang="nl-NL" sz="1100" dirty="0">
                <a:latin typeface="Arial" charset="0"/>
                <a:cs typeface="Arial" charset="0"/>
              </a:rPr>
              <a:t>It is also a time when patients are often admitted to hospital because of a crisis</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12</a:t>
            </a:fld>
            <a:endParaRPr lang="en-US" dirty="0"/>
          </a:p>
        </p:txBody>
      </p:sp>
    </p:spTree>
    <p:extLst>
      <p:ext uri="{BB962C8B-B14F-4D97-AF65-F5344CB8AC3E}">
        <p14:creationId xmlns:p14="http://schemas.microsoft.com/office/powerpoint/2010/main" val="331643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charset="0"/>
                <a:cs typeface="Arial" charset="0"/>
              </a:rPr>
              <a:t>The Liverpool care pathway is a tool used in palliative care when the team managing a patient believe that the patient is likely to die of their illness within the next 48 hours and is to ensure that the patient is managed in the most optimum way.</a:t>
            </a:r>
          </a:p>
          <a:p>
            <a:endParaRPr lang="en-GB" sz="1100" dirty="0">
              <a:latin typeface="Arial" charset="0"/>
              <a:cs typeface="Arial" charset="0"/>
            </a:endParaRPr>
          </a:p>
          <a:p>
            <a:r>
              <a:rPr lang="en-GB" sz="1100" dirty="0">
                <a:latin typeface="Arial" charset="0"/>
                <a:cs typeface="Arial" charset="0"/>
              </a:rPr>
              <a:t>It is not a once and for all decision and is certainly not a pathway to shorten life the patient must be reviewed continuously.</a:t>
            </a:r>
          </a:p>
          <a:p>
            <a:endParaRPr lang="en-GB" sz="1100" dirty="0">
              <a:latin typeface="Arial" charset="0"/>
              <a:cs typeface="Arial" charset="0"/>
            </a:endParaRPr>
          </a:p>
          <a:p>
            <a:r>
              <a:rPr lang="en-GB" sz="1100" dirty="0">
                <a:latin typeface="Arial" charset="0"/>
                <a:cs typeface="Arial" charset="0"/>
              </a:rPr>
              <a:t>The aim of the pathway is </a:t>
            </a:r>
          </a:p>
          <a:p>
            <a:endParaRPr lang="en-GB" sz="1100" dirty="0">
              <a:latin typeface="Arial" charset="0"/>
              <a:cs typeface="Arial" charset="0"/>
            </a:endParaRPr>
          </a:p>
          <a:p>
            <a:r>
              <a:rPr lang="en-GB" sz="1100" dirty="0">
                <a:latin typeface="Arial" charset="0"/>
                <a:cs typeface="Arial" charset="0"/>
              </a:rPr>
              <a:t>To improve care of the dying in the last days or hours of life</a:t>
            </a:r>
          </a:p>
          <a:p>
            <a:endParaRPr lang="en-GB" sz="1100" dirty="0">
              <a:latin typeface="Arial" charset="0"/>
              <a:cs typeface="Arial" charset="0"/>
            </a:endParaRPr>
          </a:p>
          <a:p>
            <a:r>
              <a:rPr lang="en-GB" sz="1100" dirty="0">
                <a:latin typeface="Arial" charset="0"/>
                <a:cs typeface="Arial" charset="0"/>
              </a:rPr>
              <a:t>It is a multidisciplinary process, which aims to continually assess the dying patient and to identify variances (non achievement of treatment goals). A document outlining these goals in more detail is included in the course CD.</a:t>
            </a:r>
          </a:p>
          <a:p>
            <a:endParaRPr lang="en-GB" sz="1100" dirty="0">
              <a:latin typeface="Arial" charset="0"/>
              <a:cs typeface="Arial" charset="0"/>
            </a:endParaRPr>
          </a:p>
          <a:p>
            <a:r>
              <a:rPr lang="en-GB" sz="1100" dirty="0">
                <a:latin typeface="Arial" charset="0"/>
                <a:cs typeface="Arial" charset="0"/>
              </a:rPr>
              <a:t>Excellent Communication is vital, within the team, with the patient where possible and with relatives and carers.</a:t>
            </a:r>
          </a:p>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13</a:t>
            </a:fld>
            <a:endParaRPr lang="en-US" dirty="0"/>
          </a:p>
        </p:txBody>
      </p:sp>
    </p:spTree>
    <p:extLst>
      <p:ext uri="{BB962C8B-B14F-4D97-AF65-F5344CB8AC3E}">
        <p14:creationId xmlns:p14="http://schemas.microsoft.com/office/powerpoint/2010/main" val="76834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14</a:t>
            </a:fld>
            <a:endParaRPr lang="en-US" dirty="0"/>
          </a:p>
        </p:txBody>
      </p:sp>
    </p:spTree>
    <p:extLst>
      <p:ext uri="{BB962C8B-B14F-4D97-AF65-F5344CB8AC3E}">
        <p14:creationId xmlns:p14="http://schemas.microsoft.com/office/powerpoint/2010/main" val="347491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15</a:t>
            </a:fld>
            <a:endParaRPr lang="en-US" dirty="0"/>
          </a:p>
        </p:txBody>
      </p:sp>
    </p:spTree>
    <p:extLst>
      <p:ext uri="{BB962C8B-B14F-4D97-AF65-F5344CB8AC3E}">
        <p14:creationId xmlns:p14="http://schemas.microsoft.com/office/powerpoint/2010/main" val="26147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16</a:t>
            </a:fld>
            <a:endParaRPr lang="en-US" dirty="0"/>
          </a:p>
        </p:txBody>
      </p:sp>
    </p:spTree>
    <p:extLst>
      <p:ext uri="{BB962C8B-B14F-4D97-AF65-F5344CB8AC3E}">
        <p14:creationId xmlns:p14="http://schemas.microsoft.com/office/powerpoint/2010/main" val="317583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charset="0"/>
                <a:cs typeface="Arial" charset="0"/>
              </a:rPr>
              <a:t>When the LCP is done well, then care is excellent, when it is not and particularly when it is used inappropriately and without consultation and communication then there is scope for enormous dissatisfaction from patients and carers and for complaints.</a:t>
            </a:r>
          </a:p>
          <a:p>
            <a:endParaRPr lang="en-GB" sz="1100" dirty="0">
              <a:latin typeface="Arial" charset="0"/>
              <a:cs typeface="Arial" charset="0"/>
            </a:endParaRPr>
          </a:p>
          <a:p>
            <a:r>
              <a:rPr lang="en-GB" sz="1100" dirty="0">
                <a:latin typeface="Arial" charset="0"/>
                <a:cs typeface="Arial" charset="0"/>
              </a:rPr>
              <a:t>It is clear for instance that if a patient is placed on the Liverpool care pathway,  that the patient and the carer should where possible be aware and informed of what it means and that they accept that death is imminent.</a:t>
            </a:r>
          </a:p>
          <a:p>
            <a:endParaRPr lang="en-GB" sz="1100" dirty="0">
              <a:latin typeface="Arial" charset="0"/>
              <a:cs typeface="Arial" charset="0"/>
            </a:endParaRPr>
          </a:p>
          <a:p>
            <a:r>
              <a:rPr lang="en-GB" sz="1100" dirty="0">
                <a:latin typeface="Arial" charset="0"/>
                <a:cs typeface="Arial" charset="0"/>
              </a:rPr>
              <a:t>Unless the LCP is used appropriately then it gains the lay and in some cases professional perception that it is a form of euthanasia. This is really sad because it is clear that it is intended to improve the care of the dying, not to shorten life.</a:t>
            </a:r>
          </a:p>
          <a:p>
            <a:endParaRPr lang="en-GB" sz="1100" dirty="0">
              <a:latin typeface="Arial" charset="0"/>
              <a:cs typeface="Arial" charset="0"/>
            </a:endParaRPr>
          </a:p>
          <a:p>
            <a:r>
              <a:rPr lang="en-GB" sz="1100" dirty="0">
                <a:latin typeface="Arial" charset="0"/>
                <a:cs typeface="Arial" charset="0"/>
              </a:rPr>
              <a:t>Pleas take time to read the LPC document, which can be found at:</a:t>
            </a:r>
            <a:br>
              <a:rPr lang="en-GB" sz="1100" dirty="0">
                <a:latin typeface="Arial" charset="0"/>
                <a:cs typeface="Arial" charset="0"/>
              </a:rPr>
            </a:br>
            <a:r>
              <a:rPr lang="en-GB" sz="1100" dirty="0">
                <a:latin typeface="Arial" charset="0"/>
                <a:cs typeface="Arial" charset="0"/>
                <a:hlinkClick r:id="rId3"/>
              </a:rPr>
              <a:t>http://www.mcpcil.org.uk/resources-and-links.aspx</a:t>
            </a:r>
            <a:r>
              <a:rPr lang="en-GB" sz="1100" dirty="0">
                <a:latin typeface="Arial" charset="0"/>
                <a:cs typeface="Arial" charset="0"/>
              </a:rPr>
              <a:t> </a:t>
            </a:r>
          </a:p>
          <a:p>
            <a:r>
              <a:rPr lang="en-GB" sz="1100" dirty="0">
                <a:latin typeface="Arial" charset="0"/>
                <a:cs typeface="Arial" charset="0"/>
              </a:rPr>
              <a:t>You will see that it is not a tool which endorsed continuous sedation, in fact one of the goals is a lucid patient. That is not always possible and the next slide discusses briefly sedation in palliative care.</a:t>
            </a:r>
          </a:p>
          <a:p>
            <a:r>
              <a:rPr lang="en-GB" sz="1100" dirty="0">
                <a:latin typeface="Arial" charset="0"/>
                <a:cs typeface="Arial" charset="0"/>
              </a:rPr>
              <a:t> </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17</a:t>
            </a:fld>
            <a:endParaRPr lang="en-US" dirty="0"/>
          </a:p>
        </p:txBody>
      </p:sp>
    </p:spTree>
    <p:extLst>
      <p:ext uri="{BB962C8B-B14F-4D97-AF65-F5344CB8AC3E}">
        <p14:creationId xmlns:p14="http://schemas.microsoft.com/office/powerpoint/2010/main" val="3169044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charset="0"/>
                <a:cs typeface="Arial" charset="0"/>
              </a:rPr>
              <a:t>This can be a very difficult time. Here we are describing the time when your patient is approaching death but has a symptom which you cannot control.</a:t>
            </a:r>
          </a:p>
          <a:p>
            <a:endParaRPr lang="en-GB" sz="1100" dirty="0">
              <a:latin typeface="Arial" charset="0"/>
              <a:cs typeface="Arial" charset="0"/>
            </a:endParaRPr>
          </a:p>
          <a:p>
            <a:r>
              <a:rPr lang="en-GB" sz="1100" dirty="0">
                <a:latin typeface="Arial" charset="0"/>
                <a:cs typeface="Arial" charset="0"/>
              </a:rPr>
              <a:t>Can you think of some situations when the patient and probably their relatives and carers are enormously distressed by a symptom you just have no power to control and thus the only therapeutic option you and your team have is to sedate the patient to reduce the distress of the symptom? </a:t>
            </a:r>
          </a:p>
          <a:p>
            <a:endParaRPr lang="en-GB" sz="1100" dirty="0">
              <a:latin typeface="Arial" charset="0"/>
              <a:cs typeface="Arial" charset="0"/>
            </a:endParaRPr>
          </a:p>
          <a:p>
            <a:r>
              <a:rPr lang="en-GB" sz="1100" dirty="0">
                <a:latin typeface="Arial" charset="0"/>
                <a:cs typeface="Arial" charset="0"/>
              </a:rPr>
              <a:t>How will you make that decision?</a:t>
            </a:r>
          </a:p>
          <a:p>
            <a:endParaRPr lang="en-GB" sz="1100" dirty="0">
              <a:latin typeface="Arial" charset="0"/>
              <a:cs typeface="Arial" charset="0"/>
            </a:endParaRPr>
          </a:p>
          <a:p>
            <a:r>
              <a:rPr lang="en-GB" sz="1100" dirty="0">
                <a:latin typeface="Arial" charset="0"/>
                <a:cs typeface="Arial" charset="0"/>
              </a:rPr>
              <a:t>Such a symptom could be breathlessness in for instance lung cancer or heart failure.</a:t>
            </a:r>
          </a:p>
          <a:p>
            <a:endParaRPr lang="en-GB" sz="1100" dirty="0">
              <a:latin typeface="Arial" charset="0"/>
              <a:cs typeface="Arial" charset="0"/>
            </a:endParaRPr>
          </a:p>
          <a:p>
            <a:r>
              <a:rPr lang="en-GB" sz="1100" dirty="0">
                <a:latin typeface="Arial" charset="0"/>
                <a:cs typeface="Arial" charset="0"/>
              </a:rPr>
              <a:t>Another is bleeding in haematological malignancy there are many more instances when this situation occurs.</a:t>
            </a:r>
            <a:endParaRPr lang="en-GB" sz="1100"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18</a:t>
            </a:fld>
            <a:endParaRPr lang="en-US" dirty="0"/>
          </a:p>
        </p:txBody>
      </p:sp>
    </p:spTree>
    <p:extLst>
      <p:ext uri="{BB962C8B-B14F-4D97-AF65-F5344CB8AC3E}">
        <p14:creationId xmlns:p14="http://schemas.microsoft.com/office/powerpoint/2010/main" val="170759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charset="0"/>
                <a:cs typeface="Arial" charset="0"/>
              </a:rPr>
              <a:t>Here is another issue which causes large amounts of debate.</a:t>
            </a:r>
          </a:p>
          <a:p>
            <a:endParaRPr lang="en-GB" sz="1100" dirty="0">
              <a:latin typeface="Arial" charset="0"/>
              <a:cs typeface="Arial" charset="0"/>
            </a:endParaRPr>
          </a:p>
          <a:p>
            <a:r>
              <a:rPr lang="en-GB" sz="1100" dirty="0">
                <a:latin typeface="Arial" charset="0"/>
                <a:cs typeface="Arial" charset="0"/>
              </a:rPr>
              <a:t>Patients who die at home and in hospices are managed without parenteral hydration. Patients in hospital will often have a drip. You will not be expected to make this decision to maintain hydration artificially alone but you will experience the dilemma occasionally.</a:t>
            </a:r>
          </a:p>
          <a:p>
            <a:endParaRPr lang="en-GB" sz="1100" dirty="0">
              <a:latin typeface="Arial" charset="0"/>
              <a:cs typeface="Arial" charset="0"/>
            </a:endParaRPr>
          </a:p>
          <a:p>
            <a:r>
              <a:rPr lang="en-GB" sz="1100" dirty="0">
                <a:latin typeface="Arial" charset="0"/>
                <a:cs typeface="Arial" charset="0"/>
              </a:rPr>
              <a:t>You will see that the Liverpool Care pathway does not exclude rehydration in terminal care.</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19</a:t>
            </a:fld>
            <a:endParaRPr lang="en-US" dirty="0"/>
          </a:p>
        </p:txBody>
      </p:sp>
    </p:spTree>
    <p:extLst>
      <p:ext uri="{BB962C8B-B14F-4D97-AF65-F5344CB8AC3E}">
        <p14:creationId xmlns:p14="http://schemas.microsoft.com/office/powerpoint/2010/main" val="243112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charset="0"/>
                <a:cs typeface="Arial" charset="0"/>
              </a:rPr>
              <a:t>This module is to make you think about what a clinical incident is, what should happen if one occurs, and what happens afterwards to try and learn from the events. </a:t>
            </a:r>
          </a:p>
          <a:p>
            <a:endParaRPr lang="en-GB" sz="1100" dirty="0">
              <a:latin typeface="Arial" charset="0"/>
              <a:cs typeface="Arial" charset="0"/>
            </a:endParaRPr>
          </a:p>
          <a:p>
            <a:r>
              <a:rPr lang="en-GB" sz="1100" dirty="0">
                <a:latin typeface="Arial" charset="0"/>
                <a:cs typeface="Arial" charset="0"/>
              </a:rPr>
              <a:t>A complaint may arise following  a clinical incident, or following  an episode of care where nothing adverse has actually happened. Many of the causes of complaints lie in the way that individual actions of doctors (junior AND senior) and other staff are interpreted by patients and their relatives.   </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a:t>
            </a:fld>
            <a:endParaRPr lang="en-US" dirty="0"/>
          </a:p>
        </p:txBody>
      </p:sp>
    </p:spTree>
    <p:extLst>
      <p:ext uri="{BB962C8B-B14F-4D97-AF65-F5344CB8AC3E}">
        <p14:creationId xmlns:p14="http://schemas.microsoft.com/office/powerpoint/2010/main" val="2613253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20</a:t>
            </a:fld>
            <a:endParaRPr lang="en-US" dirty="0"/>
          </a:p>
        </p:txBody>
      </p:sp>
    </p:spTree>
    <p:extLst>
      <p:ext uri="{BB962C8B-B14F-4D97-AF65-F5344CB8AC3E}">
        <p14:creationId xmlns:p14="http://schemas.microsoft.com/office/powerpoint/2010/main" val="3275609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charset="0"/>
                <a:cs typeface="Arial" charset="0"/>
              </a:rPr>
              <a:t>Here are some websites you might use for information </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21</a:t>
            </a:fld>
            <a:endParaRPr lang="en-US" dirty="0"/>
          </a:p>
        </p:txBody>
      </p:sp>
    </p:spTree>
    <p:extLst>
      <p:ext uri="{BB962C8B-B14F-4D97-AF65-F5344CB8AC3E}">
        <p14:creationId xmlns:p14="http://schemas.microsoft.com/office/powerpoint/2010/main" val="1278395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latin typeface="Arial" charset="0"/>
                <a:cs typeface="Arial" charset="0"/>
              </a:rPr>
              <a:t>We have discussed palliative care and how it is part of everyday care in the modern NHS.</a:t>
            </a:r>
          </a:p>
          <a:p>
            <a:endParaRPr lang="en-GB" dirty="0">
              <a:latin typeface="Arial" charset="0"/>
              <a:cs typeface="Arial" charset="0"/>
            </a:endParaRPr>
          </a:p>
          <a:p>
            <a:r>
              <a:rPr lang="en-GB" dirty="0">
                <a:latin typeface="Arial" charset="0"/>
                <a:cs typeface="Arial" charset="0"/>
              </a:rPr>
              <a:t>Palliative care does not mean you have failed the patient and it does not exclude traditional methods of care</a:t>
            </a:r>
          </a:p>
          <a:p>
            <a:endParaRPr lang="en-GB" dirty="0">
              <a:latin typeface="Arial" charset="0"/>
              <a:cs typeface="Arial" charset="0"/>
            </a:endParaRPr>
          </a:p>
          <a:p>
            <a:r>
              <a:rPr lang="en-GB" dirty="0">
                <a:latin typeface="Arial" charset="0"/>
                <a:cs typeface="Arial" charset="0"/>
              </a:rPr>
              <a:t>Palliative care is about the integration of physical, psychological, social and spiritual care, and therefore will not be delivered by one person.</a:t>
            </a:r>
          </a:p>
          <a:p>
            <a:endParaRPr lang="en-GB" dirty="0">
              <a:latin typeface="Arial" charset="0"/>
              <a:cs typeface="Arial" charset="0"/>
            </a:endParaRPr>
          </a:p>
          <a:p>
            <a:r>
              <a:rPr lang="en-GB" dirty="0">
                <a:latin typeface="Arial" charset="0"/>
                <a:cs typeface="Arial" charset="0"/>
              </a:rPr>
              <a:t>You will certainly be involved in delivering palliative care to your patients. You should be clear what you are trying to achieve for your patient and hopefully your patient and family will also be clear about the goals of treatment.</a:t>
            </a:r>
          </a:p>
          <a:p>
            <a:endParaRPr lang="en-GB" dirty="0">
              <a:latin typeface="Arial" charset="0"/>
              <a:cs typeface="Arial" charset="0"/>
            </a:endParaRPr>
          </a:p>
          <a:p>
            <a:r>
              <a:rPr lang="en-GB" dirty="0">
                <a:latin typeface="Arial" charset="0"/>
                <a:cs typeface="Arial" charset="0"/>
              </a:rPr>
              <a:t>Some other issues you will need to be conversant with are:</a:t>
            </a:r>
          </a:p>
          <a:p>
            <a:endParaRPr lang="en-GB" dirty="0">
              <a:latin typeface="Arial" charset="0"/>
              <a:cs typeface="Arial" charset="0"/>
            </a:endParaRPr>
          </a:p>
          <a:p>
            <a:r>
              <a:rPr lang="en-GB" dirty="0">
                <a:latin typeface="Arial" charset="0"/>
                <a:cs typeface="Arial" charset="0"/>
              </a:rPr>
              <a:t>Your hospitals policy for resuscitation and how you make that decision and how that is recorded. (Should be covered in your dedicated hospital induction) – you might think about how you would approach a patient to explore his/her wishes in terms of resuscitation.</a:t>
            </a:r>
          </a:p>
          <a:p>
            <a:endParaRPr lang="en-GB" dirty="0">
              <a:latin typeface="Arial" charset="0"/>
              <a:cs typeface="Arial" charset="0"/>
            </a:endParaRPr>
          </a:p>
          <a:p>
            <a:r>
              <a:rPr lang="en-GB" dirty="0">
                <a:latin typeface="Arial" charset="0"/>
                <a:cs typeface="Arial" charset="0"/>
              </a:rPr>
              <a:t>Remember the fundamental requirement to involve your patient in decision making and therefore the need to ensure that the patient is able to make informed decisions about their care.</a:t>
            </a:r>
          </a:p>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22</a:t>
            </a:fld>
            <a:endParaRPr lang="en-US" dirty="0"/>
          </a:p>
        </p:txBody>
      </p:sp>
    </p:spTree>
    <p:extLst>
      <p:ext uri="{BB962C8B-B14F-4D97-AF65-F5344CB8AC3E}">
        <p14:creationId xmlns:p14="http://schemas.microsoft.com/office/powerpoint/2010/main" val="112475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charset="0"/>
                <a:cs typeface="Arial" charset="0"/>
              </a:rPr>
              <a:t>A large amount of palliative care will go on in hospitals. This is probably a good time to think about what we mean by palliative care.</a:t>
            </a:r>
          </a:p>
          <a:p>
            <a:endParaRPr lang="en-GB" sz="1100" dirty="0">
              <a:latin typeface="Arial" charset="0"/>
              <a:cs typeface="Arial" charset="0"/>
            </a:endParaRPr>
          </a:p>
          <a:p>
            <a:r>
              <a:rPr lang="en-US" sz="1100" dirty="0">
                <a:latin typeface="Arial" charset="0"/>
                <a:cs typeface="Arial" charset="0"/>
              </a:rPr>
              <a:t>Palliative Care Defined</a:t>
            </a:r>
            <a:endParaRPr lang="en-GB" sz="1100" dirty="0">
              <a:latin typeface="Arial" charset="0"/>
              <a:cs typeface="Arial" charset="0"/>
            </a:endParaRPr>
          </a:p>
          <a:p>
            <a:r>
              <a:rPr lang="en-US" sz="1100" dirty="0">
                <a:latin typeface="Arial" charset="0"/>
                <a:cs typeface="Arial" charset="0"/>
              </a:rPr>
              <a:t> </a:t>
            </a:r>
            <a:endParaRPr lang="en-GB" sz="1100" dirty="0">
              <a:latin typeface="Arial" charset="0"/>
              <a:cs typeface="Arial" charset="0"/>
            </a:endParaRPr>
          </a:p>
          <a:p>
            <a:r>
              <a:rPr lang="en-US" sz="1100" dirty="0">
                <a:latin typeface="Arial" charset="0"/>
                <a:cs typeface="Arial" charset="0"/>
              </a:rPr>
              <a:t>Palliative care is part of supportive care. It embraces many elements of supportive care. It has been defined by NICE as follows:</a:t>
            </a:r>
            <a:endParaRPr lang="en-GB" sz="1100" dirty="0">
              <a:latin typeface="Arial" charset="0"/>
              <a:cs typeface="Arial" charset="0"/>
            </a:endParaRPr>
          </a:p>
          <a:p>
            <a:r>
              <a:rPr lang="en-US" sz="1100" dirty="0">
                <a:latin typeface="Arial" charset="0"/>
                <a:cs typeface="Arial" charset="0"/>
              </a:rPr>
              <a:t> </a:t>
            </a:r>
            <a:endParaRPr lang="en-GB" sz="1100" dirty="0">
              <a:latin typeface="Arial" charset="0"/>
              <a:cs typeface="Arial" charset="0"/>
            </a:endParaRPr>
          </a:p>
          <a:p>
            <a:r>
              <a:rPr lang="en-US" sz="1100" dirty="0">
                <a:latin typeface="Arial" charset="0"/>
                <a:cs typeface="Arial" charset="0"/>
              </a:rPr>
              <a:t>Palliative care is the active holistic care of patients with advanced progressive illness. Management of pain and other symptoms and provision of psychological, social and spiritual support is paramount. The goal of palliative care is achievement of the best quality of life for patients and their families. Many aspects of palliative care are also applicable earlier in the course of the illness in conjunction with other treatments. </a:t>
            </a:r>
            <a:endParaRPr lang="en-GB" sz="1100"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br>
              <a:rPr lang="en-US" dirty="0">
                <a:latin typeface="Arial" charset="0"/>
                <a:cs typeface="Arial" charset="0"/>
              </a:rPr>
            </a:br>
            <a:endParaRPr lang="en-US"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3</a:t>
            </a:fld>
            <a:endParaRPr lang="en-US" dirty="0"/>
          </a:p>
        </p:txBody>
      </p:sp>
    </p:spTree>
    <p:extLst>
      <p:ext uri="{BB962C8B-B14F-4D97-AF65-F5344CB8AC3E}">
        <p14:creationId xmlns:p14="http://schemas.microsoft.com/office/powerpoint/2010/main" val="294531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latin typeface="Arial" charset="0"/>
                <a:cs typeface="Arial" charset="0"/>
              </a:rPr>
              <a:t>Palliative Care is provided by: </a:t>
            </a:r>
            <a:endParaRPr lang="en-GB" b="1"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Palliative care is provided by two distinct categories of health and social care professionals:</a:t>
            </a:r>
            <a:endParaRPr lang="en-GB"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Those providing the day-to-day care to patients and carers in their homes and in hospitals (you and your team)</a:t>
            </a:r>
            <a:endParaRPr lang="en-GB"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Those who specialise in palliative care (consultants in palliative medicine and clinical nurse specialists in palliative care, for example)</a:t>
            </a:r>
            <a:endParaRPr lang="en-GB"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Those providing day-to-day care should be able to:</a:t>
            </a:r>
            <a:endParaRPr lang="en-GB"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Assess the care needs of each patient and their families across the domains of physical, psychological, social spiritual and information needs</a:t>
            </a:r>
            <a:endParaRPr lang="en-GB"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Meet those needs within the limits of their knowledge, skills, competence in palliative care</a:t>
            </a:r>
            <a:endParaRPr lang="en-GB"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Know when to seek advice from or refer to specialist palliative care services</a:t>
            </a:r>
            <a:endParaRPr lang="en-GB" dirty="0">
              <a:latin typeface="Arial" charset="0"/>
              <a:cs typeface="Arial" charset="0"/>
            </a:endParaRPr>
          </a:p>
          <a:p>
            <a:endParaRPr lang="en-GB"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4</a:t>
            </a:fld>
            <a:endParaRPr lang="en-US" dirty="0"/>
          </a:p>
        </p:txBody>
      </p:sp>
    </p:spTree>
    <p:extLst>
      <p:ext uri="{BB962C8B-B14F-4D97-AF65-F5344CB8AC3E}">
        <p14:creationId xmlns:p14="http://schemas.microsoft.com/office/powerpoint/2010/main" val="337197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latin typeface="Arial" charset="0"/>
                <a:cs typeface="Arial" charset="0"/>
              </a:rPr>
              <a:t>This slide is reinforcing the notion that palliative care and palliation is a continuous process from the outset of symptoms until after death. Other types of care can still go on.</a:t>
            </a:r>
          </a:p>
          <a:p>
            <a:endParaRPr lang="en-GB" dirty="0">
              <a:latin typeface="Arial" charset="0"/>
              <a:cs typeface="Arial" charset="0"/>
            </a:endParaRPr>
          </a:p>
          <a:p>
            <a:r>
              <a:rPr lang="en-GB" dirty="0">
                <a:latin typeface="Arial" charset="0"/>
                <a:cs typeface="Arial" charset="0"/>
              </a:rPr>
              <a:t>For instance whilst a patient with presumed and subsequently confirmed lung cancer is investigated to identify the type of disease he has and then to determine the best mode of treatment which in some cases can be curative surgery, then palliative care can and should be going on at the same time.</a:t>
            </a:r>
          </a:p>
          <a:p>
            <a:endParaRPr lang="en-GB" dirty="0">
              <a:latin typeface="Arial" charset="0"/>
              <a:cs typeface="Arial" charset="0"/>
            </a:endParaRPr>
          </a:p>
          <a:p>
            <a:r>
              <a:rPr lang="en-GB" dirty="0">
                <a:latin typeface="Arial" charset="0"/>
                <a:cs typeface="Arial" charset="0"/>
              </a:rPr>
              <a:t>Remember that definition of palliative care:</a:t>
            </a:r>
          </a:p>
          <a:p>
            <a:endParaRPr lang="en-GB" dirty="0">
              <a:latin typeface="Arial" charset="0"/>
              <a:cs typeface="Arial" charset="0"/>
            </a:endParaRPr>
          </a:p>
          <a:p>
            <a:r>
              <a:rPr lang="en-US" dirty="0">
                <a:latin typeface="Arial" charset="0"/>
                <a:cs typeface="Arial" charset="0"/>
              </a:rPr>
              <a:t>Palliative care aims to:</a:t>
            </a:r>
            <a:endParaRPr lang="en-GB" dirty="0">
              <a:latin typeface="Arial" charset="0"/>
              <a:cs typeface="Arial" charset="0"/>
            </a:endParaRPr>
          </a:p>
          <a:p>
            <a:r>
              <a:rPr lang="en-US" dirty="0">
                <a:latin typeface="Arial" charset="0"/>
                <a:cs typeface="Arial" charset="0"/>
              </a:rPr>
              <a:t> </a:t>
            </a:r>
            <a:endParaRPr lang="en-GB" dirty="0">
              <a:latin typeface="Arial" charset="0"/>
              <a:cs typeface="Arial" charset="0"/>
            </a:endParaRPr>
          </a:p>
          <a:p>
            <a:r>
              <a:rPr lang="en-US" dirty="0">
                <a:latin typeface="Arial" charset="0"/>
                <a:cs typeface="Arial" charset="0"/>
              </a:rPr>
              <a:t>Affirm life and regard dying as a normal process</a:t>
            </a:r>
            <a:endParaRPr lang="en-GB" dirty="0">
              <a:latin typeface="Arial" charset="0"/>
              <a:cs typeface="Arial" charset="0"/>
            </a:endParaRPr>
          </a:p>
          <a:p>
            <a:r>
              <a:rPr lang="en-US" dirty="0">
                <a:latin typeface="Arial" charset="0"/>
                <a:cs typeface="Arial" charset="0"/>
              </a:rPr>
              <a:t>Provide relief from pain and other distressing symptoms</a:t>
            </a:r>
            <a:endParaRPr lang="en-GB" dirty="0">
              <a:latin typeface="Arial" charset="0"/>
              <a:cs typeface="Arial" charset="0"/>
            </a:endParaRPr>
          </a:p>
          <a:p>
            <a:r>
              <a:rPr lang="en-US" dirty="0">
                <a:latin typeface="Arial" charset="0"/>
                <a:cs typeface="Arial" charset="0"/>
              </a:rPr>
              <a:t>Integrate the psychological and spiritual aspects of patient care</a:t>
            </a:r>
            <a:endParaRPr lang="en-GB" dirty="0">
              <a:latin typeface="Arial" charset="0"/>
              <a:cs typeface="Arial" charset="0"/>
            </a:endParaRPr>
          </a:p>
          <a:p>
            <a:r>
              <a:rPr lang="en-US" dirty="0">
                <a:latin typeface="Arial" charset="0"/>
                <a:cs typeface="Arial" charset="0"/>
              </a:rPr>
              <a:t>Offer a support system to help patients live as actively as possible until death</a:t>
            </a:r>
            <a:endParaRPr lang="en-GB" dirty="0">
              <a:latin typeface="Arial" charset="0"/>
              <a:cs typeface="Arial" charset="0"/>
            </a:endParaRPr>
          </a:p>
          <a:p>
            <a:r>
              <a:rPr lang="en-US" dirty="0">
                <a:latin typeface="Arial" charset="0"/>
                <a:cs typeface="Arial" charset="0"/>
              </a:rPr>
              <a:t>Offer a support system to help the family cope during the patient’s illness and in their own bereavement</a:t>
            </a:r>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5</a:t>
            </a:fld>
            <a:endParaRPr lang="en-US" dirty="0"/>
          </a:p>
        </p:txBody>
      </p:sp>
    </p:spTree>
    <p:extLst>
      <p:ext uri="{BB962C8B-B14F-4D97-AF65-F5344CB8AC3E}">
        <p14:creationId xmlns:p14="http://schemas.microsoft.com/office/powerpoint/2010/main" val="135079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charset="0"/>
                <a:cs typeface="Arial" charset="0"/>
              </a:rPr>
              <a:t>Why is this slide funny?</a:t>
            </a:r>
          </a:p>
          <a:p>
            <a:endParaRPr lang="en-GB" sz="1100" dirty="0">
              <a:latin typeface="Arial" charset="0"/>
              <a:cs typeface="Arial" charset="0"/>
            </a:endParaRPr>
          </a:p>
          <a:p>
            <a:r>
              <a:rPr lang="en-GB" sz="1100" dirty="0">
                <a:latin typeface="Arial" charset="0"/>
                <a:cs typeface="Arial" charset="0"/>
              </a:rPr>
              <a:t>Perhaps you do not think it is!</a:t>
            </a:r>
          </a:p>
          <a:p>
            <a:endParaRPr lang="en-GB" sz="1100" dirty="0">
              <a:latin typeface="Arial" charset="0"/>
              <a:cs typeface="Arial" charset="0"/>
            </a:endParaRPr>
          </a:p>
          <a:p>
            <a:r>
              <a:rPr lang="en-GB" sz="1100" dirty="0">
                <a:latin typeface="Arial" charset="0"/>
                <a:cs typeface="Arial" charset="0"/>
              </a:rPr>
              <a:t>Why is it included in this presentation and what specific issues does it raise about doctors and end of life care?</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6</a:t>
            </a:fld>
            <a:endParaRPr lang="en-US" dirty="0"/>
          </a:p>
        </p:txBody>
      </p:sp>
    </p:spTree>
    <p:extLst>
      <p:ext uri="{BB962C8B-B14F-4D97-AF65-F5344CB8AC3E}">
        <p14:creationId xmlns:p14="http://schemas.microsoft.com/office/powerpoint/2010/main" val="201351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charset="0"/>
                <a:cs typeface="Arial" charset="0"/>
              </a:rPr>
              <a:t>As already stated all of these treatments might apply to the same patient.</a:t>
            </a:r>
          </a:p>
          <a:p>
            <a:endParaRPr lang="en-GB" sz="1100" dirty="0">
              <a:latin typeface="Arial" charset="0"/>
              <a:cs typeface="Arial" charset="0"/>
            </a:endParaRPr>
          </a:p>
          <a:p>
            <a:r>
              <a:rPr lang="en-GB" sz="1100" dirty="0">
                <a:latin typeface="Arial" charset="0"/>
                <a:cs typeface="Arial" charset="0"/>
              </a:rPr>
              <a:t>An example:</a:t>
            </a:r>
          </a:p>
          <a:p>
            <a:endParaRPr lang="en-GB" sz="1100" dirty="0">
              <a:latin typeface="Arial" charset="0"/>
              <a:cs typeface="Arial" charset="0"/>
            </a:endParaRPr>
          </a:p>
          <a:p>
            <a:r>
              <a:rPr lang="en-GB" sz="1100" dirty="0">
                <a:latin typeface="Arial" charset="0"/>
                <a:cs typeface="Arial" charset="0"/>
              </a:rPr>
              <a:t>Young man with fractured femur:</a:t>
            </a:r>
          </a:p>
          <a:p>
            <a:endParaRPr lang="en-GB" sz="1100" dirty="0">
              <a:latin typeface="Arial" charset="0"/>
              <a:cs typeface="Arial" charset="0"/>
            </a:endParaRPr>
          </a:p>
          <a:p>
            <a:r>
              <a:rPr lang="en-GB" sz="1100" dirty="0">
                <a:latin typeface="Arial" charset="0"/>
                <a:cs typeface="Arial" charset="0"/>
              </a:rPr>
              <a:t>He will need symptomatic treatment (pain relief, maybe fluid/blood replacement)</a:t>
            </a:r>
          </a:p>
          <a:p>
            <a:r>
              <a:rPr lang="en-GB" sz="1100" dirty="0">
                <a:latin typeface="Arial" charset="0"/>
                <a:cs typeface="Arial" charset="0"/>
              </a:rPr>
              <a:t>Curative treatment (internal/external fixation)</a:t>
            </a:r>
          </a:p>
          <a:p>
            <a:r>
              <a:rPr lang="en-GB" sz="1100" dirty="0">
                <a:latin typeface="Arial" charset="0"/>
                <a:cs typeface="Arial" charset="0"/>
              </a:rPr>
              <a:t>Revalidation/rehabilitation once the bone is healed.</a:t>
            </a:r>
          </a:p>
          <a:p>
            <a:endParaRPr lang="en-GB" sz="1100" dirty="0">
              <a:latin typeface="Arial" charset="0"/>
              <a:cs typeface="Arial" charset="0"/>
            </a:endParaRPr>
          </a:p>
          <a:p>
            <a:r>
              <a:rPr lang="en-GB" sz="1100" dirty="0">
                <a:latin typeface="Arial" charset="0"/>
                <a:cs typeface="Arial" charset="0"/>
              </a:rPr>
              <a:t>Clearly in this situation there is no advanced progressive illness so no palliation is required, but if the young man had fallen because he had developed a progressive neurological disorder – for instance Familial cerebellar ataxia, then there would be an early need for palliative care.</a:t>
            </a:r>
            <a:endParaRPr lang="en-GB" sz="1100"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7</a:t>
            </a:fld>
            <a:endParaRPr lang="en-US" dirty="0"/>
          </a:p>
        </p:txBody>
      </p:sp>
    </p:spTree>
    <p:extLst>
      <p:ext uri="{BB962C8B-B14F-4D97-AF65-F5344CB8AC3E}">
        <p14:creationId xmlns:p14="http://schemas.microsoft.com/office/powerpoint/2010/main" val="281095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100" dirty="0">
                <a:latin typeface="Arial" charset="0"/>
                <a:cs typeface="Arial" charset="0"/>
              </a:rPr>
              <a:t>Unfortunately “a dignified death” has occasionally become mixed up with euthanasia. This module is not discussing that issue and indeed is not in any way arguing for euthanasia.</a:t>
            </a:r>
          </a:p>
          <a:p>
            <a:endParaRPr lang="nl-NL" sz="1100" dirty="0">
              <a:latin typeface="Arial" charset="0"/>
              <a:cs typeface="Arial" charset="0"/>
            </a:endParaRPr>
          </a:p>
          <a:p>
            <a:r>
              <a:rPr lang="nl-NL" sz="1100" dirty="0">
                <a:latin typeface="Arial" charset="0"/>
                <a:cs typeface="Arial" charset="0"/>
              </a:rPr>
              <a:t>What most of us would want when we know that our own death is inevitable is to have all of these areas optimised where ever possible. (remember the cartoon on an earlier slide which was clearly intimating that involving a doctor in end of life care was likely to remove the dignity of death)</a:t>
            </a:r>
          </a:p>
          <a:p>
            <a:endParaRPr lang="nl-NL" sz="1100" dirty="0">
              <a:latin typeface="Arial" charset="0"/>
              <a:cs typeface="Arial" charset="0"/>
            </a:endParaRPr>
          </a:p>
          <a:p>
            <a:r>
              <a:rPr lang="nl-NL" sz="1100" dirty="0">
                <a:latin typeface="Arial" charset="0"/>
                <a:cs typeface="Arial" charset="0"/>
              </a:rPr>
              <a:t>How many of these can you address in a patient in your ward or in out patients?</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8</a:t>
            </a:fld>
            <a:endParaRPr lang="en-US" dirty="0"/>
          </a:p>
        </p:txBody>
      </p:sp>
    </p:spTree>
    <p:extLst>
      <p:ext uri="{BB962C8B-B14F-4D97-AF65-F5344CB8AC3E}">
        <p14:creationId xmlns:p14="http://schemas.microsoft.com/office/powerpoint/2010/main" val="128541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charset="0"/>
                <a:cs typeface="Arial" charset="0"/>
              </a:rPr>
              <a:t>Why do you suppose in our culture that men will usually die at home but women do not?</a:t>
            </a:r>
          </a:p>
          <a:p>
            <a:endParaRPr lang="en-GB" dirty="0">
              <a:latin typeface="Arial" charset="0"/>
              <a:cs typeface="Arial" charset="0"/>
            </a:endParaRPr>
          </a:p>
          <a:p>
            <a:r>
              <a:rPr lang="en-GB" dirty="0">
                <a:latin typeface="Arial" charset="0"/>
                <a:cs typeface="Arial" charset="0"/>
              </a:rPr>
              <a:t>Some of the issues I can think of will be:</a:t>
            </a:r>
          </a:p>
          <a:p>
            <a:endParaRPr lang="en-GB" dirty="0">
              <a:latin typeface="Arial" charset="0"/>
              <a:cs typeface="Arial" charset="0"/>
            </a:endParaRPr>
          </a:p>
          <a:p>
            <a:r>
              <a:rPr lang="en-GB" dirty="0">
                <a:latin typeface="Arial" charset="0"/>
                <a:cs typeface="Arial" charset="0"/>
              </a:rPr>
              <a:t>Longer life expectancy of women – therefore women often living alone.</a:t>
            </a:r>
          </a:p>
          <a:p>
            <a:r>
              <a:rPr lang="en-GB" dirty="0">
                <a:latin typeface="Arial" charset="0"/>
                <a:cs typeface="Arial" charset="0"/>
              </a:rPr>
              <a:t>Women more able to adapt to the carer role than men.</a:t>
            </a:r>
          </a:p>
          <a:p>
            <a:r>
              <a:rPr lang="en-GB" dirty="0">
                <a:latin typeface="Arial" charset="0"/>
                <a:cs typeface="Arial" charset="0"/>
              </a:rPr>
              <a:t>Financial and or social demands requiring men to continue working when partners are ill.</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9</a:t>
            </a:fld>
            <a:endParaRPr lang="en-US" dirty="0"/>
          </a:p>
        </p:txBody>
      </p:sp>
    </p:spTree>
    <p:extLst>
      <p:ext uri="{BB962C8B-B14F-4D97-AF65-F5344CB8AC3E}">
        <p14:creationId xmlns:p14="http://schemas.microsoft.com/office/powerpoint/2010/main" val="168211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1ABC028-E959-4782-821C-DB63D2BB5FA8}" type="datetimeFigureOut">
              <a:rPr lang="en-US"/>
              <a:pPr>
                <a:defRPr/>
              </a:pPr>
              <a:t>7/17/2020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404AB9-ED30-430B-91FF-1C0AE5D2EC2C}" type="slidenum">
              <a:rPr lang="en-US"/>
              <a:pPr>
                <a:defRPr/>
              </a:pPr>
              <a:t>‹#›</a:t>
            </a:fld>
            <a:endParaRPr lang="en-US" dirty="0"/>
          </a:p>
        </p:txBody>
      </p:sp>
    </p:spTree>
    <p:extLst>
      <p:ext uri="{BB962C8B-B14F-4D97-AF65-F5344CB8AC3E}">
        <p14:creationId xmlns:p14="http://schemas.microsoft.com/office/powerpoint/2010/main" val="307986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palliativedrugs.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www.biomedcentral.com/bmcpalliatcare" TargetMode="External"/><Relationship Id="rId4" Type="http://schemas.openxmlformats.org/officeDocument/2006/relationships/hyperlink" Target="http://www.pallcare.info/"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3952" y="3392943"/>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005098"/>
            <a:ext cx="1798200" cy="1243501"/>
          </a:xfrm>
          <a:prstGeom prst="rect">
            <a:avLst/>
          </a:prstGeom>
        </p:spPr>
      </p:pic>
      <p:sp>
        <p:nvSpPr>
          <p:cNvPr id="2" name="TextBox 1"/>
          <p:cNvSpPr txBox="1"/>
          <p:nvPr/>
        </p:nvSpPr>
        <p:spPr>
          <a:xfrm>
            <a:off x="764464" y="1018488"/>
            <a:ext cx="8005850" cy="2000548"/>
          </a:xfrm>
          <a:prstGeom prst="rect">
            <a:avLst/>
          </a:prstGeom>
          <a:noFill/>
        </p:spPr>
        <p:txBody>
          <a:bodyPr wrap="square" rtlCol="0">
            <a:spAutoFit/>
          </a:bodyPr>
          <a:lstStyle/>
          <a:p>
            <a:pPr algn="r" fontAlgn="auto">
              <a:spcAft>
                <a:spcPts val="0"/>
              </a:spcAft>
              <a:defRPr/>
            </a:pPr>
            <a:endParaRPr lang="en-GB" sz="8800" b="1" dirty="0">
              <a:latin typeface="Arial" pitchFamily="34" charset="0"/>
              <a:cs typeface="Arial" pitchFamily="34" charset="0"/>
            </a:endParaRPr>
          </a:p>
          <a:p>
            <a:endParaRPr lang="en-GB" sz="3600" b="1" dirty="0">
              <a:solidFill>
                <a:srgbClr val="A00054"/>
              </a:solidFill>
            </a:endParaRPr>
          </a:p>
        </p:txBody>
      </p:sp>
      <p:sp>
        <p:nvSpPr>
          <p:cNvPr id="9" name="Title 1"/>
          <p:cNvSpPr txBox="1">
            <a:spLocks/>
          </p:cNvSpPr>
          <p:nvPr/>
        </p:nvSpPr>
        <p:spPr>
          <a:xfrm>
            <a:off x="774676" y="827988"/>
            <a:ext cx="7772400" cy="1800200"/>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pPr algn="ctr"/>
            <a:r>
              <a:rPr lang="en-GB" sz="4800" dirty="0">
                <a:latin typeface="Arial" pitchFamily="34" charset="0"/>
                <a:cs typeface="Arial" pitchFamily="34" charset="0"/>
              </a:rPr>
              <a:t>End of Life Issues: Organisation of Palliative Care in the UK</a:t>
            </a: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flipH="1" flipV="1">
            <a:off x="7596336" y="1343025"/>
            <a:ext cx="69850" cy="69850"/>
          </a:xfrm>
        </p:spPr>
        <p:txBody>
          <a:bodyPr rtlCol="0">
            <a:normAutofit fontScale="25000" lnSpcReduction="20000"/>
          </a:bodyPr>
          <a:lstStyle/>
          <a:p>
            <a:pPr marL="274320" indent="-274320" eaLnBrk="1" fontAlgn="auto" hangingPunct="1">
              <a:lnSpc>
                <a:spcPct val="80000"/>
              </a:lnSpc>
              <a:spcAft>
                <a:spcPts val="0"/>
              </a:spcAft>
              <a:buClr>
                <a:schemeClr val="accent3"/>
              </a:buClr>
              <a:buFont typeface="Wingdings 2"/>
              <a:buChar char=""/>
              <a:defRPr/>
            </a:pPr>
            <a:endParaRPr lang="en-US" sz="800" dirty="0"/>
          </a:p>
        </p:txBody>
      </p:sp>
      <p:sp>
        <p:nvSpPr>
          <p:cNvPr id="5" name="Rectangle 4"/>
          <p:cNvSpPr>
            <a:spLocks noChangeArrowheads="1"/>
          </p:cNvSpPr>
          <p:nvPr/>
        </p:nvSpPr>
        <p:spPr bwMode="auto">
          <a:xfrm>
            <a:off x="1151812" y="1630362"/>
            <a:ext cx="6984838" cy="3730584"/>
          </a:xfrm>
          <a:prstGeom prst="rect">
            <a:avLst/>
          </a:prstGeom>
          <a:solidFill>
            <a:schemeClr val="bg1"/>
          </a:solidFill>
          <a:ln w="9525">
            <a:solidFill>
              <a:schemeClr val="tx1"/>
            </a:solidFill>
            <a:miter lim="800000"/>
            <a:headEnd/>
            <a:tailEnd/>
          </a:ln>
        </p:spPr>
        <p:txBody>
          <a:bodyPr wrap="none" anchor="ctr"/>
          <a:lstStyle/>
          <a:p>
            <a:endParaRPr lang="en-GB" dirty="0">
              <a:latin typeface="Constantia" pitchFamily="18" charset="0"/>
            </a:endParaRPr>
          </a:p>
        </p:txBody>
      </p:sp>
      <p:sp>
        <p:nvSpPr>
          <p:cNvPr id="6" name="Line 5"/>
          <p:cNvSpPr>
            <a:spLocks noChangeShapeType="1"/>
          </p:cNvSpPr>
          <p:nvPr/>
        </p:nvSpPr>
        <p:spPr bwMode="auto">
          <a:xfrm>
            <a:off x="1258888" y="2062162"/>
            <a:ext cx="936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 name="Line 6"/>
          <p:cNvSpPr>
            <a:spLocks noChangeShapeType="1"/>
          </p:cNvSpPr>
          <p:nvPr/>
        </p:nvSpPr>
        <p:spPr bwMode="auto">
          <a:xfrm>
            <a:off x="2195513" y="2062162"/>
            <a:ext cx="4897437"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Line 7"/>
          <p:cNvSpPr>
            <a:spLocks noChangeShapeType="1"/>
          </p:cNvSpPr>
          <p:nvPr/>
        </p:nvSpPr>
        <p:spPr bwMode="auto">
          <a:xfrm flipV="1">
            <a:off x="2195513" y="2205037"/>
            <a:ext cx="7921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Line 8"/>
          <p:cNvSpPr>
            <a:spLocks noChangeShapeType="1"/>
          </p:cNvSpPr>
          <p:nvPr/>
        </p:nvSpPr>
        <p:spPr bwMode="auto">
          <a:xfrm>
            <a:off x="3203575" y="2420937"/>
            <a:ext cx="0" cy="649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 name="Line 9"/>
          <p:cNvSpPr>
            <a:spLocks noChangeShapeType="1"/>
          </p:cNvSpPr>
          <p:nvPr/>
        </p:nvSpPr>
        <p:spPr bwMode="auto">
          <a:xfrm flipV="1">
            <a:off x="3563938" y="2925762"/>
            <a:ext cx="503237"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 name="AutoShape 10"/>
          <p:cNvSpPr>
            <a:spLocks noChangeArrowheads="1"/>
          </p:cNvSpPr>
          <p:nvPr/>
        </p:nvSpPr>
        <p:spPr bwMode="auto">
          <a:xfrm rot="16200000">
            <a:off x="3239294" y="1955006"/>
            <a:ext cx="1009650" cy="360362"/>
          </a:xfrm>
          <a:prstGeom prst="leftArrow">
            <a:avLst>
              <a:gd name="adj1" fmla="val 50000"/>
              <a:gd name="adj2" fmla="val 70044"/>
            </a:avLst>
          </a:prstGeom>
          <a:solidFill>
            <a:srgbClr val="0000CC"/>
          </a:solidFill>
          <a:ln w="9525">
            <a:solidFill>
              <a:schemeClr val="tx1"/>
            </a:solidFill>
            <a:miter lim="800000"/>
            <a:headEnd/>
            <a:tailEnd/>
          </a:ln>
        </p:spPr>
        <p:txBody>
          <a:bodyPr wrap="none" anchor="ctr"/>
          <a:lstStyle/>
          <a:p>
            <a:endParaRPr lang="en-GB" dirty="0">
              <a:latin typeface="Constantia" pitchFamily="18" charset="0"/>
            </a:endParaRPr>
          </a:p>
        </p:txBody>
      </p:sp>
      <p:sp>
        <p:nvSpPr>
          <p:cNvPr id="12" name="Text Box 11"/>
          <p:cNvSpPr txBox="1">
            <a:spLocks noChangeArrowheads="1"/>
          </p:cNvSpPr>
          <p:nvPr/>
        </p:nvSpPr>
        <p:spPr bwMode="auto">
          <a:xfrm>
            <a:off x="4284663" y="1773237"/>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nl-NL" sz="2400">
                <a:solidFill>
                  <a:srgbClr val="0000CC"/>
                </a:solidFill>
                <a:latin typeface="Constantia" pitchFamily="18" charset="0"/>
              </a:rPr>
              <a:t>phase 1</a:t>
            </a:r>
          </a:p>
        </p:txBody>
      </p:sp>
    </p:spTree>
    <p:extLst>
      <p:ext uri="{BB962C8B-B14F-4D97-AF65-F5344CB8AC3E}">
        <p14:creationId xmlns:p14="http://schemas.microsoft.com/office/powerpoint/2010/main" val="318857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844824"/>
            <a:ext cx="7776864" cy="3108543"/>
          </a:xfrm>
          <a:prstGeom prst="rect">
            <a:avLst/>
          </a:prstGeom>
        </p:spPr>
        <p:txBody>
          <a:bodyPr wrap="square">
            <a:spAutoFit/>
          </a:bodyPr>
          <a:lstStyle/>
          <a:p>
            <a:pPr marL="457200" indent="-457200" eaLnBrk="1" hangingPunct="1">
              <a:buFont typeface="Arial" pitchFamily="34" charset="0"/>
              <a:buChar char="•"/>
            </a:pPr>
            <a:r>
              <a:rPr lang="nl-NL" sz="2800" dirty="0">
                <a:latin typeface="Arial" charset="0"/>
              </a:rPr>
              <a:t>Lack of balance between facts and emotions</a:t>
            </a:r>
          </a:p>
          <a:p>
            <a:pPr marL="457200" indent="-457200" eaLnBrk="1" hangingPunct="1">
              <a:buFont typeface="Arial" pitchFamily="34" charset="0"/>
              <a:buChar char="•"/>
            </a:pPr>
            <a:r>
              <a:rPr lang="nl-NL" sz="2800" dirty="0">
                <a:latin typeface="Arial" charset="0"/>
              </a:rPr>
              <a:t>Disappointment, disbelief, lack of confidence</a:t>
            </a:r>
          </a:p>
          <a:p>
            <a:pPr marL="457200" indent="-457200" eaLnBrk="1" hangingPunct="1">
              <a:buFont typeface="Arial" pitchFamily="34" charset="0"/>
              <a:buChar char="•"/>
            </a:pPr>
            <a:r>
              <a:rPr lang="nl-NL" sz="2800" dirty="0">
                <a:latin typeface="Arial" charset="0"/>
              </a:rPr>
              <a:t>Lack of acceptance</a:t>
            </a:r>
          </a:p>
          <a:p>
            <a:pPr marL="457200" indent="-457200" eaLnBrk="1" hangingPunct="1">
              <a:buFont typeface="Arial" pitchFamily="34" charset="0"/>
              <a:buChar char="•"/>
            </a:pPr>
            <a:r>
              <a:rPr lang="nl-NL" sz="2800" dirty="0">
                <a:latin typeface="Arial" charset="0"/>
              </a:rPr>
              <a:t>The goals are unclear </a:t>
            </a:r>
          </a:p>
          <a:p>
            <a:pPr marL="457200" indent="-457200" eaLnBrk="1" hangingPunct="1">
              <a:buFont typeface="Arial" pitchFamily="34" charset="0"/>
              <a:buChar char="•"/>
            </a:pPr>
            <a:r>
              <a:rPr lang="nl-NL" sz="2800" dirty="0">
                <a:latin typeface="Arial" charset="0"/>
              </a:rPr>
              <a:t>“trial and error” in symptom control</a:t>
            </a:r>
          </a:p>
          <a:p>
            <a:pPr marL="457200" indent="-457200" eaLnBrk="1" hangingPunct="1">
              <a:buFont typeface="Arial" pitchFamily="34" charset="0"/>
              <a:buChar char="•"/>
            </a:pPr>
            <a:r>
              <a:rPr lang="nl-NL" sz="2800" b="1" dirty="0">
                <a:latin typeface="Arial" charset="0"/>
              </a:rPr>
              <a:t>Important:</a:t>
            </a:r>
            <a:r>
              <a:rPr lang="nl-NL" sz="2800" dirty="0">
                <a:latin typeface="Arial" charset="0"/>
              </a:rPr>
              <a:t> preserve the cognitive functions</a:t>
            </a:r>
          </a:p>
          <a:p>
            <a:pPr marL="457200" indent="-457200" eaLnBrk="1" hangingPunct="1">
              <a:buFont typeface="Arial" pitchFamily="34" charset="0"/>
              <a:buChar char="•"/>
            </a:pPr>
            <a:r>
              <a:rPr lang="nl-NL" sz="2800" dirty="0">
                <a:latin typeface="Arial" charset="0"/>
              </a:rPr>
              <a:t>Many patients contemplate euthanasia</a:t>
            </a:r>
          </a:p>
        </p:txBody>
      </p:sp>
      <p:sp>
        <p:nvSpPr>
          <p:cNvPr id="6" name="TextBox 2"/>
          <p:cNvSpPr txBox="1">
            <a:spLocks noChangeArrowheads="1"/>
          </p:cNvSpPr>
          <p:nvPr/>
        </p:nvSpPr>
        <p:spPr bwMode="auto">
          <a:xfrm>
            <a:off x="700293" y="902623"/>
            <a:ext cx="928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Phase 1</a:t>
            </a:r>
          </a:p>
        </p:txBody>
      </p:sp>
    </p:spTree>
    <p:extLst>
      <p:ext uri="{BB962C8B-B14F-4D97-AF65-F5344CB8AC3E}">
        <p14:creationId xmlns:p14="http://schemas.microsoft.com/office/powerpoint/2010/main" val="169098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79499" y="1484784"/>
            <a:ext cx="6588845" cy="3817117"/>
          </a:xfrm>
          <a:prstGeom prst="rect">
            <a:avLst/>
          </a:prstGeom>
          <a:solidFill>
            <a:schemeClr val="bg1"/>
          </a:solidFill>
          <a:ln w="9525">
            <a:solidFill>
              <a:schemeClr val="tx1"/>
            </a:solidFill>
            <a:miter lim="800000"/>
            <a:headEnd/>
            <a:tailEnd/>
          </a:ln>
        </p:spPr>
        <p:txBody>
          <a:bodyPr wrap="none" anchor="ctr"/>
          <a:lstStyle/>
          <a:p>
            <a:endParaRPr lang="en-GB" dirty="0">
              <a:latin typeface="Constantia" pitchFamily="18" charset="0"/>
            </a:endParaRPr>
          </a:p>
        </p:txBody>
      </p:sp>
      <p:sp>
        <p:nvSpPr>
          <p:cNvPr id="5" name="Line 4"/>
          <p:cNvSpPr>
            <a:spLocks noChangeShapeType="1"/>
          </p:cNvSpPr>
          <p:nvPr/>
        </p:nvSpPr>
        <p:spPr bwMode="auto">
          <a:xfrm>
            <a:off x="1654175" y="1630014"/>
            <a:ext cx="936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 name="Line 5"/>
          <p:cNvSpPr>
            <a:spLocks noChangeShapeType="1"/>
          </p:cNvSpPr>
          <p:nvPr/>
        </p:nvSpPr>
        <p:spPr bwMode="auto">
          <a:xfrm>
            <a:off x="2590800" y="1630014"/>
            <a:ext cx="4897437"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 name="Line 6"/>
          <p:cNvSpPr>
            <a:spLocks noChangeShapeType="1"/>
          </p:cNvSpPr>
          <p:nvPr/>
        </p:nvSpPr>
        <p:spPr bwMode="auto">
          <a:xfrm flipV="1">
            <a:off x="2590800" y="1772889"/>
            <a:ext cx="7921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Line 7"/>
          <p:cNvSpPr>
            <a:spLocks noChangeShapeType="1"/>
          </p:cNvSpPr>
          <p:nvPr/>
        </p:nvSpPr>
        <p:spPr bwMode="auto">
          <a:xfrm>
            <a:off x="3598862" y="1988789"/>
            <a:ext cx="0" cy="649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Line 8"/>
          <p:cNvSpPr>
            <a:spLocks noChangeShapeType="1"/>
          </p:cNvSpPr>
          <p:nvPr/>
        </p:nvSpPr>
        <p:spPr bwMode="auto">
          <a:xfrm flipV="1">
            <a:off x="3959225" y="2493614"/>
            <a:ext cx="503237"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 name="AutoShape 9"/>
          <p:cNvSpPr>
            <a:spLocks noChangeArrowheads="1"/>
          </p:cNvSpPr>
          <p:nvPr/>
        </p:nvSpPr>
        <p:spPr bwMode="auto">
          <a:xfrm rot="16200000">
            <a:off x="5074444" y="2241995"/>
            <a:ext cx="1009650" cy="360363"/>
          </a:xfrm>
          <a:prstGeom prst="leftArrow">
            <a:avLst>
              <a:gd name="adj1" fmla="val 50000"/>
              <a:gd name="adj2" fmla="val 70044"/>
            </a:avLst>
          </a:prstGeom>
          <a:solidFill>
            <a:srgbClr val="0000CC"/>
          </a:solidFill>
          <a:ln w="9525">
            <a:solidFill>
              <a:schemeClr val="tx1"/>
            </a:solidFill>
            <a:miter lim="800000"/>
            <a:headEnd/>
            <a:tailEnd/>
          </a:ln>
        </p:spPr>
        <p:txBody>
          <a:bodyPr wrap="none" anchor="ctr"/>
          <a:lstStyle/>
          <a:p>
            <a:endParaRPr lang="en-GB" dirty="0">
              <a:latin typeface="Constantia" pitchFamily="18" charset="0"/>
            </a:endParaRPr>
          </a:p>
        </p:txBody>
      </p:sp>
      <p:sp>
        <p:nvSpPr>
          <p:cNvPr id="11" name="Text Box 10"/>
          <p:cNvSpPr txBox="1">
            <a:spLocks noChangeArrowheads="1"/>
          </p:cNvSpPr>
          <p:nvPr/>
        </p:nvSpPr>
        <p:spPr bwMode="auto">
          <a:xfrm>
            <a:off x="5975350" y="2061814"/>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nl-NL" sz="2400" dirty="0">
                <a:solidFill>
                  <a:srgbClr val="0000CC"/>
                </a:solidFill>
                <a:latin typeface="Constantia" pitchFamily="18" charset="0"/>
              </a:rPr>
              <a:t>phase 2</a:t>
            </a:r>
          </a:p>
        </p:txBody>
      </p:sp>
      <p:sp>
        <p:nvSpPr>
          <p:cNvPr id="12" name="Line 11"/>
          <p:cNvSpPr>
            <a:spLocks noChangeShapeType="1"/>
          </p:cNvSpPr>
          <p:nvPr/>
        </p:nvSpPr>
        <p:spPr bwMode="auto">
          <a:xfrm>
            <a:off x="4391025" y="3069877"/>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 name="Line 12"/>
          <p:cNvSpPr>
            <a:spLocks noChangeShapeType="1"/>
          </p:cNvSpPr>
          <p:nvPr/>
        </p:nvSpPr>
        <p:spPr bwMode="auto">
          <a:xfrm>
            <a:off x="4895850" y="3501677"/>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278540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1575747"/>
            <a:ext cx="7776864" cy="3970318"/>
          </a:xfrm>
          <a:prstGeom prst="rect">
            <a:avLst/>
          </a:prstGeom>
        </p:spPr>
        <p:txBody>
          <a:bodyPr wrap="square">
            <a:spAutoFit/>
          </a:bodyPr>
          <a:lstStyle/>
          <a:p>
            <a:pPr marL="457200" indent="-457200" eaLnBrk="1" hangingPunct="1">
              <a:buFont typeface="Arial" pitchFamily="34" charset="0"/>
              <a:buChar char="•"/>
            </a:pPr>
            <a:r>
              <a:rPr lang="nl-NL" sz="2800" dirty="0">
                <a:latin typeface="Arial" charset="0"/>
              </a:rPr>
              <a:t>Balance is recovered</a:t>
            </a:r>
          </a:p>
          <a:p>
            <a:pPr marL="457200" indent="-457200" eaLnBrk="1" hangingPunct="1">
              <a:buFont typeface="Arial" pitchFamily="34" charset="0"/>
              <a:buChar char="•"/>
            </a:pPr>
            <a:r>
              <a:rPr lang="nl-NL" sz="2800" dirty="0">
                <a:latin typeface="Arial" charset="0"/>
              </a:rPr>
              <a:t>Confidence is back</a:t>
            </a:r>
          </a:p>
          <a:p>
            <a:pPr marL="457200" indent="-457200" eaLnBrk="1" hangingPunct="1">
              <a:buFont typeface="Arial" pitchFamily="34" charset="0"/>
              <a:buChar char="•"/>
            </a:pPr>
            <a:r>
              <a:rPr lang="nl-NL" sz="2800" dirty="0">
                <a:latin typeface="Arial" charset="0"/>
              </a:rPr>
              <a:t>(Physical) symptoms are not at the foreground</a:t>
            </a:r>
          </a:p>
          <a:p>
            <a:pPr marL="457200" indent="-457200" eaLnBrk="1" hangingPunct="1">
              <a:buFont typeface="Arial" pitchFamily="34" charset="0"/>
              <a:buChar char="•"/>
            </a:pPr>
            <a:r>
              <a:rPr lang="nl-NL" sz="2800" dirty="0">
                <a:latin typeface="Arial" charset="0"/>
              </a:rPr>
              <a:t>The patient gets space for his adaptation process</a:t>
            </a:r>
          </a:p>
          <a:p>
            <a:pPr marL="457200" indent="-457200" eaLnBrk="1" hangingPunct="1">
              <a:buFont typeface="Arial" pitchFamily="34" charset="0"/>
              <a:buChar char="•"/>
            </a:pPr>
            <a:r>
              <a:rPr lang="nl-NL" sz="2800" dirty="0">
                <a:latin typeface="Arial" charset="0"/>
              </a:rPr>
              <a:t>Intact cognitive functions of paramount importance</a:t>
            </a:r>
          </a:p>
          <a:p>
            <a:pPr marL="457200" indent="-457200" eaLnBrk="1" hangingPunct="1">
              <a:buFont typeface="Arial" pitchFamily="34" charset="0"/>
              <a:buChar char="•"/>
            </a:pPr>
            <a:r>
              <a:rPr lang="nl-NL" sz="2800" dirty="0">
                <a:latin typeface="Arial" charset="0"/>
              </a:rPr>
              <a:t>Euthanasia requests practically fade away</a:t>
            </a:r>
          </a:p>
        </p:txBody>
      </p:sp>
      <p:sp>
        <p:nvSpPr>
          <p:cNvPr id="4" name="TextBox 2"/>
          <p:cNvSpPr txBox="1">
            <a:spLocks noChangeArrowheads="1"/>
          </p:cNvSpPr>
          <p:nvPr/>
        </p:nvSpPr>
        <p:spPr bwMode="auto">
          <a:xfrm>
            <a:off x="683568" y="620688"/>
            <a:ext cx="928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Phase 2</a:t>
            </a:r>
          </a:p>
        </p:txBody>
      </p:sp>
    </p:spTree>
    <p:extLst>
      <p:ext uri="{BB962C8B-B14F-4D97-AF65-F5344CB8AC3E}">
        <p14:creationId xmlns:p14="http://schemas.microsoft.com/office/powerpoint/2010/main" val="369835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16013" y="1556793"/>
            <a:ext cx="7488435" cy="3781176"/>
          </a:xfrm>
          <a:prstGeom prst="rect">
            <a:avLst/>
          </a:prstGeom>
          <a:solidFill>
            <a:schemeClr val="bg1"/>
          </a:solidFill>
          <a:ln w="9525">
            <a:solidFill>
              <a:schemeClr val="tx1"/>
            </a:solidFill>
            <a:miter lim="800000"/>
            <a:headEnd/>
            <a:tailEnd/>
          </a:ln>
        </p:spPr>
        <p:txBody>
          <a:bodyPr wrap="none" anchor="ctr"/>
          <a:lstStyle/>
          <a:p>
            <a:endParaRPr lang="en-GB" dirty="0">
              <a:latin typeface="Constantia" pitchFamily="18" charset="0"/>
            </a:endParaRPr>
          </a:p>
        </p:txBody>
      </p:sp>
      <p:sp>
        <p:nvSpPr>
          <p:cNvPr id="5" name="Line 4"/>
          <p:cNvSpPr>
            <a:spLocks noChangeShapeType="1"/>
          </p:cNvSpPr>
          <p:nvPr/>
        </p:nvSpPr>
        <p:spPr bwMode="auto">
          <a:xfrm>
            <a:off x="1690688" y="1666080"/>
            <a:ext cx="936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 name="Line 5"/>
          <p:cNvSpPr>
            <a:spLocks noChangeShapeType="1"/>
          </p:cNvSpPr>
          <p:nvPr/>
        </p:nvSpPr>
        <p:spPr bwMode="auto">
          <a:xfrm>
            <a:off x="2627313" y="1666080"/>
            <a:ext cx="4897437"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 name="Line 6"/>
          <p:cNvSpPr>
            <a:spLocks noChangeShapeType="1"/>
          </p:cNvSpPr>
          <p:nvPr/>
        </p:nvSpPr>
        <p:spPr bwMode="auto">
          <a:xfrm flipV="1">
            <a:off x="2627313" y="1808955"/>
            <a:ext cx="7921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Line 7"/>
          <p:cNvSpPr>
            <a:spLocks noChangeShapeType="1"/>
          </p:cNvSpPr>
          <p:nvPr/>
        </p:nvSpPr>
        <p:spPr bwMode="auto">
          <a:xfrm>
            <a:off x="3635375" y="2024855"/>
            <a:ext cx="0" cy="649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Line 8"/>
          <p:cNvSpPr>
            <a:spLocks noChangeShapeType="1"/>
          </p:cNvSpPr>
          <p:nvPr/>
        </p:nvSpPr>
        <p:spPr bwMode="auto">
          <a:xfrm flipV="1">
            <a:off x="3995738" y="2529680"/>
            <a:ext cx="503237"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 name="AutoShape 9"/>
          <p:cNvSpPr>
            <a:spLocks noChangeArrowheads="1"/>
          </p:cNvSpPr>
          <p:nvPr/>
        </p:nvSpPr>
        <p:spPr bwMode="auto">
          <a:xfrm rot="16200000">
            <a:off x="6550819" y="3286124"/>
            <a:ext cx="1009650" cy="360362"/>
          </a:xfrm>
          <a:prstGeom prst="leftArrow">
            <a:avLst>
              <a:gd name="adj1" fmla="val 50000"/>
              <a:gd name="adj2" fmla="val 70044"/>
            </a:avLst>
          </a:prstGeom>
          <a:solidFill>
            <a:srgbClr val="0000CC"/>
          </a:solidFill>
          <a:ln w="9525">
            <a:solidFill>
              <a:schemeClr val="tx1"/>
            </a:solidFill>
            <a:miter lim="800000"/>
            <a:headEnd/>
            <a:tailEnd/>
          </a:ln>
        </p:spPr>
        <p:txBody>
          <a:bodyPr wrap="none" anchor="ctr"/>
          <a:lstStyle/>
          <a:p>
            <a:endParaRPr lang="en-GB" dirty="0">
              <a:latin typeface="Constantia" pitchFamily="18" charset="0"/>
            </a:endParaRPr>
          </a:p>
        </p:txBody>
      </p:sp>
      <p:sp>
        <p:nvSpPr>
          <p:cNvPr id="11" name="Line 11"/>
          <p:cNvSpPr>
            <a:spLocks noChangeShapeType="1"/>
          </p:cNvSpPr>
          <p:nvPr/>
        </p:nvSpPr>
        <p:spPr bwMode="auto">
          <a:xfrm>
            <a:off x="4427538" y="310594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 name="Line 12"/>
          <p:cNvSpPr>
            <a:spLocks noChangeShapeType="1"/>
          </p:cNvSpPr>
          <p:nvPr/>
        </p:nvSpPr>
        <p:spPr bwMode="auto">
          <a:xfrm>
            <a:off x="4932363" y="3537743"/>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 name="Line 13"/>
          <p:cNvSpPr>
            <a:spLocks noChangeShapeType="1"/>
          </p:cNvSpPr>
          <p:nvPr/>
        </p:nvSpPr>
        <p:spPr bwMode="auto">
          <a:xfrm flipH="1">
            <a:off x="5867400" y="3682205"/>
            <a:ext cx="50482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 name="Line 14"/>
          <p:cNvSpPr>
            <a:spLocks noChangeShapeType="1"/>
          </p:cNvSpPr>
          <p:nvPr/>
        </p:nvSpPr>
        <p:spPr bwMode="auto">
          <a:xfrm flipV="1">
            <a:off x="6299200" y="4042568"/>
            <a:ext cx="504825"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 name="Line 15"/>
          <p:cNvSpPr>
            <a:spLocks noChangeShapeType="1"/>
          </p:cNvSpPr>
          <p:nvPr/>
        </p:nvSpPr>
        <p:spPr bwMode="auto">
          <a:xfrm>
            <a:off x="7019925" y="4185443"/>
            <a:ext cx="0"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Line 16"/>
          <p:cNvSpPr>
            <a:spLocks noChangeShapeType="1"/>
          </p:cNvSpPr>
          <p:nvPr/>
        </p:nvSpPr>
        <p:spPr bwMode="auto">
          <a:xfrm flipV="1">
            <a:off x="7235825" y="4617243"/>
            <a:ext cx="43180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7" name="Text Box 10"/>
          <p:cNvSpPr txBox="1">
            <a:spLocks noChangeArrowheads="1"/>
          </p:cNvSpPr>
          <p:nvPr/>
        </p:nvSpPr>
        <p:spPr bwMode="auto">
          <a:xfrm>
            <a:off x="6408737" y="2205304"/>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nl-NL" sz="2400" dirty="0">
                <a:solidFill>
                  <a:srgbClr val="0000CC"/>
                </a:solidFill>
                <a:latin typeface="Constantia" pitchFamily="18" charset="0"/>
              </a:rPr>
              <a:t>phase 3</a:t>
            </a:r>
          </a:p>
        </p:txBody>
      </p:sp>
    </p:spTree>
    <p:extLst>
      <p:ext uri="{BB962C8B-B14F-4D97-AF65-F5344CB8AC3E}">
        <p14:creationId xmlns:p14="http://schemas.microsoft.com/office/powerpoint/2010/main" val="187998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302" y="1565503"/>
            <a:ext cx="7972162" cy="3539430"/>
          </a:xfrm>
          <a:prstGeom prst="rect">
            <a:avLst/>
          </a:prstGeom>
        </p:spPr>
        <p:txBody>
          <a:bodyPr wrap="square">
            <a:spAutoFit/>
          </a:bodyPr>
          <a:lstStyle/>
          <a:p>
            <a:pPr marL="457200" indent="-457200" eaLnBrk="1" hangingPunct="1">
              <a:lnSpc>
                <a:spcPct val="80000"/>
              </a:lnSpc>
              <a:buFont typeface="Arial" pitchFamily="34" charset="0"/>
              <a:buChar char="•"/>
            </a:pPr>
            <a:r>
              <a:rPr lang="nl-NL" sz="2800" dirty="0">
                <a:latin typeface="Arial" charset="0"/>
              </a:rPr>
              <a:t>Every day a new symptom/complication</a:t>
            </a:r>
          </a:p>
          <a:p>
            <a:pPr marL="457200" indent="-457200" eaLnBrk="1" hangingPunct="1">
              <a:lnSpc>
                <a:spcPct val="80000"/>
              </a:lnSpc>
              <a:buFont typeface="Arial" pitchFamily="34" charset="0"/>
              <a:buChar char="•"/>
            </a:pPr>
            <a:r>
              <a:rPr lang="nl-NL" sz="2800" dirty="0">
                <a:latin typeface="Arial" charset="0"/>
              </a:rPr>
              <a:t>Increased intensity of symptoms (pain, breathlessness)</a:t>
            </a:r>
          </a:p>
          <a:p>
            <a:pPr marL="457200" indent="-457200" eaLnBrk="1" hangingPunct="1">
              <a:lnSpc>
                <a:spcPct val="80000"/>
              </a:lnSpc>
              <a:buFont typeface="Arial" pitchFamily="34" charset="0"/>
              <a:buChar char="•"/>
            </a:pPr>
            <a:r>
              <a:rPr lang="nl-NL" sz="2800" dirty="0">
                <a:latin typeface="Arial" charset="0"/>
              </a:rPr>
              <a:t>Patient not able to swallow</a:t>
            </a:r>
          </a:p>
          <a:p>
            <a:pPr marL="457200" indent="-457200" eaLnBrk="1" hangingPunct="1">
              <a:lnSpc>
                <a:spcPct val="80000"/>
              </a:lnSpc>
              <a:buFont typeface="Arial" pitchFamily="34" charset="0"/>
              <a:buChar char="•"/>
            </a:pPr>
            <a:r>
              <a:rPr lang="nl-NL" sz="2800" dirty="0">
                <a:latin typeface="Arial" charset="0"/>
              </a:rPr>
              <a:t>Further lack of balance</a:t>
            </a:r>
          </a:p>
          <a:p>
            <a:pPr marL="457200" indent="-457200" eaLnBrk="1" hangingPunct="1">
              <a:lnSpc>
                <a:spcPct val="80000"/>
              </a:lnSpc>
              <a:buFont typeface="Arial" pitchFamily="34" charset="0"/>
              <a:buChar char="•"/>
            </a:pPr>
            <a:r>
              <a:rPr lang="nl-NL" sz="2800" dirty="0">
                <a:latin typeface="Arial" charset="0"/>
              </a:rPr>
              <a:t>Cognitive functions less important </a:t>
            </a:r>
          </a:p>
          <a:p>
            <a:pPr marL="457200" indent="-457200" eaLnBrk="1" hangingPunct="1">
              <a:lnSpc>
                <a:spcPct val="80000"/>
              </a:lnSpc>
              <a:buFont typeface="Arial" pitchFamily="34" charset="0"/>
              <a:buChar char="•"/>
            </a:pPr>
            <a:r>
              <a:rPr lang="nl-NL" sz="2800" dirty="0">
                <a:latin typeface="Arial" charset="0"/>
              </a:rPr>
              <a:t>The patient may not be competent to take decisions any more</a:t>
            </a:r>
          </a:p>
          <a:p>
            <a:pPr marL="457200" indent="-457200" eaLnBrk="1" hangingPunct="1">
              <a:lnSpc>
                <a:spcPct val="80000"/>
              </a:lnSpc>
              <a:buFont typeface="Arial" pitchFamily="34" charset="0"/>
              <a:buChar char="•"/>
            </a:pPr>
            <a:r>
              <a:rPr lang="nl-NL" sz="2800" dirty="0">
                <a:latin typeface="Arial" charset="0"/>
              </a:rPr>
              <a:t>Sedation, if symptoms are refractory, maybe  a good solution.</a:t>
            </a:r>
          </a:p>
        </p:txBody>
      </p:sp>
      <p:sp>
        <p:nvSpPr>
          <p:cNvPr id="6" name="TextBox 2"/>
          <p:cNvSpPr txBox="1">
            <a:spLocks noChangeArrowheads="1"/>
          </p:cNvSpPr>
          <p:nvPr/>
        </p:nvSpPr>
        <p:spPr bwMode="auto">
          <a:xfrm>
            <a:off x="683568" y="620688"/>
            <a:ext cx="928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Phase 3</a:t>
            </a:r>
          </a:p>
        </p:txBody>
      </p:sp>
    </p:spTree>
    <p:extLst>
      <p:ext uri="{BB962C8B-B14F-4D97-AF65-F5344CB8AC3E}">
        <p14:creationId xmlns:p14="http://schemas.microsoft.com/office/powerpoint/2010/main" val="385425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2204864"/>
            <a:ext cx="8136904" cy="2677656"/>
          </a:xfrm>
          <a:prstGeom prst="rect">
            <a:avLst/>
          </a:prstGeom>
        </p:spPr>
        <p:txBody>
          <a:bodyPr wrap="square">
            <a:spAutoFit/>
          </a:bodyPr>
          <a:lstStyle/>
          <a:p>
            <a:pPr marL="457200" indent="-457200">
              <a:lnSpc>
                <a:spcPct val="120000"/>
              </a:lnSpc>
              <a:buFont typeface="Arial" pitchFamily="34" charset="0"/>
              <a:buChar char="•"/>
            </a:pPr>
            <a:r>
              <a:rPr lang="en-GB" sz="2800" dirty="0">
                <a:latin typeface="Arial" charset="0"/>
              </a:rPr>
              <a:t>To improve the care of the dying patient</a:t>
            </a:r>
          </a:p>
          <a:p>
            <a:pPr marL="457200" indent="-457200">
              <a:lnSpc>
                <a:spcPct val="120000"/>
              </a:lnSpc>
              <a:buFont typeface="Arial" pitchFamily="34" charset="0"/>
              <a:buChar char="•"/>
            </a:pPr>
            <a:r>
              <a:rPr lang="en-GB" sz="2800" dirty="0">
                <a:latin typeface="Arial" charset="0"/>
              </a:rPr>
              <a:t>Imminent and inevitable death diagnosed by Team</a:t>
            </a:r>
          </a:p>
          <a:p>
            <a:pPr marL="457200" indent="-457200">
              <a:lnSpc>
                <a:spcPct val="120000"/>
              </a:lnSpc>
              <a:buFont typeface="Arial" pitchFamily="34" charset="0"/>
              <a:buChar char="•"/>
            </a:pPr>
            <a:r>
              <a:rPr lang="en-GB" sz="2800" dirty="0">
                <a:latin typeface="Arial" charset="0"/>
              </a:rPr>
              <a:t>Based around achieving goals of care and recording and managing “variances”</a:t>
            </a:r>
          </a:p>
        </p:txBody>
      </p:sp>
      <p:sp>
        <p:nvSpPr>
          <p:cNvPr id="6" name="TextBox 2"/>
          <p:cNvSpPr txBox="1">
            <a:spLocks noChangeArrowheads="1"/>
          </p:cNvSpPr>
          <p:nvPr/>
        </p:nvSpPr>
        <p:spPr bwMode="auto">
          <a:xfrm>
            <a:off x="683568" y="620688"/>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The Liverpool Care </a:t>
            </a:r>
          </a:p>
          <a:p>
            <a:pPr eaLnBrk="1" hangingPunct="1"/>
            <a:r>
              <a:rPr lang="en-US" sz="4000" b="1" dirty="0">
                <a:solidFill>
                  <a:srgbClr val="A00054"/>
                </a:solidFill>
                <a:latin typeface="Arial" pitchFamily="34" charset="0"/>
                <a:cs typeface="Arial" pitchFamily="34" charset="0"/>
              </a:rPr>
              <a:t>Pathway</a:t>
            </a:r>
          </a:p>
        </p:txBody>
      </p:sp>
    </p:spTree>
    <p:extLst>
      <p:ext uri="{BB962C8B-B14F-4D97-AF65-F5344CB8AC3E}">
        <p14:creationId xmlns:p14="http://schemas.microsoft.com/office/powerpoint/2010/main" val="128649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5056" y="1844824"/>
            <a:ext cx="7992888" cy="3342453"/>
          </a:xfrm>
          <a:prstGeom prst="rect">
            <a:avLst/>
          </a:prstGeom>
        </p:spPr>
        <p:txBody>
          <a:bodyPr wrap="square">
            <a:spAutoFit/>
          </a:bodyPr>
          <a:lstStyle/>
          <a:p>
            <a:pPr marL="457200" indent="-457200" eaLnBrk="1" hangingPunct="1">
              <a:lnSpc>
                <a:spcPct val="80000"/>
              </a:lnSpc>
              <a:spcBef>
                <a:spcPct val="30000"/>
              </a:spcBef>
              <a:buFont typeface="Arial" pitchFamily="34" charset="0"/>
              <a:buChar char="•"/>
            </a:pPr>
            <a:r>
              <a:rPr lang="en-GB" sz="2400" dirty="0">
                <a:latin typeface="Arial" charset="0"/>
              </a:rPr>
              <a:t>An explicit statement of goals of care based on evidence and best practice</a:t>
            </a:r>
          </a:p>
          <a:p>
            <a:pPr marL="457200" indent="-457200" eaLnBrk="1" hangingPunct="1">
              <a:lnSpc>
                <a:spcPct val="80000"/>
              </a:lnSpc>
              <a:spcBef>
                <a:spcPct val="30000"/>
              </a:spcBef>
              <a:buFont typeface="Arial" pitchFamily="34" charset="0"/>
              <a:buChar char="•"/>
            </a:pPr>
            <a:r>
              <a:rPr lang="en-GB" sz="2400" dirty="0">
                <a:latin typeface="Arial" charset="0"/>
              </a:rPr>
              <a:t>To facilitate communication between teams/patient/families</a:t>
            </a:r>
          </a:p>
          <a:p>
            <a:pPr marL="457200" indent="-457200" eaLnBrk="1" hangingPunct="1">
              <a:lnSpc>
                <a:spcPct val="80000"/>
              </a:lnSpc>
              <a:spcBef>
                <a:spcPct val="30000"/>
              </a:spcBef>
              <a:buFont typeface="Arial" pitchFamily="34" charset="0"/>
              <a:buChar char="•"/>
            </a:pPr>
            <a:r>
              <a:rPr lang="en-GB" sz="2400" dirty="0">
                <a:latin typeface="Arial" charset="0"/>
              </a:rPr>
              <a:t>Co-ordinate care by co-ordinating and sequencing the activities of the MDT</a:t>
            </a:r>
          </a:p>
          <a:p>
            <a:pPr marL="457200" indent="-457200" eaLnBrk="1" hangingPunct="1">
              <a:lnSpc>
                <a:spcPct val="80000"/>
              </a:lnSpc>
              <a:spcBef>
                <a:spcPct val="30000"/>
              </a:spcBef>
              <a:buFont typeface="Arial" pitchFamily="34" charset="0"/>
              <a:buChar char="•"/>
            </a:pPr>
            <a:r>
              <a:rPr lang="en-GB" sz="2400" dirty="0">
                <a:latin typeface="Arial" charset="0"/>
              </a:rPr>
              <a:t>Documenting, monitoring and evaluating variances and outcomes</a:t>
            </a:r>
            <a:br>
              <a:rPr lang="en-GB" sz="2400" dirty="0">
                <a:latin typeface="Arial" charset="0"/>
              </a:rPr>
            </a:br>
            <a:endParaRPr lang="en-GB" sz="2400" dirty="0">
              <a:latin typeface="Arial" charset="0"/>
            </a:endParaRPr>
          </a:p>
          <a:p>
            <a:pPr marL="457200" indent="-457200" eaLnBrk="1" hangingPunct="1">
              <a:lnSpc>
                <a:spcPct val="70000"/>
              </a:lnSpc>
              <a:buFont typeface="Arial" pitchFamily="34" charset="0"/>
              <a:buChar char="•"/>
            </a:pPr>
            <a:r>
              <a:rPr lang="en-GB" sz="2400" dirty="0">
                <a:latin typeface="Arial" charset="0"/>
              </a:rPr>
              <a:t>Identification of appropriate resources</a:t>
            </a:r>
          </a:p>
        </p:txBody>
      </p:sp>
      <p:sp>
        <p:nvSpPr>
          <p:cNvPr id="6" name="TextBox 2"/>
          <p:cNvSpPr txBox="1">
            <a:spLocks noChangeArrowheads="1"/>
          </p:cNvSpPr>
          <p:nvPr/>
        </p:nvSpPr>
        <p:spPr bwMode="auto">
          <a:xfrm>
            <a:off x="683568" y="620688"/>
            <a:ext cx="928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LCP Key Elements</a:t>
            </a:r>
          </a:p>
        </p:txBody>
      </p:sp>
    </p:spTree>
    <p:extLst>
      <p:ext uri="{BB962C8B-B14F-4D97-AF65-F5344CB8AC3E}">
        <p14:creationId xmlns:p14="http://schemas.microsoft.com/office/powerpoint/2010/main" val="243562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803940"/>
            <a:ext cx="8136904" cy="3323987"/>
          </a:xfrm>
          <a:prstGeom prst="rect">
            <a:avLst/>
          </a:prstGeom>
        </p:spPr>
        <p:txBody>
          <a:bodyPr wrap="square">
            <a:spAutoFit/>
          </a:bodyPr>
          <a:lstStyle/>
          <a:p>
            <a:pPr marL="533400" indent="-533400">
              <a:lnSpc>
                <a:spcPct val="150000"/>
              </a:lnSpc>
              <a:buClr>
                <a:schemeClr val="tx1"/>
              </a:buClr>
            </a:pPr>
            <a:r>
              <a:rPr lang="en-US" sz="2800" b="1" dirty="0">
                <a:latin typeface="Arial" charset="0"/>
              </a:rPr>
              <a:t>Refractory Symptom</a:t>
            </a:r>
          </a:p>
          <a:p>
            <a:pPr marL="533400" indent="-533400">
              <a:lnSpc>
                <a:spcPct val="120000"/>
              </a:lnSpc>
              <a:buClr>
                <a:schemeClr val="tx1"/>
              </a:buClr>
            </a:pPr>
            <a:r>
              <a:rPr lang="en-US" sz="2800" dirty="0">
                <a:latin typeface="Arial" charset="0"/>
                <a:cs typeface="Times New Roman" pitchFamily="18" charset="0"/>
              </a:rPr>
              <a:t>      “A symptom that cannot be adequately controlled despite aggressive efforts to identify a tolerable therapy that does not compromise consciousness”</a:t>
            </a:r>
          </a:p>
          <a:p>
            <a:pPr marL="533400" indent="-533400">
              <a:lnSpc>
                <a:spcPct val="120000"/>
              </a:lnSpc>
              <a:buClr>
                <a:schemeClr val="tx1"/>
              </a:buClr>
            </a:pPr>
            <a:r>
              <a:rPr lang="en-US" sz="2800" dirty="0">
                <a:latin typeface="Arial" charset="0"/>
                <a:cs typeface="Times New Roman" pitchFamily="18" charset="0"/>
              </a:rPr>
              <a:t>					           Cherny and Portenoy, 1994</a:t>
            </a:r>
          </a:p>
        </p:txBody>
      </p:sp>
      <p:sp>
        <p:nvSpPr>
          <p:cNvPr id="6" name="TextBox 2"/>
          <p:cNvSpPr txBox="1">
            <a:spLocks noChangeArrowheads="1"/>
          </p:cNvSpPr>
          <p:nvPr/>
        </p:nvSpPr>
        <p:spPr bwMode="auto">
          <a:xfrm>
            <a:off x="516179" y="485926"/>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Terminal Sedation in</a:t>
            </a:r>
          </a:p>
          <a:p>
            <a:pPr eaLnBrk="1" hangingPunct="1"/>
            <a:r>
              <a:rPr lang="en-US" sz="4000" b="1" dirty="0">
                <a:solidFill>
                  <a:srgbClr val="A00054"/>
                </a:solidFill>
                <a:latin typeface="Arial" pitchFamily="34" charset="0"/>
                <a:cs typeface="Arial" pitchFamily="34" charset="0"/>
              </a:rPr>
              <a:t> Palliative Care</a:t>
            </a:r>
          </a:p>
        </p:txBody>
      </p:sp>
    </p:spTree>
    <p:extLst>
      <p:ext uri="{BB962C8B-B14F-4D97-AF65-F5344CB8AC3E}">
        <p14:creationId xmlns:p14="http://schemas.microsoft.com/office/powerpoint/2010/main" val="90935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101" y="1700808"/>
            <a:ext cx="8074347" cy="3672408"/>
          </a:xfrm>
          <a:prstGeom prst="rect">
            <a:avLst/>
          </a:prstGeom>
        </p:spPr>
        <p:txBody>
          <a:bodyPr>
            <a:normAutofit/>
          </a:bodyPr>
          <a:lstStyle/>
          <a:p>
            <a:pPr eaLnBrk="1" hangingPunct="1">
              <a:lnSpc>
                <a:spcPct val="90000"/>
              </a:lnSpc>
            </a:pPr>
            <a:r>
              <a:rPr lang="en-GB" sz="2800" dirty="0">
                <a:latin typeface="Arial" charset="0"/>
              </a:rPr>
              <a:t>Dying patients are more comfortable with parenteral hydration</a:t>
            </a:r>
          </a:p>
          <a:p>
            <a:pPr eaLnBrk="1" hangingPunct="1">
              <a:lnSpc>
                <a:spcPct val="90000"/>
              </a:lnSpc>
            </a:pPr>
            <a:r>
              <a:rPr lang="en-GB" sz="2800" dirty="0">
                <a:latin typeface="Arial" charset="0"/>
              </a:rPr>
              <a:t>No evidence fluids prolong life</a:t>
            </a:r>
          </a:p>
          <a:p>
            <a:pPr eaLnBrk="1" hangingPunct="1">
              <a:lnSpc>
                <a:spcPct val="90000"/>
              </a:lnSpc>
            </a:pPr>
            <a:r>
              <a:rPr lang="en-GB" sz="2800" dirty="0">
                <a:latin typeface="Arial" charset="0"/>
              </a:rPr>
              <a:t>Dehydration can cause confusion, restlessness and neuromuscular irritability</a:t>
            </a:r>
          </a:p>
          <a:p>
            <a:pPr eaLnBrk="1" hangingPunct="1">
              <a:lnSpc>
                <a:spcPct val="90000"/>
              </a:lnSpc>
            </a:pPr>
            <a:r>
              <a:rPr lang="en-GB" sz="2800" dirty="0">
                <a:latin typeface="Arial" charset="0"/>
              </a:rPr>
              <a:t>Parenteral hydration is a minimum standard of care</a:t>
            </a:r>
          </a:p>
        </p:txBody>
      </p:sp>
      <p:sp>
        <p:nvSpPr>
          <p:cNvPr id="8" name="Rectangle 7"/>
          <p:cNvSpPr/>
          <p:nvPr/>
        </p:nvSpPr>
        <p:spPr>
          <a:xfrm>
            <a:off x="539552" y="692696"/>
            <a:ext cx="5832648" cy="707886"/>
          </a:xfrm>
          <a:prstGeom prst="rect">
            <a:avLst/>
          </a:prstGeom>
        </p:spPr>
        <p:txBody>
          <a:bodyPr wrap="square">
            <a:spAutoFit/>
          </a:bodyPr>
          <a:lstStyle/>
          <a:p>
            <a:pPr eaLnBrk="1" hangingPunct="1"/>
            <a:r>
              <a:rPr lang="en-US" sz="4000" b="1" dirty="0">
                <a:solidFill>
                  <a:srgbClr val="A00054"/>
                </a:solidFill>
                <a:cs typeface="Arial" pitchFamily="34" charset="0"/>
              </a:rPr>
              <a:t>Arguments in Favour</a:t>
            </a:r>
          </a:p>
        </p:txBody>
      </p:sp>
    </p:spTree>
    <p:extLst>
      <p:ext uri="{BB962C8B-B14F-4D97-AF65-F5344CB8AC3E}">
        <p14:creationId xmlns:p14="http://schemas.microsoft.com/office/powerpoint/2010/main" val="265148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827088" y="1341438"/>
            <a:ext cx="7980362" cy="4211637"/>
          </a:xfrm>
        </p:spPr>
        <p:txBody>
          <a:bodyPr/>
          <a:lstStyle/>
          <a:p>
            <a:pPr eaLnBrk="1" hangingPunct="1"/>
            <a:r>
              <a:rPr lang="en-GB" sz="2800" dirty="0">
                <a:latin typeface="Arial" pitchFamily="34" charset="0"/>
                <a:cs typeface="Arial" pitchFamily="34" charset="0"/>
              </a:rPr>
              <a:t>1905 St Joseph’s Hospice, London</a:t>
            </a:r>
          </a:p>
          <a:p>
            <a:pPr eaLnBrk="1" hangingPunct="1"/>
            <a:r>
              <a:rPr lang="en-GB" sz="2800" dirty="0">
                <a:latin typeface="Arial" pitchFamily="34" charset="0"/>
                <a:cs typeface="Arial" pitchFamily="34" charset="0"/>
              </a:rPr>
              <a:t>1967 St. Christopher’s Hospice, London, Dame Cicely Saunders</a:t>
            </a:r>
          </a:p>
          <a:p>
            <a:pPr eaLnBrk="1" hangingPunct="1"/>
            <a:r>
              <a:rPr lang="en-GB" sz="2800" dirty="0">
                <a:latin typeface="Arial" pitchFamily="34" charset="0"/>
                <a:cs typeface="Arial" pitchFamily="34" charset="0"/>
              </a:rPr>
              <a:t>1987 Palliative Medicine as a specialty</a:t>
            </a:r>
          </a:p>
          <a:p>
            <a:pPr eaLnBrk="1" hangingPunct="1"/>
            <a:r>
              <a:rPr lang="en-GB" sz="2800" dirty="0">
                <a:latin typeface="Arial" pitchFamily="34" charset="0"/>
                <a:cs typeface="Arial" pitchFamily="34" charset="0"/>
              </a:rPr>
              <a:t>+ 200 hospices in the UK</a:t>
            </a:r>
          </a:p>
          <a:p>
            <a:pPr eaLnBrk="1" hangingPunct="1"/>
            <a:r>
              <a:rPr lang="en-GB" sz="2800" dirty="0">
                <a:latin typeface="Arial" pitchFamily="34" charset="0"/>
                <a:cs typeface="Arial" pitchFamily="34" charset="0"/>
              </a:rPr>
              <a:t>Each hospital should have the input of a palliative care specialist</a:t>
            </a:r>
          </a:p>
          <a:p>
            <a:pPr lvl="1">
              <a:buFont typeface="Arial" pitchFamily="34" charset="0"/>
              <a:buNone/>
            </a:pPr>
            <a:endParaRPr lang="en-GB" dirty="0"/>
          </a:p>
        </p:txBody>
      </p:sp>
      <p:sp>
        <p:nvSpPr>
          <p:cNvPr id="5" name="TextBox 2"/>
          <p:cNvSpPr txBox="1">
            <a:spLocks noChangeArrowheads="1"/>
          </p:cNvSpPr>
          <p:nvPr/>
        </p:nvSpPr>
        <p:spPr bwMode="auto">
          <a:xfrm>
            <a:off x="539552" y="706850"/>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History</a:t>
            </a:r>
          </a:p>
          <a:p>
            <a:pPr eaLnBrk="1" hangingPunct="1"/>
            <a:endParaRPr lang="en-GB" sz="4000" dirty="0">
              <a:solidFill>
                <a:schemeClr val="accent5"/>
              </a:solidFill>
              <a:latin typeface="Arial" charset="0"/>
            </a:endParaRPr>
          </a:p>
        </p:txBody>
      </p:sp>
    </p:spTree>
    <p:extLst>
      <p:ext uri="{BB962C8B-B14F-4D97-AF65-F5344CB8AC3E}">
        <p14:creationId xmlns:p14="http://schemas.microsoft.com/office/powerpoint/2010/main" val="366152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92696"/>
            <a:ext cx="5832648" cy="707886"/>
          </a:xfrm>
          <a:prstGeom prst="rect">
            <a:avLst/>
          </a:prstGeom>
        </p:spPr>
        <p:txBody>
          <a:bodyPr wrap="square">
            <a:spAutoFit/>
          </a:bodyPr>
          <a:lstStyle/>
          <a:p>
            <a:pPr eaLnBrk="1" hangingPunct="1"/>
            <a:r>
              <a:rPr lang="en-US" sz="4000" b="1" dirty="0">
                <a:solidFill>
                  <a:srgbClr val="A00054"/>
                </a:solidFill>
                <a:cs typeface="Arial" pitchFamily="34" charset="0"/>
              </a:rPr>
              <a:t>Arguments Against</a:t>
            </a:r>
          </a:p>
        </p:txBody>
      </p:sp>
      <p:sp>
        <p:nvSpPr>
          <p:cNvPr id="6" name="Content Placeholder 5"/>
          <p:cNvSpPr>
            <a:spLocks noGrp="1"/>
          </p:cNvSpPr>
          <p:nvPr>
            <p:ph sz="quarter" idx="4294967295"/>
          </p:nvPr>
        </p:nvSpPr>
        <p:spPr>
          <a:xfrm>
            <a:off x="1043609" y="1628800"/>
            <a:ext cx="7776863" cy="3600450"/>
          </a:xfrm>
          <a:prstGeom prst="rect">
            <a:avLst/>
          </a:prstGeom>
        </p:spPr>
        <p:txBody>
          <a:bodyPr>
            <a:normAutofit/>
          </a:bodyPr>
          <a:lstStyle/>
          <a:p>
            <a:pPr eaLnBrk="1" hangingPunct="1">
              <a:lnSpc>
                <a:spcPct val="80000"/>
              </a:lnSpc>
            </a:pPr>
            <a:r>
              <a:rPr lang="en-GB" sz="2800" dirty="0">
                <a:latin typeface="Arial" charset="0"/>
              </a:rPr>
              <a:t>Comatose patients do not experience symptom distress</a:t>
            </a:r>
          </a:p>
          <a:p>
            <a:pPr eaLnBrk="1" hangingPunct="1">
              <a:lnSpc>
                <a:spcPct val="80000"/>
              </a:lnSpc>
            </a:pPr>
            <a:r>
              <a:rPr lang="en-GB" sz="2800" dirty="0">
                <a:latin typeface="Arial" charset="0"/>
              </a:rPr>
              <a:t>Parenteral fluids may prolong dying</a:t>
            </a:r>
          </a:p>
          <a:p>
            <a:pPr eaLnBrk="1" hangingPunct="1">
              <a:lnSpc>
                <a:spcPct val="80000"/>
              </a:lnSpc>
            </a:pPr>
            <a:r>
              <a:rPr lang="en-GB" sz="2800" dirty="0">
                <a:latin typeface="Arial" charset="0"/>
              </a:rPr>
              <a:t>Fewer urine results and less need to void or use catheters</a:t>
            </a:r>
          </a:p>
          <a:p>
            <a:pPr eaLnBrk="1" hangingPunct="1">
              <a:lnSpc>
                <a:spcPct val="80000"/>
              </a:lnSpc>
            </a:pPr>
            <a:r>
              <a:rPr lang="en-GB" sz="2800" dirty="0">
                <a:latin typeface="Arial" charset="0"/>
              </a:rPr>
              <a:t>Less gastrointestinal fluid, nausea and vomiting</a:t>
            </a:r>
          </a:p>
        </p:txBody>
      </p:sp>
    </p:spTree>
    <p:extLst>
      <p:ext uri="{BB962C8B-B14F-4D97-AF65-F5344CB8AC3E}">
        <p14:creationId xmlns:p14="http://schemas.microsoft.com/office/powerpoint/2010/main" val="289362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1848973"/>
            <a:ext cx="7776864" cy="3046988"/>
          </a:xfrm>
          <a:prstGeom prst="rect">
            <a:avLst/>
          </a:prstGeom>
        </p:spPr>
        <p:txBody>
          <a:bodyPr wrap="square">
            <a:spAutoFit/>
          </a:bodyPr>
          <a:lstStyle/>
          <a:p>
            <a:pPr marL="285750" indent="-285750" eaLnBrk="1" hangingPunct="1">
              <a:buFont typeface="Arial" pitchFamily="34" charset="0"/>
              <a:buChar char="•"/>
            </a:pPr>
            <a:r>
              <a:rPr lang="en-GB" sz="3200" dirty="0">
                <a:latin typeface="Arial" charset="0"/>
                <a:hlinkClick r:id="rId3"/>
              </a:rPr>
              <a:t>www.Palliativedrugs.com</a:t>
            </a:r>
            <a:endParaRPr lang="en-GB" sz="3200" dirty="0">
              <a:latin typeface="Arial" charset="0"/>
            </a:endParaRPr>
          </a:p>
          <a:p>
            <a:pPr marL="285750" indent="-285750" eaLnBrk="1" hangingPunct="1">
              <a:buFont typeface="Arial" pitchFamily="34" charset="0"/>
              <a:buChar char="•"/>
            </a:pPr>
            <a:endParaRPr lang="en-GB" sz="3200" dirty="0">
              <a:latin typeface="Arial" charset="0"/>
            </a:endParaRPr>
          </a:p>
          <a:p>
            <a:pPr marL="285750" indent="-285750" eaLnBrk="1" hangingPunct="1">
              <a:buFont typeface="Arial" pitchFamily="34" charset="0"/>
              <a:buChar char="•"/>
            </a:pPr>
            <a:r>
              <a:rPr lang="en-GB" sz="3200" dirty="0">
                <a:latin typeface="Arial" charset="0"/>
                <a:hlinkClick r:id="rId4"/>
              </a:rPr>
              <a:t>www.pallcare.info</a:t>
            </a:r>
            <a:endParaRPr lang="en-GB" sz="3200" dirty="0">
              <a:latin typeface="Arial" charset="0"/>
            </a:endParaRPr>
          </a:p>
          <a:p>
            <a:pPr marL="285750" indent="-285750" eaLnBrk="1" hangingPunct="1">
              <a:buFont typeface="Arial" pitchFamily="34" charset="0"/>
              <a:buChar char="•"/>
            </a:pPr>
            <a:endParaRPr lang="en-GB" sz="3200" dirty="0">
              <a:latin typeface="Arial" charset="0"/>
            </a:endParaRPr>
          </a:p>
          <a:p>
            <a:pPr marL="285750" indent="-285750" eaLnBrk="1" hangingPunct="1">
              <a:buFont typeface="Arial" pitchFamily="34" charset="0"/>
              <a:buChar char="•"/>
            </a:pPr>
            <a:r>
              <a:rPr lang="en-GB" sz="3200" dirty="0">
                <a:latin typeface="Arial" charset="0"/>
                <a:hlinkClick r:id="rId5"/>
              </a:rPr>
              <a:t>www.biomedcentral.com/bmcpalliatcare</a:t>
            </a:r>
            <a:endParaRPr lang="en-GB" sz="3200" dirty="0">
              <a:latin typeface="Arial" charset="0"/>
            </a:endParaRPr>
          </a:p>
          <a:p>
            <a:pPr marL="285750" indent="-285750" eaLnBrk="1" hangingPunct="1">
              <a:buFont typeface="Arial" pitchFamily="34" charset="0"/>
              <a:buChar char="•"/>
            </a:pPr>
            <a:endParaRPr lang="en-GB" sz="3200" dirty="0">
              <a:latin typeface="Arial" charset="0"/>
            </a:endParaRPr>
          </a:p>
        </p:txBody>
      </p:sp>
      <p:sp>
        <p:nvSpPr>
          <p:cNvPr id="6" name="Rectangle 5"/>
          <p:cNvSpPr/>
          <p:nvPr/>
        </p:nvSpPr>
        <p:spPr>
          <a:xfrm>
            <a:off x="699002" y="764704"/>
            <a:ext cx="5832648" cy="707886"/>
          </a:xfrm>
          <a:prstGeom prst="rect">
            <a:avLst/>
          </a:prstGeom>
        </p:spPr>
        <p:txBody>
          <a:bodyPr wrap="square">
            <a:spAutoFit/>
          </a:bodyPr>
          <a:lstStyle/>
          <a:p>
            <a:pPr eaLnBrk="1" hangingPunct="1"/>
            <a:r>
              <a:rPr lang="en-US" sz="4000" b="1" dirty="0">
                <a:solidFill>
                  <a:srgbClr val="A00054"/>
                </a:solidFill>
                <a:cs typeface="Arial" pitchFamily="34" charset="0"/>
              </a:rPr>
              <a:t>When you seek advice</a:t>
            </a:r>
          </a:p>
        </p:txBody>
      </p:sp>
    </p:spTree>
    <p:extLst>
      <p:ext uri="{BB962C8B-B14F-4D97-AF65-F5344CB8AC3E}">
        <p14:creationId xmlns:p14="http://schemas.microsoft.com/office/powerpoint/2010/main" val="86462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3956" y="1412776"/>
            <a:ext cx="8222455" cy="3637919"/>
          </a:xfrm>
          <a:prstGeom prst="rect">
            <a:avLst/>
          </a:prstGeom>
        </p:spPr>
        <p:txBody>
          <a:bodyPr wrap="square">
            <a:spAutoFit/>
          </a:bodyPr>
          <a:lstStyle/>
          <a:p>
            <a:pPr marL="342900" indent="-342900" eaLnBrk="1" hangingPunct="1">
              <a:lnSpc>
                <a:spcPct val="120000"/>
              </a:lnSpc>
              <a:buFont typeface="Arial" pitchFamily="34" charset="0"/>
              <a:buChar char="•"/>
            </a:pPr>
            <a:r>
              <a:rPr lang="en-GB" sz="2400" dirty="0">
                <a:latin typeface="Arial" charset="0"/>
              </a:rPr>
              <a:t>Palliative Care is a new and dynamically developing specialty dealing with end-of-life issues</a:t>
            </a:r>
          </a:p>
          <a:p>
            <a:pPr marL="342900" indent="-342900" eaLnBrk="1" hangingPunct="1">
              <a:lnSpc>
                <a:spcPct val="120000"/>
              </a:lnSpc>
              <a:buFont typeface="Arial" pitchFamily="34" charset="0"/>
              <a:buChar char="•"/>
            </a:pPr>
            <a:r>
              <a:rPr lang="en-GB" sz="2400" dirty="0">
                <a:latin typeface="Arial" charset="0"/>
              </a:rPr>
              <a:t>Integration of physical, psychological, social and spiritual aspects is paramount</a:t>
            </a:r>
          </a:p>
          <a:p>
            <a:pPr marL="342900" indent="-342900" eaLnBrk="1" hangingPunct="1">
              <a:lnSpc>
                <a:spcPct val="120000"/>
              </a:lnSpc>
              <a:buFont typeface="Arial" pitchFamily="34" charset="0"/>
              <a:buChar char="•"/>
            </a:pPr>
            <a:r>
              <a:rPr lang="en-GB" sz="2400" dirty="0">
                <a:latin typeface="Arial" charset="0"/>
              </a:rPr>
              <a:t>Death is not a defeat but it belongs to life</a:t>
            </a:r>
          </a:p>
          <a:p>
            <a:pPr marL="342900" indent="-342900" eaLnBrk="1" hangingPunct="1">
              <a:lnSpc>
                <a:spcPct val="120000"/>
              </a:lnSpc>
              <a:buFont typeface="Arial" pitchFamily="34" charset="0"/>
              <a:buChar char="•"/>
            </a:pPr>
            <a:r>
              <a:rPr lang="en-GB" sz="2400" dirty="0">
                <a:latin typeface="Arial" charset="0"/>
              </a:rPr>
              <a:t>End-of-life care takes place not only in hospices but also  at home, in care homes, nursing homes and hospitals</a:t>
            </a:r>
          </a:p>
          <a:p>
            <a:pPr marL="342900" indent="-342900" eaLnBrk="1" hangingPunct="1">
              <a:lnSpc>
                <a:spcPct val="120000"/>
              </a:lnSpc>
              <a:buFont typeface="Arial" pitchFamily="34" charset="0"/>
              <a:buChar char="•"/>
            </a:pPr>
            <a:r>
              <a:rPr lang="en-GB" sz="2400" dirty="0">
                <a:latin typeface="Arial" charset="0"/>
              </a:rPr>
              <a:t>Know your consultant (nurse &amp; doctor) in palliative care!</a:t>
            </a:r>
          </a:p>
        </p:txBody>
      </p:sp>
      <p:sp>
        <p:nvSpPr>
          <p:cNvPr id="6" name="Rectangle 5"/>
          <p:cNvSpPr/>
          <p:nvPr/>
        </p:nvSpPr>
        <p:spPr>
          <a:xfrm>
            <a:off x="611560" y="476672"/>
            <a:ext cx="5832648" cy="707886"/>
          </a:xfrm>
          <a:prstGeom prst="rect">
            <a:avLst/>
          </a:prstGeom>
        </p:spPr>
        <p:txBody>
          <a:bodyPr wrap="square">
            <a:spAutoFit/>
          </a:bodyPr>
          <a:lstStyle/>
          <a:p>
            <a:pPr eaLnBrk="1" hangingPunct="1"/>
            <a:r>
              <a:rPr lang="en-US" sz="4000" b="1" dirty="0">
                <a:solidFill>
                  <a:srgbClr val="A00054"/>
                </a:solidFill>
                <a:cs typeface="Arial" pitchFamily="34" charset="0"/>
              </a:rPr>
              <a:t>Conclusions</a:t>
            </a:r>
          </a:p>
        </p:txBody>
      </p:sp>
    </p:spTree>
    <p:extLst>
      <p:ext uri="{BB962C8B-B14F-4D97-AF65-F5344CB8AC3E}">
        <p14:creationId xmlns:p14="http://schemas.microsoft.com/office/powerpoint/2010/main" val="319333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72816"/>
            <a:ext cx="7776864" cy="3342453"/>
          </a:xfrm>
          <a:prstGeom prst="rect">
            <a:avLst/>
          </a:prstGeom>
        </p:spPr>
        <p:txBody>
          <a:bodyPr wrap="square">
            <a:spAutoFit/>
          </a:bodyPr>
          <a:lstStyle/>
          <a:p>
            <a:pPr marL="457200" indent="-457200" eaLnBrk="1" hangingPunct="1">
              <a:buFont typeface="Arial" pitchFamily="34" charset="0"/>
              <a:buChar char="•"/>
            </a:pPr>
            <a:r>
              <a:rPr lang="en-GB" sz="3200" dirty="0">
                <a:latin typeface="Arial" charset="0"/>
              </a:rPr>
              <a:t>Hospices (free standing, day care, clinics)</a:t>
            </a:r>
          </a:p>
          <a:p>
            <a:pPr marL="457200" indent="-457200" eaLnBrk="1" hangingPunct="1">
              <a:lnSpc>
                <a:spcPct val="130000"/>
              </a:lnSpc>
              <a:buFont typeface="Arial" pitchFamily="34" charset="0"/>
              <a:buChar char="•"/>
            </a:pPr>
            <a:r>
              <a:rPr lang="en-GB" sz="3200" dirty="0">
                <a:latin typeface="Arial" charset="0"/>
              </a:rPr>
              <a:t>Hospitals (consultations by nurses and doctors, clinics)</a:t>
            </a:r>
          </a:p>
          <a:p>
            <a:pPr marL="457200" indent="-457200" eaLnBrk="1" hangingPunct="1">
              <a:buFont typeface="Arial" pitchFamily="34" charset="0"/>
              <a:buChar char="•"/>
            </a:pPr>
            <a:r>
              <a:rPr lang="en-GB" sz="3200" dirty="0">
                <a:latin typeface="Arial" charset="0"/>
              </a:rPr>
              <a:t>Community (consultations by Macmillan Nurses)</a:t>
            </a:r>
          </a:p>
        </p:txBody>
      </p:sp>
      <p:sp>
        <p:nvSpPr>
          <p:cNvPr id="5" name="TextBox 2"/>
          <p:cNvSpPr txBox="1">
            <a:spLocks noChangeArrowheads="1"/>
          </p:cNvSpPr>
          <p:nvPr/>
        </p:nvSpPr>
        <p:spPr bwMode="auto">
          <a:xfrm>
            <a:off x="539551" y="260648"/>
            <a:ext cx="92884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Main areas of </a:t>
            </a:r>
          </a:p>
          <a:p>
            <a:pPr eaLnBrk="1" hangingPunct="1"/>
            <a:r>
              <a:rPr lang="en-US" sz="4000" b="1" dirty="0">
                <a:solidFill>
                  <a:srgbClr val="A00054"/>
                </a:solidFill>
                <a:latin typeface="Arial" pitchFamily="34" charset="0"/>
                <a:cs typeface="Arial" pitchFamily="34" charset="0"/>
              </a:rPr>
              <a:t>Palliative Care</a:t>
            </a:r>
          </a:p>
          <a:p>
            <a:pPr eaLnBrk="1" hangingPunct="1"/>
            <a:endParaRPr lang="en-GB" sz="4000" dirty="0">
              <a:solidFill>
                <a:schemeClr val="accent5"/>
              </a:solidFill>
              <a:latin typeface="Arial" charset="0"/>
            </a:endParaRPr>
          </a:p>
        </p:txBody>
      </p:sp>
    </p:spTree>
    <p:extLst>
      <p:ext uri="{BB962C8B-B14F-4D97-AF65-F5344CB8AC3E}">
        <p14:creationId xmlns:p14="http://schemas.microsoft.com/office/powerpoint/2010/main" val="267989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704" y="2636912"/>
            <a:ext cx="4572000" cy="2339102"/>
          </a:xfrm>
          <a:prstGeom prst="rect">
            <a:avLst/>
          </a:prstGeom>
        </p:spPr>
        <p:txBody>
          <a:bodyPr>
            <a:spAutoFit/>
          </a:bodyPr>
          <a:lstStyle/>
          <a:p>
            <a:pPr marL="285750" indent="-285750" eaLnBrk="1" hangingPunct="1">
              <a:buFont typeface="Arial" pitchFamily="34" charset="0"/>
              <a:buChar char="•"/>
            </a:pPr>
            <a:r>
              <a:rPr lang="en-GB" sz="3200" dirty="0">
                <a:latin typeface="Arial" charset="0"/>
              </a:rPr>
              <a:t>Physical  </a:t>
            </a:r>
          </a:p>
          <a:p>
            <a:pPr marL="285750" indent="-285750" eaLnBrk="1" hangingPunct="1">
              <a:buFont typeface="Arial" pitchFamily="34" charset="0"/>
              <a:buChar char="•"/>
            </a:pPr>
            <a:r>
              <a:rPr lang="en-GB" sz="3200" dirty="0">
                <a:latin typeface="Arial" charset="0"/>
              </a:rPr>
              <a:t>Psychological</a:t>
            </a:r>
          </a:p>
          <a:p>
            <a:pPr marL="285750" indent="-285750" eaLnBrk="1" hangingPunct="1">
              <a:buFont typeface="Arial" pitchFamily="34" charset="0"/>
              <a:buChar char="•"/>
            </a:pPr>
            <a:r>
              <a:rPr lang="en-GB" sz="3200" dirty="0">
                <a:latin typeface="Arial" charset="0"/>
              </a:rPr>
              <a:t>Social</a:t>
            </a:r>
          </a:p>
          <a:p>
            <a:pPr marL="285750" indent="-285750" eaLnBrk="1" hangingPunct="1">
              <a:buFont typeface="Arial" pitchFamily="34" charset="0"/>
              <a:buChar char="•"/>
            </a:pPr>
            <a:r>
              <a:rPr lang="en-GB" sz="3200" dirty="0">
                <a:latin typeface="Arial" charset="0"/>
              </a:rPr>
              <a:t>Spiritual</a:t>
            </a:r>
          </a:p>
          <a:p>
            <a:pPr eaLnBrk="1" hangingPunct="1"/>
            <a:endParaRPr lang="en-GB" dirty="0">
              <a:latin typeface="Arial" charset="0"/>
            </a:endParaRPr>
          </a:p>
        </p:txBody>
      </p:sp>
      <p:sp>
        <p:nvSpPr>
          <p:cNvPr id="6" name="TextBox 2"/>
          <p:cNvSpPr txBox="1">
            <a:spLocks noChangeArrowheads="1"/>
          </p:cNvSpPr>
          <p:nvPr/>
        </p:nvSpPr>
        <p:spPr bwMode="auto">
          <a:xfrm>
            <a:off x="755576" y="1158136"/>
            <a:ext cx="92884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Palliative Care is the </a:t>
            </a:r>
          </a:p>
          <a:p>
            <a:pPr eaLnBrk="1" hangingPunct="1"/>
            <a:r>
              <a:rPr lang="en-US" sz="4000" b="1" dirty="0">
                <a:solidFill>
                  <a:srgbClr val="A00054"/>
                </a:solidFill>
                <a:latin typeface="Arial" pitchFamily="34" charset="0"/>
                <a:cs typeface="Arial" pitchFamily="34" charset="0"/>
              </a:rPr>
              <a:t>integration of:</a:t>
            </a:r>
          </a:p>
          <a:p>
            <a:pPr eaLnBrk="1" hangingPunct="1"/>
            <a:endParaRPr lang="en-GB" sz="4000" dirty="0">
              <a:solidFill>
                <a:schemeClr val="accent5"/>
              </a:solidFill>
              <a:latin typeface="Arial" charset="0"/>
            </a:endParaRPr>
          </a:p>
        </p:txBody>
      </p:sp>
    </p:spTree>
    <p:extLst>
      <p:ext uri="{BB962C8B-B14F-4D97-AF65-F5344CB8AC3E}">
        <p14:creationId xmlns:p14="http://schemas.microsoft.com/office/powerpoint/2010/main" val="140891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a:off x="914400" y="1030308"/>
            <a:ext cx="0" cy="3478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 name="Line 4"/>
          <p:cNvSpPr>
            <a:spLocks noChangeShapeType="1"/>
          </p:cNvSpPr>
          <p:nvPr/>
        </p:nvSpPr>
        <p:spPr bwMode="auto">
          <a:xfrm>
            <a:off x="914400" y="4509118"/>
            <a:ext cx="7515225"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 name="Line 5"/>
          <p:cNvSpPr>
            <a:spLocks noChangeShapeType="1"/>
          </p:cNvSpPr>
          <p:nvPr/>
        </p:nvSpPr>
        <p:spPr bwMode="auto">
          <a:xfrm flipV="1">
            <a:off x="8402638" y="957282"/>
            <a:ext cx="0" cy="3551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7" name="Line 6"/>
          <p:cNvSpPr>
            <a:spLocks noChangeShapeType="1"/>
          </p:cNvSpPr>
          <p:nvPr/>
        </p:nvSpPr>
        <p:spPr bwMode="auto">
          <a:xfrm>
            <a:off x="2138363" y="1030308"/>
            <a:ext cx="0" cy="347881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 name="Line 7"/>
          <p:cNvSpPr>
            <a:spLocks noChangeShapeType="1"/>
          </p:cNvSpPr>
          <p:nvPr/>
        </p:nvSpPr>
        <p:spPr bwMode="auto">
          <a:xfrm>
            <a:off x="4586288" y="1030308"/>
            <a:ext cx="0" cy="34788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 name="Line 8"/>
          <p:cNvSpPr>
            <a:spLocks noChangeShapeType="1"/>
          </p:cNvSpPr>
          <p:nvPr/>
        </p:nvSpPr>
        <p:spPr bwMode="auto">
          <a:xfrm>
            <a:off x="3333749" y="957283"/>
            <a:ext cx="15093" cy="355183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Line 9"/>
          <p:cNvSpPr>
            <a:spLocks noChangeShapeType="1"/>
          </p:cNvSpPr>
          <p:nvPr/>
        </p:nvSpPr>
        <p:spPr bwMode="auto">
          <a:xfrm>
            <a:off x="7107238" y="957283"/>
            <a:ext cx="0" cy="355183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Line 10"/>
          <p:cNvSpPr>
            <a:spLocks noChangeShapeType="1"/>
          </p:cNvSpPr>
          <p:nvPr/>
        </p:nvSpPr>
        <p:spPr bwMode="auto">
          <a:xfrm>
            <a:off x="5883275" y="1030308"/>
            <a:ext cx="0" cy="34788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11"/>
          <p:cNvSpPr>
            <a:spLocks noChangeShapeType="1"/>
          </p:cNvSpPr>
          <p:nvPr/>
        </p:nvSpPr>
        <p:spPr bwMode="auto">
          <a:xfrm>
            <a:off x="985837" y="1826057"/>
            <a:ext cx="74437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 name="Line 12"/>
          <p:cNvSpPr>
            <a:spLocks noChangeShapeType="1"/>
          </p:cNvSpPr>
          <p:nvPr/>
        </p:nvSpPr>
        <p:spPr bwMode="auto">
          <a:xfrm>
            <a:off x="914400" y="2686070"/>
            <a:ext cx="73739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4" name="Line 13"/>
          <p:cNvSpPr>
            <a:spLocks noChangeShapeType="1"/>
          </p:cNvSpPr>
          <p:nvPr/>
        </p:nvSpPr>
        <p:spPr bwMode="auto">
          <a:xfrm flipH="1">
            <a:off x="1274763" y="1317645"/>
            <a:ext cx="5746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5" name="Line 14"/>
          <p:cNvSpPr>
            <a:spLocks noChangeShapeType="1"/>
          </p:cNvSpPr>
          <p:nvPr/>
        </p:nvSpPr>
        <p:spPr bwMode="auto">
          <a:xfrm>
            <a:off x="2427288" y="1317645"/>
            <a:ext cx="762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6" name="Line 15"/>
          <p:cNvSpPr>
            <a:spLocks noChangeShapeType="1"/>
          </p:cNvSpPr>
          <p:nvPr/>
        </p:nvSpPr>
        <p:spPr bwMode="auto">
          <a:xfrm>
            <a:off x="3722688" y="1246208"/>
            <a:ext cx="762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7" name="Line 16"/>
          <p:cNvSpPr>
            <a:spLocks noChangeShapeType="1"/>
          </p:cNvSpPr>
          <p:nvPr/>
        </p:nvSpPr>
        <p:spPr bwMode="auto">
          <a:xfrm>
            <a:off x="6243638" y="1246208"/>
            <a:ext cx="762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 name="Line 17"/>
          <p:cNvSpPr>
            <a:spLocks noChangeShapeType="1"/>
          </p:cNvSpPr>
          <p:nvPr/>
        </p:nvSpPr>
        <p:spPr bwMode="auto">
          <a:xfrm flipH="1">
            <a:off x="7539038" y="1317645"/>
            <a:ext cx="573087"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 name="Rectangle 18"/>
          <p:cNvSpPr>
            <a:spLocks noChangeArrowheads="1"/>
          </p:cNvSpPr>
          <p:nvPr/>
        </p:nvSpPr>
        <p:spPr bwMode="auto">
          <a:xfrm>
            <a:off x="4659313" y="1101745"/>
            <a:ext cx="1079500" cy="284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Consolation</a:t>
            </a:r>
          </a:p>
        </p:txBody>
      </p:sp>
      <p:sp>
        <p:nvSpPr>
          <p:cNvPr id="20" name="Rectangle 19"/>
          <p:cNvSpPr>
            <a:spLocks noChangeArrowheads="1"/>
          </p:cNvSpPr>
          <p:nvPr/>
        </p:nvSpPr>
        <p:spPr bwMode="auto">
          <a:xfrm>
            <a:off x="4674867" y="2055832"/>
            <a:ext cx="1150937" cy="466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Palliative care</a:t>
            </a:r>
          </a:p>
        </p:txBody>
      </p:sp>
      <p:sp>
        <p:nvSpPr>
          <p:cNvPr id="21" name="Rectangle 20"/>
          <p:cNvSpPr>
            <a:spLocks noChangeArrowheads="1"/>
          </p:cNvSpPr>
          <p:nvPr/>
        </p:nvSpPr>
        <p:spPr bwMode="auto">
          <a:xfrm>
            <a:off x="1058863" y="2830533"/>
            <a:ext cx="1050925" cy="284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Complains</a:t>
            </a:r>
          </a:p>
        </p:txBody>
      </p:sp>
      <p:sp>
        <p:nvSpPr>
          <p:cNvPr id="22" name="Rectangle 21"/>
          <p:cNvSpPr>
            <a:spLocks noChangeArrowheads="1"/>
          </p:cNvSpPr>
          <p:nvPr/>
        </p:nvSpPr>
        <p:spPr bwMode="auto">
          <a:xfrm>
            <a:off x="2211388" y="2830533"/>
            <a:ext cx="1122362" cy="284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Observation</a:t>
            </a:r>
          </a:p>
        </p:txBody>
      </p:sp>
      <p:sp>
        <p:nvSpPr>
          <p:cNvPr id="23" name="Rectangle 22"/>
          <p:cNvSpPr>
            <a:spLocks noChangeArrowheads="1"/>
          </p:cNvSpPr>
          <p:nvPr/>
        </p:nvSpPr>
        <p:spPr bwMode="auto">
          <a:xfrm>
            <a:off x="2211388" y="3549670"/>
            <a:ext cx="1079500" cy="466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Working up, diagnosis</a:t>
            </a:r>
          </a:p>
        </p:txBody>
      </p:sp>
      <p:sp>
        <p:nvSpPr>
          <p:cNvPr id="24" name="Rectangle 23"/>
          <p:cNvSpPr>
            <a:spLocks noChangeArrowheads="1"/>
          </p:cNvSpPr>
          <p:nvPr/>
        </p:nvSpPr>
        <p:spPr bwMode="auto">
          <a:xfrm>
            <a:off x="3578225" y="2830533"/>
            <a:ext cx="841375" cy="284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Cure</a:t>
            </a:r>
          </a:p>
        </p:txBody>
      </p:sp>
      <p:sp>
        <p:nvSpPr>
          <p:cNvPr id="25" name="Rectangle 24"/>
          <p:cNvSpPr>
            <a:spLocks noChangeArrowheads="1"/>
          </p:cNvSpPr>
          <p:nvPr/>
        </p:nvSpPr>
        <p:spPr bwMode="auto">
          <a:xfrm rot="10800051" flipV="1">
            <a:off x="3433763" y="3524270"/>
            <a:ext cx="1077912" cy="466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Elimination of disease</a:t>
            </a:r>
          </a:p>
        </p:txBody>
      </p:sp>
      <p:sp>
        <p:nvSpPr>
          <p:cNvPr id="26" name="Rectangle 25"/>
          <p:cNvSpPr>
            <a:spLocks noChangeArrowheads="1"/>
          </p:cNvSpPr>
          <p:nvPr/>
        </p:nvSpPr>
        <p:spPr bwMode="auto">
          <a:xfrm>
            <a:off x="4659313" y="2757508"/>
            <a:ext cx="1193800" cy="466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Chronic disease</a:t>
            </a:r>
          </a:p>
        </p:txBody>
      </p:sp>
      <p:sp>
        <p:nvSpPr>
          <p:cNvPr id="27" name="Rectangle 26"/>
          <p:cNvSpPr>
            <a:spLocks noChangeArrowheads="1"/>
          </p:cNvSpPr>
          <p:nvPr/>
        </p:nvSpPr>
        <p:spPr bwMode="auto">
          <a:xfrm>
            <a:off x="4659313" y="3549670"/>
            <a:ext cx="1152525" cy="466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Suppressing disease</a:t>
            </a:r>
          </a:p>
        </p:txBody>
      </p:sp>
      <p:sp>
        <p:nvSpPr>
          <p:cNvPr id="28" name="Rectangle 27"/>
          <p:cNvSpPr>
            <a:spLocks noChangeArrowheads="1"/>
          </p:cNvSpPr>
          <p:nvPr/>
        </p:nvSpPr>
        <p:spPr bwMode="auto">
          <a:xfrm>
            <a:off x="5954713" y="2757508"/>
            <a:ext cx="982662" cy="466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Terminal disease</a:t>
            </a:r>
          </a:p>
        </p:txBody>
      </p:sp>
      <p:sp>
        <p:nvSpPr>
          <p:cNvPr id="29" name="Rectangle 28"/>
          <p:cNvSpPr>
            <a:spLocks noChangeArrowheads="1"/>
          </p:cNvSpPr>
          <p:nvPr/>
        </p:nvSpPr>
        <p:spPr bwMode="auto">
          <a:xfrm>
            <a:off x="5883275" y="3478233"/>
            <a:ext cx="1152525" cy="831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Symptom control, patient’s death</a:t>
            </a:r>
          </a:p>
        </p:txBody>
      </p:sp>
      <p:sp>
        <p:nvSpPr>
          <p:cNvPr id="30" name="Rectangle 29"/>
          <p:cNvSpPr>
            <a:spLocks noChangeArrowheads="1"/>
          </p:cNvSpPr>
          <p:nvPr/>
        </p:nvSpPr>
        <p:spPr bwMode="auto">
          <a:xfrm>
            <a:off x="7178675" y="2830533"/>
            <a:ext cx="1223963" cy="284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algn="ctr" eaLnBrk="0" hangingPunct="0">
              <a:spcBef>
                <a:spcPct val="50000"/>
              </a:spcBef>
            </a:pPr>
            <a:r>
              <a:rPr lang="en-US" sz="1200" b="1" dirty="0"/>
              <a:t>Bereavement</a:t>
            </a:r>
          </a:p>
        </p:txBody>
      </p:sp>
      <p:sp>
        <p:nvSpPr>
          <p:cNvPr id="31" name="Line 30"/>
          <p:cNvSpPr>
            <a:spLocks noChangeShapeType="1"/>
          </p:cNvSpPr>
          <p:nvPr/>
        </p:nvSpPr>
        <p:spPr bwMode="auto">
          <a:xfrm>
            <a:off x="3722688" y="2181245"/>
            <a:ext cx="762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2" name="Line 31"/>
          <p:cNvSpPr>
            <a:spLocks noChangeShapeType="1"/>
          </p:cNvSpPr>
          <p:nvPr/>
        </p:nvSpPr>
        <p:spPr bwMode="auto">
          <a:xfrm>
            <a:off x="2427288" y="2181245"/>
            <a:ext cx="762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 name="Line 32"/>
          <p:cNvSpPr>
            <a:spLocks noChangeShapeType="1"/>
          </p:cNvSpPr>
          <p:nvPr/>
        </p:nvSpPr>
        <p:spPr bwMode="auto">
          <a:xfrm>
            <a:off x="6386513" y="2181245"/>
            <a:ext cx="762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4" name="Line 33"/>
          <p:cNvSpPr>
            <a:spLocks noChangeShapeType="1"/>
          </p:cNvSpPr>
          <p:nvPr/>
        </p:nvSpPr>
        <p:spPr bwMode="auto">
          <a:xfrm flipH="1">
            <a:off x="1346200" y="2181245"/>
            <a:ext cx="5746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5" name="Line 34"/>
          <p:cNvSpPr>
            <a:spLocks noChangeShapeType="1"/>
          </p:cNvSpPr>
          <p:nvPr/>
        </p:nvSpPr>
        <p:spPr bwMode="auto">
          <a:xfrm flipH="1">
            <a:off x="7394575" y="2181245"/>
            <a:ext cx="573088"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6" name="Line 37"/>
          <p:cNvSpPr>
            <a:spLocks noChangeShapeType="1"/>
          </p:cNvSpPr>
          <p:nvPr/>
        </p:nvSpPr>
        <p:spPr bwMode="auto">
          <a:xfrm>
            <a:off x="985838" y="957283"/>
            <a:ext cx="7345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8" name="TextBox 2"/>
          <p:cNvSpPr txBox="1">
            <a:spLocks noChangeArrowheads="1"/>
          </p:cNvSpPr>
          <p:nvPr/>
        </p:nvSpPr>
        <p:spPr bwMode="auto">
          <a:xfrm>
            <a:off x="1167606" y="4723909"/>
            <a:ext cx="72620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2000" b="1" dirty="0">
                <a:solidFill>
                  <a:srgbClr val="009CD5"/>
                </a:solidFill>
                <a:latin typeface="Arial" pitchFamily="34" charset="0"/>
                <a:cs typeface="Arial" pitchFamily="34" charset="0"/>
              </a:rPr>
              <a:t>The place of palliative care in the history of (malignant) </a:t>
            </a:r>
          </a:p>
          <a:p>
            <a:pPr eaLnBrk="1" hangingPunct="1"/>
            <a:r>
              <a:rPr lang="en-US" sz="2000" b="1" dirty="0">
                <a:solidFill>
                  <a:srgbClr val="009CD5"/>
                </a:solidFill>
                <a:latin typeface="Arial" pitchFamily="34" charset="0"/>
                <a:cs typeface="Arial" pitchFamily="34" charset="0"/>
              </a:rPr>
              <a:t>disease</a:t>
            </a:r>
          </a:p>
          <a:p>
            <a:pPr eaLnBrk="1" hangingPunct="1"/>
            <a:endParaRPr lang="en-GB" sz="4000" dirty="0">
              <a:solidFill>
                <a:schemeClr val="accent5"/>
              </a:solidFill>
              <a:latin typeface="Arial" charset="0"/>
            </a:endParaRPr>
          </a:p>
        </p:txBody>
      </p:sp>
    </p:spTree>
    <p:extLst>
      <p:ext uri="{BB962C8B-B14F-4D97-AF65-F5344CB8AC3E}">
        <p14:creationId xmlns:p14="http://schemas.microsoft.com/office/powerpoint/2010/main" val="3613501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8343091"/>
              </p:ext>
            </p:extLst>
          </p:nvPr>
        </p:nvGraphicFramePr>
        <p:xfrm>
          <a:off x="1403649" y="692696"/>
          <a:ext cx="4896543" cy="4463777"/>
        </p:xfrm>
        <a:graphic>
          <a:graphicData uri="http://schemas.openxmlformats.org/presentationml/2006/ole">
            <mc:AlternateContent xmlns:mc="http://schemas.openxmlformats.org/markup-compatibility/2006">
              <mc:Choice xmlns:v="urn:schemas-microsoft-com:vml" Requires="v">
                <p:oleObj spid="_x0000_s1030" name="Clip" r:id="rId4" imgW="23066667" imgH="25980952" progId="">
                  <p:embed/>
                </p:oleObj>
              </mc:Choice>
              <mc:Fallback>
                <p:oleObj name="Clip" r:id="rId4" imgW="23066667" imgH="259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9" y="692696"/>
                        <a:ext cx="4896543" cy="44637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7487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2780928"/>
            <a:ext cx="7466815" cy="2062103"/>
          </a:xfrm>
          <a:prstGeom prst="rect">
            <a:avLst/>
          </a:prstGeom>
        </p:spPr>
        <p:txBody>
          <a:bodyPr wrap="square">
            <a:spAutoFit/>
          </a:bodyPr>
          <a:lstStyle/>
          <a:p>
            <a:pPr marL="571500" indent="-571500" eaLnBrk="1" hangingPunct="1">
              <a:buFont typeface="Arial" pitchFamily="34" charset="0"/>
              <a:buChar char="•"/>
            </a:pPr>
            <a:r>
              <a:rPr lang="en-GB" sz="3200" dirty="0">
                <a:latin typeface="Arial" charset="0"/>
              </a:rPr>
              <a:t>Curative</a:t>
            </a:r>
          </a:p>
          <a:p>
            <a:pPr marL="571500" indent="-571500" eaLnBrk="1" hangingPunct="1">
              <a:buFont typeface="Arial" pitchFamily="34" charset="0"/>
              <a:buChar char="•"/>
            </a:pPr>
            <a:r>
              <a:rPr lang="en-GB" sz="3200" dirty="0">
                <a:latin typeface="Arial" charset="0"/>
              </a:rPr>
              <a:t>Revalidative (rehabilitation)</a:t>
            </a:r>
          </a:p>
          <a:p>
            <a:pPr marL="571500" indent="-571500" eaLnBrk="1" hangingPunct="1">
              <a:buFont typeface="Arial" pitchFamily="34" charset="0"/>
              <a:buChar char="•"/>
            </a:pPr>
            <a:r>
              <a:rPr lang="en-GB" sz="3200" dirty="0">
                <a:latin typeface="Arial" charset="0"/>
              </a:rPr>
              <a:t>Palliative </a:t>
            </a:r>
          </a:p>
          <a:p>
            <a:pPr marL="571500" indent="-571500" eaLnBrk="1" hangingPunct="1">
              <a:buFont typeface="Arial" pitchFamily="34" charset="0"/>
              <a:buChar char="•"/>
            </a:pPr>
            <a:r>
              <a:rPr lang="en-GB" sz="3200" dirty="0">
                <a:latin typeface="Arial" charset="0"/>
              </a:rPr>
              <a:t>Symptomatic</a:t>
            </a:r>
          </a:p>
        </p:txBody>
      </p:sp>
      <p:sp>
        <p:nvSpPr>
          <p:cNvPr id="4" name="TextBox 2"/>
          <p:cNvSpPr txBox="1">
            <a:spLocks noChangeArrowheads="1"/>
          </p:cNvSpPr>
          <p:nvPr/>
        </p:nvSpPr>
        <p:spPr bwMode="auto">
          <a:xfrm>
            <a:off x="611558" y="1457489"/>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Types of treatment</a:t>
            </a:r>
          </a:p>
          <a:p>
            <a:pPr eaLnBrk="1" hangingPunct="1"/>
            <a:endParaRPr lang="en-GB" sz="4000"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2517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916832"/>
            <a:ext cx="7632848" cy="3416320"/>
          </a:xfrm>
          <a:prstGeom prst="rect">
            <a:avLst/>
          </a:prstGeom>
        </p:spPr>
        <p:txBody>
          <a:bodyPr wrap="square">
            <a:spAutoFit/>
          </a:bodyPr>
          <a:lstStyle/>
          <a:p>
            <a:pPr marL="457200" indent="-457200" eaLnBrk="1" hangingPunct="1">
              <a:lnSpc>
                <a:spcPct val="90000"/>
              </a:lnSpc>
              <a:buFont typeface="Arial" pitchFamily="34" charset="0"/>
              <a:buChar char="•"/>
            </a:pPr>
            <a:r>
              <a:rPr lang="nl-NL" sz="2400" dirty="0">
                <a:latin typeface="Arial" charset="0"/>
              </a:rPr>
              <a:t>Distress caused by symptoms</a:t>
            </a:r>
          </a:p>
          <a:p>
            <a:pPr marL="457200" indent="-457200" eaLnBrk="1" hangingPunct="1">
              <a:lnSpc>
                <a:spcPct val="90000"/>
              </a:lnSpc>
              <a:buFont typeface="Arial" pitchFamily="34" charset="0"/>
              <a:buChar char="•"/>
            </a:pPr>
            <a:r>
              <a:rPr lang="nl-NL" sz="2400" dirty="0">
                <a:latin typeface="Arial" charset="0"/>
              </a:rPr>
              <a:t>Lucidity </a:t>
            </a:r>
          </a:p>
          <a:p>
            <a:pPr marL="457200" indent="-457200" eaLnBrk="1" hangingPunct="1">
              <a:lnSpc>
                <a:spcPct val="90000"/>
              </a:lnSpc>
              <a:buFont typeface="Arial" pitchFamily="34" charset="0"/>
              <a:buChar char="•"/>
            </a:pPr>
            <a:r>
              <a:rPr lang="nl-NL" sz="2400" dirty="0">
                <a:latin typeface="Arial" charset="0"/>
              </a:rPr>
              <a:t>Quality of relationships</a:t>
            </a:r>
          </a:p>
          <a:p>
            <a:pPr marL="457200" indent="-457200" eaLnBrk="1" hangingPunct="1">
              <a:lnSpc>
                <a:spcPct val="90000"/>
              </a:lnSpc>
              <a:buFont typeface="Arial" pitchFamily="34" charset="0"/>
              <a:buChar char="•"/>
            </a:pPr>
            <a:r>
              <a:rPr lang="nl-NL" sz="2400" dirty="0">
                <a:latin typeface="Arial" charset="0"/>
              </a:rPr>
              <a:t>Spiritual “space” for the adaptation process</a:t>
            </a:r>
          </a:p>
          <a:p>
            <a:pPr marL="457200" indent="-457200" eaLnBrk="1" hangingPunct="1">
              <a:lnSpc>
                <a:spcPct val="90000"/>
              </a:lnSpc>
              <a:buFont typeface="Arial" pitchFamily="34" charset="0"/>
              <a:buChar char="•"/>
            </a:pPr>
            <a:r>
              <a:rPr lang="nl-NL" sz="2400" dirty="0">
                <a:latin typeface="Arial" charset="0"/>
              </a:rPr>
              <a:t>Acceptance</a:t>
            </a:r>
          </a:p>
          <a:p>
            <a:pPr marL="457200" indent="-457200" eaLnBrk="1" hangingPunct="1">
              <a:lnSpc>
                <a:spcPct val="90000"/>
              </a:lnSpc>
              <a:buFont typeface="Arial" pitchFamily="34" charset="0"/>
              <a:buChar char="•"/>
            </a:pPr>
            <a:r>
              <a:rPr lang="nl-NL" sz="2400" dirty="0">
                <a:latin typeface="Arial" charset="0"/>
              </a:rPr>
              <a:t>Safety</a:t>
            </a:r>
          </a:p>
          <a:p>
            <a:pPr marL="457200" indent="-457200" eaLnBrk="1" hangingPunct="1">
              <a:lnSpc>
                <a:spcPct val="90000"/>
              </a:lnSpc>
              <a:buFont typeface="Arial" pitchFamily="34" charset="0"/>
              <a:buChar char="•"/>
            </a:pPr>
            <a:r>
              <a:rPr lang="nl-NL" sz="2400" dirty="0">
                <a:latin typeface="Arial" charset="0"/>
              </a:rPr>
              <a:t>Peace and quiet</a:t>
            </a:r>
          </a:p>
          <a:p>
            <a:pPr marL="457200" indent="-457200" eaLnBrk="1" hangingPunct="1">
              <a:lnSpc>
                <a:spcPct val="90000"/>
              </a:lnSpc>
              <a:buFont typeface="Arial" pitchFamily="34" charset="0"/>
              <a:buChar char="•"/>
            </a:pPr>
            <a:r>
              <a:rPr lang="nl-NL" sz="2400" dirty="0">
                <a:latin typeface="Arial" charset="0"/>
              </a:rPr>
              <a:t>Caring surroundings/able to receive care</a:t>
            </a:r>
          </a:p>
          <a:p>
            <a:pPr marL="457200" indent="-457200" eaLnBrk="1" hangingPunct="1">
              <a:lnSpc>
                <a:spcPct val="90000"/>
              </a:lnSpc>
              <a:buFont typeface="Arial" pitchFamily="34" charset="0"/>
              <a:buChar char="•"/>
            </a:pPr>
            <a:r>
              <a:rPr lang="nl-NL" sz="2400" dirty="0">
                <a:latin typeface="Arial" charset="0"/>
              </a:rPr>
              <a:t>Good communication between the family and carers</a:t>
            </a:r>
          </a:p>
        </p:txBody>
      </p:sp>
      <p:sp>
        <p:nvSpPr>
          <p:cNvPr id="6" name="TextBox 2"/>
          <p:cNvSpPr txBox="1">
            <a:spLocks noChangeArrowheads="1"/>
          </p:cNvSpPr>
          <p:nvPr/>
        </p:nvSpPr>
        <p:spPr bwMode="auto">
          <a:xfrm>
            <a:off x="444302" y="371272"/>
            <a:ext cx="92884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Components needed </a:t>
            </a:r>
          </a:p>
          <a:p>
            <a:pPr eaLnBrk="1" hangingPunct="1"/>
            <a:r>
              <a:rPr lang="en-US" sz="4000" b="1" dirty="0">
                <a:solidFill>
                  <a:srgbClr val="A00054"/>
                </a:solidFill>
                <a:latin typeface="Arial" pitchFamily="34" charset="0"/>
                <a:cs typeface="Arial" pitchFamily="34" charset="0"/>
              </a:rPr>
              <a:t>for the feeling of dignity</a:t>
            </a:r>
          </a:p>
          <a:p>
            <a:pPr eaLnBrk="1" hangingPunct="1"/>
            <a:endParaRPr lang="en-GB" sz="4000"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280553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6784" y="1916832"/>
            <a:ext cx="7992888" cy="3108543"/>
          </a:xfrm>
          <a:prstGeom prst="rect">
            <a:avLst/>
          </a:prstGeom>
        </p:spPr>
        <p:txBody>
          <a:bodyPr wrap="square">
            <a:spAutoFit/>
          </a:bodyPr>
          <a:lstStyle/>
          <a:p>
            <a:pPr marL="457200" indent="-457200" eaLnBrk="1" hangingPunct="1">
              <a:buFont typeface="Arial" pitchFamily="34" charset="0"/>
              <a:buChar char="•"/>
            </a:pPr>
            <a:r>
              <a:rPr lang="en-GB" sz="2800" dirty="0">
                <a:latin typeface="Arial" charset="0"/>
              </a:rPr>
              <a:t>Married men with cancer usually die at home</a:t>
            </a:r>
          </a:p>
          <a:p>
            <a:pPr marL="457200" indent="-457200" eaLnBrk="1" hangingPunct="1">
              <a:buFont typeface="Arial" pitchFamily="34" charset="0"/>
              <a:buChar char="•"/>
            </a:pPr>
            <a:r>
              <a:rPr lang="en-GB" sz="2800" dirty="0">
                <a:latin typeface="Arial" charset="0"/>
              </a:rPr>
              <a:t>Women with cancer tend to die in care homes &amp; hospices</a:t>
            </a:r>
          </a:p>
          <a:p>
            <a:pPr marL="457200" indent="-457200" eaLnBrk="1" hangingPunct="1">
              <a:buFont typeface="Arial" pitchFamily="34" charset="0"/>
              <a:buChar char="•"/>
            </a:pPr>
            <a:r>
              <a:rPr lang="en-GB" sz="2800" dirty="0">
                <a:latin typeface="Arial" charset="0"/>
              </a:rPr>
              <a:t>Those dying of lymphatic &amp; haematopoietic malignancies tend to die in hospital</a:t>
            </a:r>
          </a:p>
          <a:p>
            <a:pPr marL="457200" indent="-457200" eaLnBrk="1" hangingPunct="1">
              <a:buFont typeface="Arial" pitchFamily="34" charset="0"/>
              <a:buChar char="•"/>
            </a:pPr>
            <a:r>
              <a:rPr lang="en-GB" sz="2800" dirty="0">
                <a:latin typeface="Arial" charset="0"/>
              </a:rPr>
              <a:t>Young people (&lt; 30) tend to die in hospital or at home </a:t>
            </a:r>
            <a:endParaRPr lang="en-GB" sz="2800" dirty="0"/>
          </a:p>
        </p:txBody>
      </p:sp>
      <p:sp>
        <p:nvSpPr>
          <p:cNvPr id="6" name="TextBox 2"/>
          <p:cNvSpPr txBox="1">
            <a:spLocks noChangeArrowheads="1"/>
          </p:cNvSpPr>
          <p:nvPr/>
        </p:nvSpPr>
        <p:spPr bwMode="auto">
          <a:xfrm>
            <a:off x="467544" y="404664"/>
            <a:ext cx="9288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r>
              <a:rPr lang="en-US" sz="4000" b="1" dirty="0">
                <a:solidFill>
                  <a:srgbClr val="A00054"/>
                </a:solidFill>
                <a:latin typeface="Arial" pitchFamily="34" charset="0"/>
                <a:cs typeface="Arial" pitchFamily="34" charset="0"/>
              </a:rPr>
              <a:t>Patterns and </a:t>
            </a:r>
          </a:p>
          <a:p>
            <a:pPr eaLnBrk="1" hangingPunct="1"/>
            <a:r>
              <a:rPr lang="en-US" sz="4000" b="1" dirty="0">
                <a:solidFill>
                  <a:srgbClr val="A00054"/>
                </a:solidFill>
                <a:latin typeface="Arial" pitchFamily="34" charset="0"/>
                <a:cs typeface="Arial" pitchFamily="34" charset="0"/>
              </a:rPr>
              <a:t>predictors of place of cancer death</a:t>
            </a:r>
          </a:p>
        </p:txBody>
      </p:sp>
    </p:spTree>
    <p:extLst>
      <p:ext uri="{BB962C8B-B14F-4D97-AF65-F5344CB8AC3E}">
        <p14:creationId xmlns:p14="http://schemas.microsoft.com/office/powerpoint/2010/main" val="3814730028"/>
      </p:ext>
    </p:extLst>
  </p:cSld>
  <p:clrMapOvr>
    <a:masterClrMapping/>
  </p:clrMapOvr>
</p:sld>
</file>

<file path=ppt/theme/theme1.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9FE59CAB2FD49ADA15261862E025D" ma:contentTypeVersion="6" ma:contentTypeDescription="Create a new document." ma:contentTypeScope="" ma:versionID="bed4942904fd64b801bcdd992d7cc0da">
  <xsd:schema xmlns:xsd="http://www.w3.org/2001/XMLSchema" xmlns:xs="http://www.w3.org/2001/XMLSchema" xmlns:p="http://schemas.microsoft.com/office/2006/metadata/properties" xmlns:ns2="17f14cd8-6027-44e9-b835-bdcf5b43d431" xmlns:ns3="8cecdbde-4e11-4cbf-b3cc-446beb51543b" targetNamespace="http://schemas.microsoft.com/office/2006/metadata/properties" ma:root="true" ma:fieldsID="1b9a4549012d8f98386c92c4e553cb40" ns2:_="" ns3:_="">
    <xsd:import namespace="17f14cd8-6027-44e9-b835-bdcf5b43d431"/>
    <xsd:import namespace="8cecdbde-4e11-4cbf-b3cc-446beb5154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14cd8-6027-44e9-b835-bdcf5b43d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ecdbde-4e11-4cbf-b3cc-446beb5154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62900F-2FD5-4886-A7EE-FD78D914D89B}"/>
</file>

<file path=customXml/itemProps2.xml><?xml version="1.0" encoding="utf-8"?>
<ds:datastoreItem xmlns:ds="http://schemas.openxmlformats.org/officeDocument/2006/customXml" ds:itemID="{F707466F-D070-4B7D-9E8C-FC0C570592BF}"/>
</file>

<file path=customXml/itemProps3.xml><?xml version="1.0" encoding="utf-8"?>
<ds:datastoreItem xmlns:ds="http://schemas.openxmlformats.org/officeDocument/2006/customXml" ds:itemID="{1D80A1D0-28DD-428B-BB93-5B32310A8A62}"/>
</file>

<file path=docProps/app.xml><?xml version="1.0" encoding="utf-8"?>
<Properties xmlns="http://schemas.openxmlformats.org/officeDocument/2006/extended-properties" xmlns:vt="http://schemas.openxmlformats.org/officeDocument/2006/docPropsVTypes">
  <Template>HEE PPT - Master slide deck_1</Template>
  <TotalTime>346</TotalTime>
  <Words>2455</Words>
  <Application>Microsoft Office PowerPoint</Application>
  <PresentationFormat>On-screen Show (4:3)</PresentationFormat>
  <Paragraphs>272</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Constantia</vt:lpstr>
      <vt:lpstr>Wingdings 2</vt:lpstr>
      <vt:lpstr>HEE PPT - Master slide deck_1</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Holmes</dc:creator>
  <cp:lastModifiedBy>Charlotte Burrett</cp:lastModifiedBy>
  <cp:revision>23</cp:revision>
  <dcterms:created xsi:type="dcterms:W3CDTF">2016-03-31T09:50:57Z</dcterms:created>
  <dcterms:modified xsi:type="dcterms:W3CDTF">2020-07-17T09:54:35Z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0x0101002F59FE59CAB2FD49ADA15261862E025D</vt:lpwstr>
  </property>
</Properties>
</file>