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6"/>
    <p:restoredTop sz="86413"/>
  </p:normalViewPr>
  <p:slideViewPr>
    <p:cSldViewPr snapToGrid="0" snapToObjects="1" showGuides="1">
      <p:cViewPr varScale="1">
        <p:scale>
          <a:sx n="127" d="100"/>
          <a:sy n="127" d="100"/>
        </p:scale>
        <p:origin x="76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E51F4-3DB2-4349-BEAC-EC59077AE70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35914-1693-1144-9887-F3137DA3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1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35914-1693-1144-9887-F3137DA320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7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A7E8-7BAC-6649-906A-497A8C475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38" y="790490"/>
            <a:ext cx="8604739" cy="656492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BB4CB-BC33-0D45-839D-72013BE15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338" y="3946061"/>
            <a:ext cx="6858000" cy="618392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CD447F-574F-8B43-82AE-825A110D9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83365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EE460-3A95-DD47-9E6A-B4C1FEC4F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707787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EE strapline">
            <a:extLst>
              <a:ext uri="{FF2B5EF4-FFF2-40B4-BE49-F238E27FC236}">
                <a16:creationId xmlns:a16="http://schemas.microsoft.com/office/drawing/2014/main" id="{24ED904E-9A50-EB46-8546-8B3A3B91C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665" b="2362"/>
          <a:stretch/>
        </p:blipFill>
        <p:spPr>
          <a:xfrm>
            <a:off x="0" y="4564453"/>
            <a:ext cx="9131974" cy="57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1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B3D8-C3E2-1F42-93A3-6886745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F7A84-CF65-CC46-97C0-3B056C07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2141752"/>
            <a:ext cx="7886700" cy="17046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823DA-6B8F-D34F-B77B-293EBDBA935B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39D0B0-EE2D-6748-8EBE-5B127DB7F7FE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9D118B-293F-C248-BA28-B68002DC2FB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4FC3C53A-2989-FD46-A3AC-A9D57F1BDCD9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A6113-5F61-3B43-8EF1-A2C4EFCE687C}"/>
              </a:ext>
            </a:extLst>
          </p:cNvPr>
          <p:cNvSpPr txBox="1"/>
          <p:nvPr userDrawn="1"/>
        </p:nvSpPr>
        <p:spPr>
          <a:xfrm>
            <a:off x="8610089" y="58914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9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C913EF-3539-B24F-BAD4-7B97C86E1870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689862-6EA4-BF46-99BF-BAD3A73769C8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58048-AAD4-0B44-BF43-40B913ECEB1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DD4979A2-FB9A-3B4E-91D7-99D15F0FFC19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1CF08E-2D69-5642-80CC-A30DB168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772D1C-B7D6-7E40-A101-C61374358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5861602" cy="251699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59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38C66A-BB49-0F4B-8CD5-DD58CA18CCB9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6DDEC-27DF-6B44-8A5C-8BA7D7877CEA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11DC39-0F96-FC4D-9C92-F1BB1A8B409F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A0451A68-537B-AF4D-BD45-6E48D4DB2BDE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C4BA2FD-240E-7D42-9001-70573928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8872E4C-32C0-0E43-B171-E68384BD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5861602" cy="2516997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875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FFBB2B-EDFB-F14A-A023-1F8279F098C9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E7ECDF-F837-444E-8340-4683B45E354E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3DADA9-0C34-7C4C-8591-F29E7EBE7C9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6">
            <a:extLst>
              <a:ext uri="{FF2B5EF4-FFF2-40B4-BE49-F238E27FC236}">
                <a16:creationId xmlns:a16="http://schemas.microsoft.com/office/drawing/2014/main" id="{DF732811-1995-6E4A-B606-DE84E0AFF445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69D51B-9609-254D-85D8-6D25ED25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FCFA703-8042-BB4C-A3BD-65A2A8F44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4569515" cy="259462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 b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8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BEC74E-85C4-FD4A-ADCD-F68FCCD62B6B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18D588-9CF1-AC4B-AA40-F3AA7180A13D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9D0716-FCE9-FF47-9ABE-434154D75C76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2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4D4DF-AC27-AD4D-9F0E-9A38943E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4551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24F78-BAB5-B945-B76C-3103CC5E9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439926"/>
            <a:ext cx="7886700" cy="2304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6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llcare.info/" TargetMode="External"/><Relationship Id="rId2" Type="http://schemas.openxmlformats.org/officeDocument/2006/relationships/hyperlink" Target="http://www.palliativedrug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omedcentral.com/bmcpalliatcar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D7A6-623E-514F-BFE9-9BDEC7962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56" y="762057"/>
            <a:ext cx="8604739" cy="65649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Arial" pitchFamily="34" charset="0"/>
                <a:cs typeface="Arial" pitchFamily="34" charset="0"/>
              </a:rPr>
              <a:t>End of Life Issues: Organisation of Palliative Care in the UK</a:t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pic>
        <p:nvPicPr>
          <p:cNvPr id="6" name="Picture 5" descr="Image of doctor reading">
            <a:extLst>
              <a:ext uri="{FF2B5EF4-FFF2-40B4-BE49-F238E27FC236}">
                <a16:creationId xmlns:a16="http://schemas.microsoft.com/office/drawing/2014/main" id="{DF0C2814-CCA9-414A-8DF6-42A726E7D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1" b="14410"/>
          <a:stretch/>
        </p:blipFill>
        <p:spPr>
          <a:xfrm>
            <a:off x="0" y="1870174"/>
            <a:ext cx="4572000" cy="2135049"/>
          </a:xfrm>
          <a:prstGeom prst="rect">
            <a:avLst/>
          </a:prstGeom>
        </p:spPr>
      </p:pic>
      <p:pic>
        <p:nvPicPr>
          <p:cNvPr id="8" name="Picture 7" descr="Image of doctor using stethoscope on toddler">
            <a:extLst>
              <a:ext uri="{FF2B5EF4-FFF2-40B4-BE49-F238E27FC236}">
                <a16:creationId xmlns:a16="http://schemas.microsoft.com/office/drawing/2014/main" id="{9C623159-44A8-B542-9D24-1088A9F3B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17" b="17329"/>
          <a:stretch/>
        </p:blipFill>
        <p:spPr>
          <a:xfrm>
            <a:off x="4572000" y="1870173"/>
            <a:ext cx="4568578" cy="2135049"/>
          </a:xfrm>
          <a:prstGeom prst="rect">
            <a:avLst/>
          </a:prstGeom>
        </p:spPr>
      </p:pic>
      <p:pic>
        <p:nvPicPr>
          <p:cNvPr id="12" name="Picture 11" descr="HEE logo">
            <a:extLst>
              <a:ext uri="{FF2B5EF4-FFF2-40B4-BE49-F238E27FC236}">
                <a16:creationId xmlns:a16="http://schemas.microsoft.com/office/drawing/2014/main" id="{7B8E1154-D6B6-B544-9312-F1FF19A6C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9299" y="-1018"/>
            <a:ext cx="1731279" cy="65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0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59CD2A-13DD-937A-C743-8EE7822C5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63" y="592557"/>
            <a:ext cx="56864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26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EE905-A5F5-D613-53D0-BF114098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57" y="388916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Phase 1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F5DF5-C7B1-E19D-94BB-45EBDB339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57" y="1163782"/>
            <a:ext cx="7962271" cy="2682661"/>
          </a:xfrm>
        </p:spPr>
        <p:txBody>
          <a:bodyPr>
            <a:normAutofit fontScale="92500" lnSpcReduction="10000"/>
          </a:bodyPr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Lack of balance between facts and emotions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Disappointment, disbelief, lack of confidence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Lack of acceptance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The goals are unclear 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“trial and error” in symptom control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nl-NL" sz="2400" b="1" dirty="0">
                <a:latin typeface="Arial" charset="0"/>
              </a:rPr>
              <a:t>Important:</a:t>
            </a:r>
            <a:r>
              <a:rPr lang="nl-NL" sz="2400" dirty="0">
                <a:latin typeface="Arial" charset="0"/>
              </a:rPr>
              <a:t> preserve the cognitive functions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Many patients contemplate euthanasia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807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C9760C-123A-8F08-F4D8-BD5AE6D66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899" y="681274"/>
            <a:ext cx="55340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68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B70B-73CD-5A6A-6B45-3F9CF97F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45" y="177319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Phase 2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5BBFD-EFDF-3EC2-1AA6-6E458021A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997528"/>
            <a:ext cx="7886700" cy="2848916"/>
          </a:xfrm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Balance is recovered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Confidence is back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(Physical) symptoms are not at the foreground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The patient gets space for his adaptation process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Intact cognitive functions of paramount importance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Euthanasia requests practically fade away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837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6E11DE-E09F-1D56-31CF-9C1491D0C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60" y="770620"/>
            <a:ext cx="60960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70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B53D4-E4E1-6108-E4C7-5447714AE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4" y="245333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Phase 3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01FA8-5EF6-D002-3137-A37AF1DE3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674" y="982414"/>
            <a:ext cx="8052954" cy="2864030"/>
          </a:xfrm>
        </p:spPr>
        <p:txBody>
          <a:bodyPr>
            <a:normAutofit fontScale="92500" lnSpcReduction="10000"/>
          </a:bodyPr>
          <a:lstStyle/>
          <a:p>
            <a:pPr marL="457200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Every day a new symptom/complication</a:t>
            </a: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Increased intensity of symptoms (pain, breathlessness)</a:t>
            </a: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Patient not able to swallow</a:t>
            </a: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Further lack of balance</a:t>
            </a: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Cognitive functions less important </a:t>
            </a: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The patient may not be competent to take decisions any more</a:t>
            </a: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Sedation, if symptoms are refractory, maybe  a good solution.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071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E03E-C6E3-3C9A-2B40-C2346140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351131"/>
            <a:ext cx="7886700" cy="9941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The Liverpool Care 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Pathway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043AE-71DC-0DAE-8FD3-5F28526D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345304"/>
            <a:ext cx="7886700" cy="250114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To improve the care of the dying patient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Imminent and inevitable death diagnosed by Team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Based around achieving goals of care and recording and managing “variances”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1725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D4F2-8B0E-0CE8-9E8C-DDE38EE0E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01" y="271977"/>
            <a:ext cx="7886700" cy="117904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LCP Key Elements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5EE8C-105A-41BF-87D8-194EB5B7D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451026"/>
            <a:ext cx="7886700" cy="2395418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lnSpc>
                <a:spcPct val="8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n-GB" sz="2000" dirty="0">
                <a:latin typeface="Arial" charset="0"/>
              </a:rPr>
              <a:t>An explicit statement of goals of care based on evidence and best practice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n-GB" sz="2000" dirty="0">
                <a:latin typeface="Arial" charset="0"/>
              </a:rPr>
              <a:t>To facilitate communication between teams/patient/families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n-GB" sz="2000" dirty="0">
                <a:latin typeface="Arial" charset="0"/>
              </a:rPr>
              <a:t>Co-ordinate care by co-ordinating and sequencing the activities of the MDT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n-GB" sz="2000" dirty="0">
                <a:latin typeface="Arial" charset="0"/>
              </a:rPr>
              <a:t>Documenting, monitoring and evaluating variances and outcomes</a:t>
            </a:r>
            <a:br>
              <a:rPr lang="en-GB" sz="2000" dirty="0">
                <a:latin typeface="Arial" charset="0"/>
              </a:rPr>
            </a:br>
            <a:endParaRPr lang="en-GB" sz="2000" dirty="0">
              <a:latin typeface="Arial" charset="0"/>
            </a:endParaRPr>
          </a:p>
          <a:p>
            <a:pPr marL="457200" indent="-457200" eaLnBrk="1" hangingPunct="1">
              <a:lnSpc>
                <a:spcPct val="70000"/>
              </a:lnSpc>
              <a:buFont typeface="Arial" pitchFamily="34" charset="0"/>
              <a:buChar char="•"/>
            </a:pPr>
            <a:r>
              <a:rPr lang="en-GB" sz="2000" dirty="0">
                <a:latin typeface="Arial" charset="0"/>
              </a:rPr>
              <a:t>Identification of appropriate resources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167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44F2B-1734-8D2D-BE4B-C4EF609B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45" y="328460"/>
            <a:ext cx="7886700" cy="9941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Terminal Sedation in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 Palliative Care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F658C-26E8-BD00-2BA4-45E80E1F8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92" y="1269580"/>
            <a:ext cx="7830535" cy="2576863"/>
          </a:xfrm>
        </p:spPr>
        <p:txBody>
          <a:bodyPr>
            <a:normAutofit fontScale="92500" lnSpcReduction="20000"/>
          </a:bodyPr>
          <a:lstStyle/>
          <a:p>
            <a:pPr marL="533400" indent="-533400">
              <a:lnSpc>
                <a:spcPct val="150000"/>
              </a:lnSpc>
              <a:buClr>
                <a:schemeClr val="tx1"/>
              </a:buClr>
            </a:pPr>
            <a:r>
              <a:rPr lang="en-US" sz="2400" b="1" dirty="0">
                <a:latin typeface="Arial" charset="0"/>
              </a:rPr>
              <a:t>Refractory Symptom</a:t>
            </a:r>
          </a:p>
          <a:p>
            <a:pPr marL="533400" indent="-533400">
              <a:lnSpc>
                <a:spcPct val="120000"/>
              </a:lnSpc>
              <a:buClr>
                <a:schemeClr val="tx1"/>
              </a:buClr>
            </a:pPr>
            <a:r>
              <a:rPr lang="en-US" sz="2400" dirty="0">
                <a:latin typeface="Arial" charset="0"/>
                <a:cs typeface="Times New Roman" pitchFamily="18" charset="0"/>
              </a:rPr>
              <a:t>      “A symptom that cannot be adequately controlled despite aggressive efforts to identify a tolerable therapy that does not compromise consciousness”</a:t>
            </a:r>
          </a:p>
          <a:p>
            <a:pPr marL="0" indent="0">
              <a:lnSpc>
                <a:spcPct val="120000"/>
              </a:lnSpc>
              <a:buClr>
                <a:schemeClr val="tx1"/>
              </a:buClr>
              <a:buNone/>
            </a:pPr>
            <a:r>
              <a:rPr lang="en-US" sz="2400" dirty="0">
                <a:latin typeface="Arial" charset="0"/>
                <a:cs typeface="Times New Roman" pitchFamily="18" charset="0"/>
              </a:rPr>
              <a:t>					           </a:t>
            </a:r>
          </a:p>
          <a:p>
            <a:pPr marL="0" indent="0">
              <a:lnSpc>
                <a:spcPct val="120000"/>
              </a:lnSpc>
              <a:buClr>
                <a:schemeClr val="tx1"/>
              </a:buClr>
              <a:buNone/>
            </a:pPr>
            <a:r>
              <a:rPr lang="en-US" sz="2400" dirty="0" err="1">
                <a:latin typeface="Arial" charset="0"/>
                <a:cs typeface="Times New Roman" pitchFamily="18" charset="0"/>
              </a:rPr>
              <a:t>Cherny</a:t>
            </a:r>
            <a:r>
              <a:rPr lang="en-US" sz="2400" dirty="0">
                <a:latin typeface="Arial" charset="0"/>
                <a:cs typeface="Times New Roman" pitchFamily="18" charset="0"/>
              </a:rPr>
              <a:t> and </a:t>
            </a:r>
            <a:r>
              <a:rPr lang="en-US" sz="2400" dirty="0" err="1">
                <a:latin typeface="Arial" charset="0"/>
                <a:cs typeface="Times New Roman" pitchFamily="18" charset="0"/>
              </a:rPr>
              <a:t>Portenoy</a:t>
            </a:r>
            <a:r>
              <a:rPr lang="en-US" sz="2400" dirty="0">
                <a:latin typeface="Arial" charset="0"/>
                <a:cs typeface="Times New Roman" pitchFamily="18" charset="0"/>
              </a:rPr>
              <a:t>, 1994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988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B9DF-9DE2-D6F8-0F91-2A8D4318E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A00054"/>
                </a:solidFill>
                <a:cs typeface="Arial" pitchFamily="34" charset="0"/>
              </a:rPr>
              <a:t>Arguments in </a:t>
            </a:r>
            <a:r>
              <a:rPr lang="en-US" sz="3600" b="1" dirty="0" err="1">
                <a:solidFill>
                  <a:srgbClr val="A00054"/>
                </a:solidFill>
                <a:cs typeface="Arial" pitchFamily="34" charset="0"/>
              </a:rPr>
              <a:t>Favour</a:t>
            </a:r>
            <a:br>
              <a:rPr lang="en-US" sz="3600" b="1" dirty="0">
                <a:solidFill>
                  <a:srgbClr val="A00054"/>
                </a:solidFill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E0E7B-47A7-1F59-D249-6299E02FB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Arial" charset="0"/>
              </a:rPr>
              <a:t>Dying patients are more comfortable with parenteral hydration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Arial" charset="0"/>
              </a:rPr>
              <a:t>No evidence fluids prolong life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Arial" charset="0"/>
              </a:rPr>
              <a:t>Dehydration can cause confusion, restlessness and neuromuscular irritability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Arial" charset="0"/>
              </a:rPr>
              <a:t>Parenteral hydration is a minimum standard of care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26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EE71-C914-094E-A559-488862B8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7600" cy="478800"/>
          </a:xfrm>
        </p:spPr>
        <p:txBody>
          <a:bodyPr lIns="0" tIns="0" rIns="0" bIns="0">
            <a:noAutofit/>
          </a:bodyPr>
          <a:lstStyle/>
          <a:p>
            <a:r>
              <a:rPr lang="en-US" sz="32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History</a:t>
            </a:r>
            <a:br>
              <a:rPr lang="en-US" sz="32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51748-6929-F942-9218-D8E81060E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7886700" cy="1704691"/>
          </a:xfrm>
        </p:spPr>
        <p:txBody>
          <a:bodyPr lIns="0" tIns="0" rIns="0" bIns="0">
            <a:normAutofit/>
          </a:bodyPr>
          <a:lstStyle/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1905 St Joseph’s Hospice, London</a:t>
            </a: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1967 St. Christopher’s Hospice, London, Dame Cicely Saunders</a:t>
            </a: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1987 Palliative Medicine as a specialty</a:t>
            </a: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+ 200 hospices in the UK</a:t>
            </a: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Each hospital should have the input of a palliative care specialist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14035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84D38-8ACA-6D0F-106F-92867F149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44937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A00054"/>
                </a:solidFill>
                <a:cs typeface="Arial" pitchFamily="34" charset="0"/>
              </a:rPr>
              <a:t>Arguments Against</a:t>
            </a:r>
            <a:br>
              <a:rPr lang="en-US" sz="3600" b="1" dirty="0">
                <a:solidFill>
                  <a:srgbClr val="A00054"/>
                </a:solidFill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B7B8B-30B7-D952-A864-548CC1DBF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443544"/>
            <a:ext cx="7886700" cy="170469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400" dirty="0">
                <a:latin typeface="Arial" charset="0"/>
              </a:rPr>
              <a:t>Comatose patients do not experience symptom distress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>
                <a:latin typeface="Arial" charset="0"/>
              </a:rPr>
              <a:t>Parenteral fluids may prolong dying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>
                <a:latin typeface="Arial" charset="0"/>
              </a:rPr>
              <a:t>Fewer urine results and less need to void or use catheters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>
                <a:latin typeface="Arial" charset="0"/>
              </a:rPr>
              <a:t>Less gastrointestinal fluid, nausea and vomiting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054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6E289-62DF-B4D1-81AE-7F2E81343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549291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A00054"/>
                </a:solidFill>
                <a:cs typeface="Arial" pitchFamily="34" charset="0"/>
              </a:rPr>
              <a:t>When you seek advice</a:t>
            </a:r>
            <a:br>
              <a:rPr lang="en-US" sz="3600" b="1" dirty="0">
                <a:solidFill>
                  <a:srgbClr val="A00054"/>
                </a:solidFill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B9E64-7BE3-47F6-130D-5A2387AA8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hlinkClick r:id="rId2"/>
              </a:rPr>
              <a:t>www.Palliativedrugs.com</a:t>
            </a:r>
            <a:endParaRPr lang="en-GB" sz="2400" dirty="0">
              <a:latin typeface="Arial" charset="0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GB" sz="2400" dirty="0">
              <a:latin typeface="Arial" charset="0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hlinkClick r:id="rId3"/>
              </a:rPr>
              <a:t>www.pallcare.info</a:t>
            </a:r>
            <a:endParaRPr lang="en-GB" sz="2400" dirty="0">
              <a:latin typeface="Arial" charset="0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GB" sz="2400" dirty="0">
              <a:latin typeface="Arial" charset="0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hlinkClick r:id="rId4"/>
              </a:rPr>
              <a:t>www.biomedcentral.com/bmcpalliatcare</a:t>
            </a:r>
            <a:endParaRPr lang="en-GB" sz="2400" dirty="0">
              <a:latin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64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5133-45B0-5240-A8D3-5CBDEC48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73355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pPr eaLnBrk="1" hangingPunct="1"/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Main areas of 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Palliative Care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E4249-C62B-A048-8404-50527EB6E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5861602" cy="2516997"/>
          </a:xfrm>
        </p:spPr>
        <p:txBody>
          <a:bodyPr lIns="0" tIns="0" rIns="0" bIns="0">
            <a:normAutofit/>
          </a:bodyPr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lang="en-GB" sz="1800" dirty="0">
                <a:latin typeface="Arial" charset="0"/>
              </a:rPr>
              <a:t>Hospices (free standing, day care, clinics)</a:t>
            </a:r>
          </a:p>
          <a:p>
            <a:pPr marL="457200" indent="-457200"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GB" sz="1800" dirty="0">
                <a:latin typeface="Arial" charset="0"/>
              </a:rPr>
              <a:t>Hospitals (consultations by nurses and doctors, clinics)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GB" sz="1800" dirty="0">
                <a:latin typeface="Arial" charset="0"/>
              </a:rPr>
              <a:t>Community (consultations by Macmillan Nurses)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0214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4457-5D19-4E4D-8EF1-82E833EF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26254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pPr eaLnBrk="1" hangingPunct="1"/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Palliative Care is the 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integration of: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8D395-DA41-C44E-9841-AA52A390E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5861602" cy="2516997"/>
          </a:xfrm>
        </p:spPr>
        <p:txBody>
          <a:bodyPr lIns="0" tIns="0" rIns="0" bIns="0"/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en-GB" sz="1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Physical  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GB" sz="1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Psychological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GB" sz="1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Social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GB" sz="1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Spiritual</a:t>
            </a:r>
          </a:p>
          <a:p>
            <a:endParaRPr lang="en-US" sz="1800" b="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3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22369F-B299-E4DA-CAF9-6E197FC2C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99" y="114972"/>
            <a:ext cx="6836863" cy="423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4F5DDE-3688-35C2-A426-59744CCC88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463023"/>
              </p:ext>
            </p:extLst>
          </p:nvPr>
        </p:nvGraphicFramePr>
        <p:xfrm>
          <a:off x="1985540" y="0"/>
          <a:ext cx="4896543" cy="4463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4" imgW="23066667" imgH="25980952" progId="">
                  <p:embed/>
                </p:oleObj>
              </mc:Choice>
              <mc:Fallback>
                <p:oleObj name="Clip" r:id="rId4" imgW="23066667" imgH="25980952" progId="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540" y="0"/>
                        <a:ext cx="4896543" cy="4463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475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E0CDC-565A-1BA2-B6F9-644A102E4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Types of treatment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1261B-7852-B003-575C-FED48FE76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 eaLnBrk="1" hangingPunct="1"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Curative</a:t>
            </a:r>
          </a:p>
          <a:p>
            <a:pPr marL="571500" indent="-571500" eaLnBrk="1" hangingPunct="1">
              <a:buFont typeface="Arial" pitchFamily="34" charset="0"/>
              <a:buChar char="•"/>
            </a:pPr>
            <a:r>
              <a:rPr lang="en-GB" sz="2400" dirty="0" err="1">
                <a:latin typeface="Arial" charset="0"/>
              </a:rPr>
              <a:t>Revalidative</a:t>
            </a:r>
            <a:r>
              <a:rPr lang="en-GB" sz="2400" dirty="0">
                <a:latin typeface="Arial" charset="0"/>
              </a:rPr>
              <a:t> (rehabilitation)</a:t>
            </a:r>
          </a:p>
          <a:p>
            <a:pPr marL="571500" indent="-571500" eaLnBrk="1" hangingPunct="1"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Palliative </a:t>
            </a:r>
          </a:p>
          <a:p>
            <a:pPr marL="571500" indent="-571500" eaLnBrk="1" hangingPunct="1"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Symptomatic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07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D26BF-371C-EC7D-336E-0994C075E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Components needed 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for the feeling of dignity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CAC5A-BC30-DB42-1C48-E279E1E4D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851472"/>
            <a:ext cx="7886700" cy="1994972"/>
          </a:xfrm>
        </p:spPr>
        <p:txBody>
          <a:bodyPr>
            <a:normAutofit fontScale="55000" lnSpcReduction="20000"/>
          </a:bodyPr>
          <a:lstStyle/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nl-NL" sz="2000" dirty="0">
                <a:latin typeface="Arial" charset="0"/>
              </a:rPr>
              <a:t>Distress caused by symptoms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nl-NL" sz="2000" dirty="0">
                <a:latin typeface="Arial" charset="0"/>
              </a:rPr>
              <a:t>Lucidity 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nl-NL" sz="2000" dirty="0">
                <a:latin typeface="Arial" charset="0"/>
              </a:rPr>
              <a:t>Quality of relationships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nl-NL" sz="2000" dirty="0">
                <a:latin typeface="Arial" charset="0"/>
              </a:rPr>
              <a:t>Spiritual “space” for the adaptation process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nl-NL" sz="2000" dirty="0">
                <a:latin typeface="Arial" charset="0"/>
              </a:rPr>
              <a:t>Acceptance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nl-NL" sz="2000" dirty="0">
                <a:latin typeface="Arial" charset="0"/>
              </a:rPr>
              <a:t>Safety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nl-NL" sz="2000" dirty="0">
                <a:latin typeface="Arial" charset="0"/>
              </a:rPr>
              <a:t>Peace and quiet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nl-NL" sz="2000" dirty="0">
                <a:latin typeface="Arial" charset="0"/>
              </a:rPr>
              <a:t>Caring surroundings/able to receive care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nl-NL" sz="2000" dirty="0">
                <a:latin typeface="Arial" charset="0"/>
              </a:rPr>
              <a:t>Good communication between the family and carers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546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38240-C24C-A0CB-2882-95FD2A3C4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00" y="464487"/>
            <a:ext cx="7886700" cy="9941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Patterns and 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predictors of place of cancer death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DB87F-1805-7D1D-47CA-F4A670C30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375380"/>
            <a:ext cx="7886700" cy="2471064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Married men with cancer usually die at home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Women with cancer tend to die in care homes &amp; hospices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Those dying of lymphatic &amp; haematopoietic malignancies tend to die in hospital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Young people (&lt; 30) tend to die in hospital or at home 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283357"/>
      </p:ext>
    </p:extLst>
  </p:cSld>
  <p:clrMapOvr>
    <a:masterClrMapping/>
  </p:clrMapOvr>
</p:sld>
</file>

<file path=ppt/theme/theme1.xml><?xml version="1.0" encoding="utf-8"?>
<a:theme xmlns:a="http://schemas.openxmlformats.org/drawingml/2006/main" name="HEE">
  <a:themeElements>
    <a:clrScheme name="NHS">
      <a:dk1>
        <a:srgbClr val="005EB8"/>
      </a:dk1>
      <a:lt1>
        <a:srgbClr val="FFFFFF"/>
      </a:lt1>
      <a:dk2>
        <a:srgbClr val="0071CE"/>
      </a:dk2>
      <a:lt2>
        <a:srgbClr val="E8EDEE"/>
      </a:lt2>
      <a:accent1>
        <a:srgbClr val="41B6E6"/>
      </a:accent1>
      <a:accent2>
        <a:srgbClr val="00A9CE"/>
      </a:accent2>
      <a:accent3>
        <a:srgbClr val="003087"/>
      </a:accent3>
      <a:accent4>
        <a:srgbClr val="005EB8"/>
      </a:accent4>
      <a:accent5>
        <a:srgbClr val="AE2473"/>
      </a:accent5>
      <a:accent6>
        <a:srgbClr val="78BE2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E" id="{40B58ABE-F0EB-D841-B223-66075CE7CD45}" vid="{7644B2A3-1AD5-8C46-9520-D28DCA799E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HEE</Template>
  <TotalTime>143</TotalTime>
  <Words>563</Words>
  <Application>Microsoft Office PowerPoint</Application>
  <PresentationFormat>On-screen Show (16:9)</PresentationFormat>
  <Paragraphs>91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HEE</vt:lpstr>
      <vt:lpstr>Clip</vt:lpstr>
      <vt:lpstr>End of Life Issues: Organisation of Palliative Care in the UK </vt:lpstr>
      <vt:lpstr>History </vt:lpstr>
      <vt:lpstr>Main areas of  Palliative Care </vt:lpstr>
      <vt:lpstr>Palliative Care is the  integration of: </vt:lpstr>
      <vt:lpstr>PowerPoint Presentation</vt:lpstr>
      <vt:lpstr>PowerPoint Presentation</vt:lpstr>
      <vt:lpstr>Types of treatment </vt:lpstr>
      <vt:lpstr>Components needed  for the feeling of dignity </vt:lpstr>
      <vt:lpstr>Patterns and  predictors of place of cancer death </vt:lpstr>
      <vt:lpstr>PowerPoint Presentation</vt:lpstr>
      <vt:lpstr>Phase 1 </vt:lpstr>
      <vt:lpstr>PowerPoint Presentation</vt:lpstr>
      <vt:lpstr>Phase 2 </vt:lpstr>
      <vt:lpstr>PowerPoint Presentation</vt:lpstr>
      <vt:lpstr>Phase 3 </vt:lpstr>
      <vt:lpstr>The Liverpool Care  Pathway </vt:lpstr>
      <vt:lpstr>LCP Key Elements </vt:lpstr>
      <vt:lpstr>Terminal Sedation in  Palliative Care </vt:lpstr>
      <vt:lpstr>Arguments in Favour </vt:lpstr>
      <vt:lpstr>Arguments Against </vt:lpstr>
      <vt:lpstr>When you seek advice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Whatever</dc:creator>
  <cp:lastModifiedBy>Chloe Harrison</cp:lastModifiedBy>
  <cp:revision>20</cp:revision>
  <dcterms:created xsi:type="dcterms:W3CDTF">2021-04-06T16:42:50Z</dcterms:created>
  <dcterms:modified xsi:type="dcterms:W3CDTF">2022-05-03T11:11:35Z</dcterms:modified>
</cp:coreProperties>
</file>