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6"/>
    <p:restoredTop sz="86413"/>
  </p:normalViewPr>
  <p:slideViewPr>
    <p:cSldViewPr snapToGrid="0" snapToObjects="1" showGuides="1">
      <p:cViewPr varScale="1">
        <p:scale>
          <a:sx n="127" d="100"/>
          <a:sy n="127" d="100"/>
        </p:scale>
        <p:origin x="31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oe Harrison" userId="d50e0a27-3eb8-464d-9b49-705628a42400" providerId="ADAL" clId="{654A4470-3034-41CF-BCE8-B2979B7589F8}"/>
    <pc:docChg chg="custSel addSld delSld modSld">
      <pc:chgData name="Chloe Harrison" userId="d50e0a27-3eb8-464d-9b49-705628a42400" providerId="ADAL" clId="{654A4470-3034-41CF-BCE8-B2979B7589F8}" dt="2022-05-03T10:46:37.529" v="89" actId="27636"/>
      <pc:docMkLst>
        <pc:docMk/>
      </pc:docMkLst>
      <pc:sldChg chg="modSp mod">
        <pc:chgData name="Chloe Harrison" userId="d50e0a27-3eb8-464d-9b49-705628a42400" providerId="ADAL" clId="{654A4470-3034-41CF-BCE8-B2979B7589F8}" dt="2022-05-03T10:42:10.509" v="2" actId="27636"/>
        <pc:sldMkLst>
          <pc:docMk/>
          <pc:sldMk cId="2282951526" sldId="266"/>
        </pc:sldMkLst>
        <pc:spChg chg="mod">
          <ac:chgData name="Chloe Harrison" userId="d50e0a27-3eb8-464d-9b49-705628a42400" providerId="ADAL" clId="{654A4470-3034-41CF-BCE8-B2979B7589F8}" dt="2022-05-03T10:42:10.509" v="2" actId="27636"/>
          <ac:spMkLst>
            <pc:docMk/>
            <pc:sldMk cId="2282951526" sldId="266"/>
            <ac:spMk id="3" creationId="{A20D46A6-269E-BFB9-EB21-69B5AB9389D6}"/>
          </ac:spMkLst>
        </pc:spChg>
      </pc:sldChg>
      <pc:sldChg chg="modSp new mod">
        <pc:chgData name="Chloe Harrison" userId="d50e0a27-3eb8-464d-9b49-705628a42400" providerId="ADAL" clId="{654A4470-3034-41CF-BCE8-B2979B7589F8}" dt="2022-05-03T10:42:35.668" v="12" actId="1076"/>
        <pc:sldMkLst>
          <pc:docMk/>
          <pc:sldMk cId="3234484968" sldId="267"/>
        </pc:sldMkLst>
        <pc:spChg chg="mod">
          <ac:chgData name="Chloe Harrison" userId="d50e0a27-3eb8-464d-9b49-705628a42400" providerId="ADAL" clId="{654A4470-3034-41CF-BCE8-B2979B7589F8}" dt="2022-05-03T10:42:30.108" v="9" actId="1076"/>
          <ac:spMkLst>
            <pc:docMk/>
            <pc:sldMk cId="3234484968" sldId="267"/>
            <ac:spMk id="2" creationId="{821F9F9E-1E65-9665-B1CC-FBC5A21040C9}"/>
          </ac:spMkLst>
        </pc:spChg>
        <pc:spChg chg="mod">
          <ac:chgData name="Chloe Harrison" userId="d50e0a27-3eb8-464d-9b49-705628a42400" providerId="ADAL" clId="{654A4470-3034-41CF-BCE8-B2979B7589F8}" dt="2022-05-03T10:42:35.668" v="12" actId="1076"/>
          <ac:spMkLst>
            <pc:docMk/>
            <pc:sldMk cId="3234484968" sldId="267"/>
            <ac:spMk id="3" creationId="{C81ADBBF-87DD-701F-98D6-512A5A674680}"/>
          </ac:spMkLst>
        </pc:spChg>
      </pc:sldChg>
      <pc:sldChg chg="modSp new mod">
        <pc:chgData name="Chloe Harrison" userId="d50e0a27-3eb8-464d-9b49-705628a42400" providerId="ADAL" clId="{654A4470-3034-41CF-BCE8-B2979B7589F8}" dt="2022-05-03T10:43:31.781" v="35" actId="20577"/>
        <pc:sldMkLst>
          <pc:docMk/>
          <pc:sldMk cId="3062832763" sldId="268"/>
        </pc:sldMkLst>
        <pc:spChg chg="mod">
          <ac:chgData name="Chloe Harrison" userId="d50e0a27-3eb8-464d-9b49-705628a42400" providerId="ADAL" clId="{654A4470-3034-41CF-BCE8-B2979B7589F8}" dt="2022-05-03T10:42:43.802" v="15" actId="1076"/>
          <ac:spMkLst>
            <pc:docMk/>
            <pc:sldMk cId="3062832763" sldId="268"/>
            <ac:spMk id="2" creationId="{5C38BCAA-339B-8568-58D4-D29D5EB54407}"/>
          </ac:spMkLst>
        </pc:spChg>
        <pc:spChg chg="mod">
          <ac:chgData name="Chloe Harrison" userId="d50e0a27-3eb8-464d-9b49-705628a42400" providerId="ADAL" clId="{654A4470-3034-41CF-BCE8-B2979B7589F8}" dt="2022-05-03T10:43:31.781" v="35" actId="20577"/>
          <ac:spMkLst>
            <pc:docMk/>
            <pc:sldMk cId="3062832763" sldId="268"/>
            <ac:spMk id="3" creationId="{F564218B-EC22-8CDC-DB4B-9BF8EB00D27D}"/>
          </ac:spMkLst>
        </pc:spChg>
      </pc:sldChg>
      <pc:sldChg chg="modSp new mod">
        <pc:chgData name="Chloe Harrison" userId="d50e0a27-3eb8-464d-9b49-705628a42400" providerId="ADAL" clId="{654A4470-3034-41CF-BCE8-B2979B7589F8}" dt="2022-05-03T10:44:11.880" v="42" actId="27636"/>
        <pc:sldMkLst>
          <pc:docMk/>
          <pc:sldMk cId="91784270" sldId="269"/>
        </pc:sldMkLst>
        <pc:spChg chg="mod">
          <ac:chgData name="Chloe Harrison" userId="d50e0a27-3eb8-464d-9b49-705628a42400" providerId="ADAL" clId="{654A4470-3034-41CF-BCE8-B2979B7589F8}" dt="2022-05-03T10:43:42.283" v="38" actId="1076"/>
          <ac:spMkLst>
            <pc:docMk/>
            <pc:sldMk cId="91784270" sldId="269"/>
            <ac:spMk id="2" creationId="{B959011C-8249-5DE3-CA37-B68EA25CC5CA}"/>
          </ac:spMkLst>
        </pc:spChg>
        <pc:spChg chg="mod">
          <ac:chgData name="Chloe Harrison" userId="d50e0a27-3eb8-464d-9b49-705628a42400" providerId="ADAL" clId="{654A4470-3034-41CF-BCE8-B2979B7589F8}" dt="2022-05-03T10:44:11.880" v="42" actId="27636"/>
          <ac:spMkLst>
            <pc:docMk/>
            <pc:sldMk cId="91784270" sldId="269"/>
            <ac:spMk id="3" creationId="{4245CA19-3FB2-971F-ED17-BA70151D3231}"/>
          </ac:spMkLst>
        </pc:spChg>
      </pc:sldChg>
      <pc:sldChg chg="modSp new mod">
        <pc:chgData name="Chloe Harrison" userId="d50e0a27-3eb8-464d-9b49-705628a42400" providerId="ADAL" clId="{654A4470-3034-41CF-BCE8-B2979B7589F8}" dt="2022-05-03T10:44:33.527" v="49" actId="20577"/>
        <pc:sldMkLst>
          <pc:docMk/>
          <pc:sldMk cId="655171508" sldId="270"/>
        </pc:sldMkLst>
        <pc:spChg chg="mod">
          <ac:chgData name="Chloe Harrison" userId="d50e0a27-3eb8-464d-9b49-705628a42400" providerId="ADAL" clId="{654A4470-3034-41CF-BCE8-B2979B7589F8}" dt="2022-05-03T10:44:23.540" v="45" actId="1076"/>
          <ac:spMkLst>
            <pc:docMk/>
            <pc:sldMk cId="655171508" sldId="270"/>
            <ac:spMk id="2" creationId="{D28E9E23-84DA-023E-FC19-56E49C2AEAB0}"/>
          </ac:spMkLst>
        </pc:spChg>
        <pc:spChg chg="mod">
          <ac:chgData name="Chloe Harrison" userId="d50e0a27-3eb8-464d-9b49-705628a42400" providerId="ADAL" clId="{654A4470-3034-41CF-BCE8-B2979B7589F8}" dt="2022-05-03T10:44:33.527" v="49" actId="20577"/>
          <ac:spMkLst>
            <pc:docMk/>
            <pc:sldMk cId="655171508" sldId="270"/>
            <ac:spMk id="3" creationId="{2DDBE1BE-537E-7EDB-0E26-BDE8CC91084D}"/>
          </ac:spMkLst>
        </pc:spChg>
      </pc:sldChg>
      <pc:sldChg chg="modSp new mod">
        <pc:chgData name="Chloe Harrison" userId="d50e0a27-3eb8-464d-9b49-705628a42400" providerId="ADAL" clId="{654A4470-3034-41CF-BCE8-B2979B7589F8}" dt="2022-05-03T10:44:54.635" v="55" actId="20577"/>
        <pc:sldMkLst>
          <pc:docMk/>
          <pc:sldMk cId="3145206817" sldId="271"/>
        </pc:sldMkLst>
        <pc:spChg chg="mod">
          <ac:chgData name="Chloe Harrison" userId="d50e0a27-3eb8-464d-9b49-705628a42400" providerId="ADAL" clId="{654A4470-3034-41CF-BCE8-B2979B7589F8}" dt="2022-05-03T10:44:46.188" v="52" actId="1076"/>
          <ac:spMkLst>
            <pc:docMk/>
            <pc:sldMk cId="3145206817" sldId="271"/>
            <ac:spMk id="2" creationId="{1F414D78-3C64-23CA-C0FF-D1FB5EEC9E91}"/>
          </ac:spMkLst>
        </pc:spChg>
        <pc:spChg chg="mod">
          <ac:chgData name="Chloe Harrison" userId="d50e0a27-3eb8-464d-9b49-705628a42400" providerId="ADAL" clId="{654A4470-3034-41CF-BCE8-B2979B7589F8}" dt="2022-05-03T10:44:54.635" v="55" actId="20577"/>
          <ac:spMkLst>
            <pc:docMk/>
            <pc:sldMk cId="3145206817" sldId="271"/>
            <ac:spMk id="3" creationId="{170347D5-0040-E8B5-28D1-15C3FA443522}"/>
          </ac:spMkLst>
        </pc:spChg>
      </pc:sldChg>
      <pc:sldChg chg="modSp new mod">
        <pc:chgData name="Chloe Harrison" userId="d50e0a27-3eb8-464d-9b49-705628a42400" providerId="ADAL" clId="{654A4470-3034-41CF-BCE8-B2979B7589F8}" dt="2022-05-03T10:45:25.475" v="62" actId="1076"/>
        <pc:sldMkLst>
          <pc:docMk/>
          <pc:sldMk cId="4102137525" sldId="272"/>
        </pc:sldMkLst>
        <pc:spChg chg="mod">
          <ac:chgData name="Chloe Harrison" userId="d50e0a27-3eb8-464d-9b49-705628a42400" providerId="ADAL" clId="{654A4470-3034-41CF-BCE8-B2979B7589F8}" dt="2022-05-03T10:45:25.475" v="62" actId="1076"/>
          <ac:spMkLst>
            <pc:docMk/>
            <pc:sldMk cId="4102137525" sldId="272"/>
            <ac:spMk id="2" creationId="{088C9EE9-9840-F5FB-5A16-3F57D07B2260}"/>
          </ac:spMkLst>
        </pc:spChg>
        <pc:spChg chg="mod">
          <ac:chgData name="Chloe Harrison" userId="d50e0a27-3eb8-464d-9b49-705628a42400" providerId="ADAL" clId="{654A4470-3034-41CF-BCE8-B2979B7589F8}" dt="2022-05-03T10:45:16.684" v="59"/>
          <ac:spMkLst>
            <pc:docMk/>
            <pc:sldMk cId="4102137525" sldId="272"/>
            <ac:spMk id="3" creationId="{726302AF-CF89-B445-FC54-AAA8FDCB1788}"/>
          </ac:spMkLst>
        </pc:spChg>
      </pc:sldChg>
      <pc:sldChg chg="delSp modSp new mod">
        <pc:chgData name="Chloe Harrison" userId="d50e0a27-3eb8-464d-9b49-705628a42400" providerId="ADAL" clId="{654A4470-3034-41CF-BCE8-B2979B7589F8}" dt="2022-05-03T10:45:39.019" v="66" actId="1076"/>
        <pc:sldMkLst>
          <pc:docMk/>
          <pc:sldMk cId="27408067" sldId="273"/>
        </pc:sldMkLst>
        <pc:spChg chg="del">
          <ac:chgData name="Chloe Harrison" userId="d50e0a27-3eb8-464d-9b49-705628a42400" providerId="ADAL" clId="{654A4470-3034-41CF-BCE8-B2979B7589F8}" dt="2022-05-03T10:45:37.055" v="65" actId="21"/>
          <ac:spMkLst>
            <pc:docMk/>
            <pc:sldMk cId="27408067" sldId="273"/>
            <ac:spMk id="2" creationId="{E050A0FE-269C-5ACA-5E58-2E049DF2357E}"/>
          </ac:spMkLst>
        </pc:spChg>
        <pc:spChg chg="mod">
          <ac:chgData name="Chloe Harrison" userId="d50e0a27-3eb8-464d-9b49-705628a42400" providerId="ADAL" clId="{654A4470-3034-41CF-BCE8-B2979B7589F8}" dt="2022-05-03T10:45:39.019" v="66" actId="1076"/>
          <ac:spMkLst>
            <pc:docMk/>
            <pc:sldMk cId="27408067" sldId="273"/>
            <ac:spMk id="3" creationId="{B1BA8AA2-1D2F-C91B-2C74-9A7D7B6247CE}"/>
          </ac:spMkLst>
        </pc:spChg>
      </pc:sldChg>
      <pc:sldChg chg="modSp new mod">
        <pc:chgData name="Chloe Harrison" userId="d50e0a27-3eb8-464d-9b49-705628a42400" providerId="ADAL" clId="{654A4470-3034-41CF-BCE8-B2979B7589F8}" dt="2022-05-03T10:45:57.101" v="72" actId="27636"/>
        <pc:sldMkLst>
          <pc:docMk/>
          <pc:sldMk cId="3459475359" sldId="274"/>
        </pc:sldMkLst>
        <pc:spChg chg="mod">
          <ac:chgData name="Chloe Harrison" userId="d50e0a27-3eb8-464d-9b49-705628a42400" providerId="ADAL" clId="{654A4470-3034-41CF-BCE8-B2979B7589F8}" dt="2022-05-03T10:45:48.596" v="69" actId="1076"/>
          <ac:spMkLst>
            <pc:docMk/>
            <pc:sldMk cId="3459475359" sldId="274"/>
            <ac:spMk id="2" creationId="{5ABBDFB7-BF48-9AD3-144C-993170F48BB7}"/>
          </ac:spMkLst>
        </pc:spChg>
        <pc:spChg chg="mod">
          <ac:chgData name="Chloe Harrison" userId="d50e0a27-3eb8-464d-9b49-705628a42400" providerId="ADAL" clId="{654A4470-3034-41CF-BCE8-B2979B7589F8}" dt="2022-05-03T10:45:57.101" v="72" actId="27636"/>
          <ac:spMkLst>
            <pc:docMk/>
            <pc:sldMk cId="3459475359" sldId="274"/>
            <ac:spMk id="3" creationId="{475EA186-FB50-75DB-8287-FC3C432068CA}"/>
          </ac:spMkLst>
        </pc:spChg>
      </pc:sldChg>
      <pc:sldChg chg="modSp new mod">
        <pc:chgData name="Chloe Harrison" userId="d50e0a27-3eb8-464d-9b49-705628a42400" providerId="ADAL" clId="{654A4470-3034-41CF-BCE8-B2979B7589F8}" dt="2022-05-03T10:46:22.096" v="82" actId="27636"/>
        <pc:sldMkLst>
          <pc:docMk/>
          <pc:sldMk cId="1364574671" sldId="275"/>
        </pc:sldMkLst>
        <pc:spChg chg="mod">
          <ac:chgData name="Chloe Harrison" userId="d50e0a27-3eb8-464d-9b49-705628a42400" providerId="ADAL" clId="{654A4470-3034-41CF-BCE8-B2979B7589F8}" dt="2022-05-03T10:46:14.500" v="78" actId="1076"/>
          <ac:spMkLst>
            <pc:docMk/>
            <pc:sldMk cId="1364574671" sldId="275"/>
            <ac:spMk id="2" creationId="{B00A6AC5-2708-AB67-23A6-7FD6FD3D6DB3}"/>
          </ac:spMkLst>
        </pc:spChg>
        <pc:spChg chg="mod">
          <ac:chgData name="Chloe Harrison" userId="d50e0a27-3eb8-464d-9b49-705628a42400" providerId="ADAL" clId="{654A4470-3034-41CF-BCE8-B2979B7589F8}" dt="2022-05-03T10:46:22.096" v="82" actId="27636"/>
          <ac:spMkLst>
            <pc:docMk/>
            <pc:sldMk cId="1364574671" sldId="275"/>
            <ac:spMk id="3" creationId="{61ED233E-D8A4-64CE-C2E0-5B76C12439C6}"/>
          </ac:spMkLst>
        </pc:spChg>
      </pc:sldChg>
      <pc:sldChg chg="delSp modSp new mod">
        <pc:chgData name="Chloe Harrison" userId="d50e0a27-3eb8-464d-9b49-705628a42400" providerId="ADAL" clId="{654A4470-3034-41CF-BCE8-B2979B7589F8}" dt="2022-05-03T10:46:37.529" v="89" actId="27636"/>
        <pc:sldMkLst>
          <pc:docMk/>
          <pc:sldMk cId="319495206" sldId="276"/>
        </pc:sldMkLst>
        <pc:spChg chg="mod">
          <ac:chgData name="Chloe Harrison" userId="d50e0a27-3eb8-464d-9b49-705628a42400" providerId="ADAL" clId="{654A4470-3034-41CF-BCE8-B2979B7589F8}" dt="2022-05-03T10:46:37.529" v="89" actId="27636"/>
          <ac:spMkLst>
            <pc:docMk/>
            <pc:sldMk cId="319495206" sldId="276"/>
            <ac:spMk id="2" creationId="{161938B2-F72E-8814-DDA4-2D923BB814EB}"/>
          </ac:spMkLst>
        </pc:spChg>
        <pc:spChg chg="del">
          <ac:chgData name="Chloe Harrison" userId="d50e0a27-3eb8-464d-9b49-705628a42400" providerId="ADAL" clId="{654A4470-3034-41CF-BCE8-B2979B7589F8}" dt="2022-05-03T10:46:30.462" v="85" actId="21"/>
          <ac:spMkLst>
            <pc:docMk/>
            <pc:sldMk cId="319495206" sldId="276"/>
            <ac:spMk id="3" creationId="{F8CFAAFE-F298-0291-6759-F8B50D0B1B40}"/>
          </ac:spMkLst>
        </pc:spChg>
      </pc:sldChg>
      <pc:sldChg chg="new del">
        <pc:chgData name="Chloe Harrison" userId="d50e0a27-3eb8-464d-9b49-705628a42400" providerId="ADAL" clId="{654A4470-3034-41CF-BCE8-B2979B7589F8}" dt="2022-05-03T10:46:32.727" v="86" actId="2696"/>
        <pc:sldMkLst>
          <pc:docMk/>
          <pc:sldMk cId="2729255712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E51F4-3DB2-4349-BEAC-EC59077AE70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35914-1693-1144-9887-F3137DA3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1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A7E8-7BAC-6649-906A-497A8C475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38" y="790490"/>
            <a:ext cx="8604739" cy="656492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BB4CB-BC33-0D45-839D-72013BE15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338" y="3946061"/>
            <a:ext cx="6858000" cy="618392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CD447F-574F-8B43-82AE-825A110D9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83365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EE460-3A95-DD47-9E6A-B4C1FEC4F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707787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EE strapline">
            <a:extLst>
              <a:ext uri="{FF2B5EF4-FFF2-40B4-BE49-F238E27FC236}">
                <a16:creationId xmlns:a16="http://schemas.microsoft.com/office/drawing/2014/main" id="{24ED904E-9A50-EB46-8546-8B3A3B91C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665" b="2362"/>
          <a:stretch/>
        </p:blipFill>
        <p:spPr>
          <a:xfrm>
            <a:off x="0" y="4564453"/>
            <a:ext cx="9131974" cy="57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1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B3D8-C3E2-1F42-93A3-6886745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F7A84-CF65-CC46-97C0-3B056C07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2141752"/>
            <a:ext cx="7886700" cy="17046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823DA-6B8F-D34F-B77B-293EBDBA935B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39D0B0-EE2D-6748-8EBE-5B127DB7F7FE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9D118B-293F-C248-BA28-B68002DC2FB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4FC3C53A-2989-FD46-A3AC-A9D57F1BDCD9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A6113-5F61-3B43-8EF1-A2C4EFCE687C}"/>
              </a:ext>
            </a:extLst>
          </p:cNvPr>
          <p:cNvSpPr txBox="1"/>
          <p:nvPr userDrawn="1"/>
        </p:nvSpPr>
        <p:spPr>
          <a:xfrm>
            <a:off x="8610089" y="58914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9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C913EF-3539-B24F-BAD4-7B97C86E1870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689862-6EA4-BF46-99BF-BAD3A73769C8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58048-AAD4-0B44-BF43-40B913ECEB1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DD4979A2-FB9A-3B4E-91D7-99D15F0FFC19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1CF08E-2D69-5642-80CC-A30DB168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772D1C-B7D6-7E40-A101-C61374358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5861602" cy="251699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59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38C66A-BB49-0F4B-8CD5-DD58CA18CCB9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6DDEC-27DF-6B44-8A5C-8BA7D7877CEA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11DC39-0F96-FC4D-9C92-F1BB1A8B409F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A0451A68-537B-AF4D-BD45-6E48D4DB2BDE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C4BA2FD-240E-7D42-9001-70573928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8872E4C-32C0-0E43-B171-E68384BD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5861602" cy="2516997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875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FFBB2B-EDFB-F14A-A023-1F8279F098C9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E7ECDF-F837-444E-8340-4683B45E354E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3DADA9-0C34-7C4C-8591-F29E7EBE7C9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6">
            <a:extLst>
              <a:ext uri="{FF2B5EF4-FFF2-40B4-BE49-F238E27FC236}">
                <a16:creationId xmlns:a16="http://schemas.microsoft.com/office/drawing/2014/main" id="{DF732811-1995-6E4A-B606-DE84E0AFF445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69D51B-9609-254D-85D8-6D25ED25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FCFA703-8042-BB4C-A3BD-65A2A8F44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4569515" cy="259462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 b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8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BEC74E-85C4-FD4A-ADCD-F68FCCD62B6B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18D588-9CF1-AC4B-AA40-F3AA7180A13D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9D0716-FCE9-FF47-9ABE-434154D75C76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2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4D4DF-AC27-AD4D-9F0E-9A38943E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4551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24F78-BAB5-B945-B76C-3103CC5E9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439926"/>
            <a:ext cx="7886700" cy="2304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6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rksandhumberdeanery.nhs.u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D7A6-623E-514F-BFE9-9BDEC7962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95" y="807354"/>
            <a:ext cx="8604739" cy="65649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Arial" pitchFamily="34" charset="0"/>
                <a:cs typeface="Arial" pitchFamily="34" charset="0"/>
              </a:rPr>
              <a:t>Advice, appraisal and assessment</a:t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pic>
        <p:nvPicPr>
          <p:cNvPr id="6" name="Picture 5" descr="Image of doctor reading">
            <a:extLst>
              <a:ext uri="{FF2B5EF4-FFF2-40B4-BE49-F238E27FC236}">
                <a16:creationId xmlns:a16="http://schemas.microsoft.com/office/drawing/2014/main" id="{DF0C2814-CCA9-414A-8DF6-42A726E7D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1" b="14410"/>
          <a:stretch/>
        </p:blipFill>
        <p:spPr>
          <a:xfrm>
            <a:off x="0" y="1446981"/>
            <a:ext cx="4511544" cy="2135049"/>
          </a:xfrm>
          <a:prstGeom prst="rect">
            <a:avLst/>
          </a:prstGeom>
        </p:spPr>
      </p:pic>
      <p:pic>
        <p:nvPicPr>
          <p:cNvPr id="8" name="Picture 7" descr="Image of doctor using stethoscope on toddler">
            <a:extLst>
              <a:ext uri="{FF2B5EF4-FFF2-40B4-BE49-F238E27FC236}">
                <a16:creationId xmlns:a16="http://schemas.microsoft.com/office/drawing/2014/main" id="{9C623159-44A8-B542-9D24-1088A9F3B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17" b="17329"/>
          <a:stretch/>
        </p:blipFill>
        <p:spPr>
          <a:xfrm>
            <a:off x="4660553" y="1446981"/>
            <a:ext cx="4483448" cy="2135049"/>
          </a:xfrm>
          <a:prstGeom prst="rect">
            <a:avLst/>
          </a:pr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254FE102-3AE4-8342-A9D1-F6BE0693A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03039" y="1409921"/>
            <a:ext cx="584887" cy="240204"/>
          </a:xfrm>
          <a:prstGeom prst="triangle">
            <a:avLst>
              <a:gd name="adj" fmla="val 4718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HEE logo">
            <a:extLst>
              <a:ext uri="{FF2B5EF4-FFF2-40B4-BE49-F238E27FC236}">
                <a16:creationId xmlns:a16="http://schemas.microsoft.com/office/drawing/2014/main" id="{7B8E1154-D6B6-B544-9312-F1FF19A6C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421" y="-1018"/>
            <a:ext cx="2764157" cy="104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0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1B9C7-4427-C724-220E-6A157A9D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9243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Director of </a:t>
            </a:r>
            <a:b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Medical Education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84B1D-19A1-1DEF-FA24-CE5F884C6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299808"/>
            <a:ext cx="7886700" cy="2546635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Postgraduate Education Centres in each Trust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Overview of training in Trust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Organise Programmes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Career advice &amp; counselling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684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43E60-CCD9-64F7-A5FF-BEDF6969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29" y="230219"/>
            <a:ext cx="7886700" cy="994172"/>
          </a:xfrm>
        </p:spPr>
        <p:txBody>
          <a:bodyPr/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College Tutors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D46A6-269E-BFB9-EB21-69B5AB938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224392"/>
            <a:ext cx="7886700" cy="262205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Specialist representatives of Royal Colleges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In the workplace / Trust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Oversight of programmes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Career advice &amp; counselling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Quality assurance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May also be DME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Link between Trusts and Colleges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951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F9F9E-1E65-9665-B1CC-FBC5A2104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827" y="124420"/>
            <a:ext cx="7886700" cy="994172"/>
          </a:xfrm>
        </p:spPr>
        <p:txBody>
          <a:bodyPr/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Clinical Supervisors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ADBBF-87DD-701F-98D6-512A5A674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446506"/>
            <a:ext cx="7886700" cy="170469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Local representative of HEE YH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In the workplace / Trust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Responsible for programmes and training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Career advice &amp; counselling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484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8BCAA-339B-8568-58D4-D29D5EB54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01" y="16976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Educational </a:t>
            </a:r>
            <a:b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Supervisors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4218B-EC22-8CDC-DB4B-9BF8EB00D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337594"/>
            <a:ext cx="7886700" cy="25088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800" dirty="0">
                <a:latin typeface="Arial" charset="0"/>
              </a:rPr>
              <a:t>Appraisal			</a:t>
            </a:r>
            <a:r>
              <a:rPr lang="en-GB" sz="2400" dirty="0">
                <a:latin typeface="Arial" charset="0"/>
              </a:rPr>
              <a:t>-</a:t>
            </a:r>
            <a:r>
              <a:rPr lang="en-GB" sz="2800" dirty="0">
                <a:latin typeface="Arial" charset="0"/>
              </a:rPr>
              <a:t> </a:t>
            </a:r>
            <a:r>
              <a:rPr lang="en-GB" sz="2400" dirty="0">
                <a:latin typeface="Arial" charset="0"/>
              </a:rPr>
              <a:t>confidential</a:t>
            </a:r>
          </a:p>
          <a:p>
            <a:pPr marL="0" indent="0">
              <a:buNone/>
            </a:pPr>
            <a:r>
              <a:rPr lang="en-GB" sz="2400" dirty="0">
                <a:latin typeface="Arial" charset="0"/>
              </a:rPr>
              <a:t>		 		- developmental</a:t>
            </a:r>
          </a:p>
          <a:p>
            <a:pPr marL="0" indent="0">
              <a:buNone/>
            </a:pPr>
            <a:r>
              <a:rPr lang="en-GB" sz="2400" dirty="0">
                <a:latin typeface="Arial" charset="0"/>
              </a:rPr>
              <a:t>				- what do you need?</a:t>
            </a:r>
          </a:p>
          <a:p>
            <a:pPr marL="0" indent="0">
              <a:buNone/>
            </a:pPr>
            <a:r>
              <a:rPr lang="en-GB" sz="2800" dirty="0">
                <a:latin typeface="Arial" charset="0"/>
              </a:rPr>
              <a:t>	</a:t>
            </a:r>
            <a:br>
              <a:rPr lang="en-GB" sz="2800" dirty="0">
                <a:latin typeface="Arial" charset="0"/>
              </a:rPr>
            </a:br>
            <a:r>
              <a:rPr lang="en-GB" sz="2800" dirty="0">
                <a:latin typeface="Arial" charset="0"/>
              </a:rPr>
              <a:t>Assessment		</a:t>
            </a:r>
            <a:r>
              <a:rPr lang="en-GB" sz="2400" dirty="0">
                <a:latin typeface="Arial" charset="0"/>
              </a:rPr>
              <a:t>-</a:t>
            </a:r>
            <a:r>
              <a:rPr lang="en-GB" sz="2800" dirty="0">
                <a:latin typeface="Arial" charset="0"/>
              </a:rPr>
              <a:t> </a:t>
            </a:r>
            <a:r>
              <a:rPr lang="en-GB" sz="2400" dirty="0">
                <a:latin typeface="Arial" charset="0"/>
              </a:rPr>
              <a:t>open</a:t>
            </a:r>
          </a:p>
          <a:p>
            <a:pPr marL="0" indent="0">
              <a:buNone/>
            </a:pPr>
            <a:r>
              <a:rPr lang="en-GB" sz="2400" dirty="0">
                <a:latin typeface="Arial" charset="0"/>
              </a:rPr>
              <a:t>				- external</a:t>
            </a:r>
          </a:p>
          <a:p>
            <a:pPr marL="0" indent="0">
              <a:buNone/>
            </a:pPr>
            <a:r>
              <a:rPr lang="en-GB" sz="2400" dirty="0">
                <a:latin typeface="Arial" charset="0"/>
              </a:rPr>
              <a:t>				- how good are you?</a:t>
            </a:r>
          </a:p>
          <a:p>
            <a:pPr marL="0" indent="0">
              <a:buNone/>
            </a:pPr>
            <a:r>
              <a:rPr lang="en-GB" sz="2400" dirty="0">
                <a:latin typeface="Arial" charset="0"/>
              </a:rPr>
              <a:t>				- are you ready to progress?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83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011C-8249-5DE3-CA37-B68EA25CC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72" y="34357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Appraisal</a:t>
            </a:r>
            <a:br>
              <a:rPr lang="en-GB" dirty="0">
                <a:solidFill>
                  <a:srgbClr val="0091C9"/>
                </a:solidFill>
              </a:rPr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5CA19-3FB2-971F-ED17-BA70151D3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982414"/>
            <a:ext cx="7886700" cy="2864030"/>
          </a:xfrm>
        </p:spPr>
        <p:txBody>
          <a:bodyPr>
            <a:normAutofit/>
          </a:bodyPr>
          <a:lstStyle/>
          <a:p>
            <a:r>
              <a:rPr lang="en-GB" dirty="0">
                <a:latin typeface="Arial" charset="0"/>
              </a:rPr>
              <a:t>Identify needs</a:t>
            </a:r>
          </a:p>
          <a:p>
            <a:r>
              <a:rPr lang="en-GB" dirty="0">
                <a:latin typeface="Arial" charset="0"/>
              </a:rPr>
              <a:t>	Set goals</a:t>
            </a:r>
          </a:p>
          <a:p>
            <a:r>
              <a:rPr lang="en-GB" dirty="0">
                <a:latin typeface="Arial" charset="0"/>
              </a:rPr>
              <a:t>	Review progress</a:t>
            </a:r>
          </a:p>
          <a:p>
            <a:r>
              <a:rPr lang="en-GB" dirty="0">
                <a:latin typeface="Arial" charset="0"/>
              </a:rPr>
              <a:t>	Feedback</a:t>
            </a:r>
          </a:p>
          <a:p>
            <a:r>
              <a:rPr lang="en-GB" dirty="0">
                <a:latin typeface="Arial" charset="0"/>
              </a:rPr>
              <a:t>	Plan for future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84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E9E23-84DA-023E-FC19-56E49C2A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15" y="33601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Postgraduate </a:t>
            </a:r>
            <a:b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Education Manager</a:t>
            </a:r>
            <a:br>
              <a:rPr lang="en-GB" dirty="0">
                <a:solidFill>
                  <a:srgbClr val="A00054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BE1BE-537E-7EDB-0E26-BDE8CC910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194010"/>
            <a:ext cx="7886700" cy="2652433"/>
          </a:xfrm>
        </p:spPr>
        <p:txBody>
          <a:bodyPr/>
          <a:lstStyle/>
          <a:p>
            <a:r>
              <a:rPr lang="en-GB" dirty="0">
                <a:latin typeface="Arial" charset="0"/>
              </a:rPr>
              <a:t>Runs postgraduate centre</a:t>
            </a:r>
          </a:p>
          <a:p>
            <a:r>
              <a:rPr lang="en-GB" dirty="0">
                <a:latin typeface="Arial" charset="0"/>
              </a:rPr>
              <a:t>Administers study leave</a:t>
            </a:r>
          </a:p>
          <a:p>
            <a:r>
              <a:rPr lang="en-GB" dirty="0">
                <a:latin typeface="Arial" charset="0"/>
              </a:rPr>
              <a:t>Good starting point for advice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171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14D78-3C64-23CA-C0FF-D1FB5EEC9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15" y="351131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Medical Personnel </a:t>
            </a:r>
            <a:b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Department</a:t>
            </a:r>
            <a:br>
              <a:rPr lang="en-GB" dirty="0">
                <a:solidFill>
                  <a:srgbClr val="A00054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47D5-0040-E8B5-28D1-15C3FA443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269580"/>
            <a:ext cx="7886700" cy="2576863"/>
          </a:xfrm>
        </p:spPr>
        <p:txBody>
          <a:bodyPr/>
          <a:lstStyle/>
          <a:p>
            <a:r>
              <a:rPr lang="en-GB" dirty="0">
                <a:latin typeface="Arial" charset="0"/>
              </a:rPr>
              <a:t>Trust employment process</a:t>
            </a:r>
          </a:p>
          <a:p>
            <a:r>
              <a:rPr lang="en-GB" dirty="0">
                <a:latin typeface="Arial" charset="0"/>
              </a:rPr>
              <a:t>Looking after employees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206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9EE9-9840-F5FB-5A16-3F57D07B2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6976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Mentors</a:t>
            </a:r>
            <a:br>
              <a:rPr lang="en-GB" dirty="0">
                <a:solidFill>
                  <a:srgbClr val="A00054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302AF-CF89-B445-FC54-AAA8FDCB1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In HEE YH there is at least one mentor in each Trust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Senior doctors available to help overseas doctors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137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A8AA2-1D2F-C91B-2C74-9A7D7B624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454063"/>
            <a:ext cx="7886700" cy="1704691"/>
          </a:xfrm>
        </p:spPr>
        <p:txBody>
          <a:bodyPr>
            <a:normAutofit fontScale="62500" lnSpcReduction="20000"/>
          </a:bodyPr>
          <a:lstStyle/>
          <a:p>
            <a:pPr marL="0" indent="0">
              <a:buFont typeface="Arial" charset="0"/>
              <a:buNone/>
            </a:pPr>
            <a:r>
              <a:rPr lang="en-GB" dirty="0">
                <a:latin typeface="Arial" charset="0"/>
              </a:rPr>
              <a:t>Other useful contacts: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latin typeface="Arial" charset="0"/>
              </a:rPr>
              <a:t>	British Medical Association (trade union)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</a:pPr>
            <a:r>
              <a:rPr lang="en-GB" dirty="0">
                <a:latin typeface="Arial" charset="0"/>
              </a:rPr>
              <a:t>	Defence Societies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</a:pPr>
            <a:r>
              <a:rPr lang="en-GB" dirty="0">
                <a:latin typeface="Arial" charset="0"/>
              </a:rPr>
              <a:t>	General Practitioner (personal health)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</a:pPr>
            <a:r>
              <a:rPr lang="en-GB" dirty="0">
                <a:latin typeface="Arial" charset="0"/>
              </a:rPr>
              <a:t>	Occupational Health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</a:pPr>
            <a:r>
              <a:rPr lang="en-GB" dirty="0">
                <a:latin typeface="Arial" charset="0"/>
              </a:rPr>
              <a:t>	Confidential Counselling (“Take Time”)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8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DFB7-BF48-9AD3-144C-993170F48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88" y="305789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Get your advice </a:t>
            </a:r>
            <a:b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from the right person</a:t>
            </a:r>
            <a:br>
              <a:rPr lang="en-GB" dirty="0">
                <a:solidFill>
                  <a:srgbClr val="A00054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EA186-FB50-75DB-8287-FC3C43206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299962"/>
            <a:ext cx="7886700" cy="254648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GB" sz="2400" dirty="0">
                <a:latin typeface="Arial" charset="0"/>
                <a:cs typeface="Arial" charset="0"/>
              </a:rPr>
              <a:t>Clearly it is important to go to the right resource to get advice and guidance.</a:t>
            </a:r>
          </a:p>
          <a:p>
            <a:pPr>
              <a:spcBef>
                <a:spcPts val="0"/>
              </a:spcBef>
            </a:pPr>
            <a:endParaRPr lang="en-GB" sz="2400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en-GB" sz="2400" dirty="0">
                <a:latin typeface="Arial" charset="0"/>
                <a:cs typeface="Arial" charset="0"/>
              </a:rPr>
              <a:t>Most important and relevant information is available online and you should take time to locate the most important websites e.g. your College, HEE YH and Trust websites.</a:t>
            </a:r>
          </a:p>
          <a:p>
            <a:pPr>
              <a:spcBef>
                <a:spcPts val="0"/>
              </a:spcBef>
            </a:pPr>
            <a:endParaRPr lang="en-GB" sz="2400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en-GB" sz="2400" dirty="0">
                <a:latin typeface="Arial" charset="0"/>
                <a:cs typeface="Arial" charset="0"/>
              </a:rPr>
              <a:t>Get to know the staff in your education centre. Above all treat them with respect – they can do a lot to make your life easier if you relate to them properly.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47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5F9AB2F-D0A5-E322-AAEC-CD3841EE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46" y="1894439"/>
            <a:ext cx="7886700" cy="477837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Advice</a:t>
            </a:r>
            <a:b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b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Appraisal</a:t>
            </a:r>
            <a:b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035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A6AC5-2708-AB67-23A6-7FD6FD3D6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43" y="40403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Get your advice </a:t>
            </a:r>
            <a:b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from the right person</a:t>
            </a:r>
            <a:br>
              <a:rPr lang="en-GB" dirty="0">
                <a:solidFill>
                  <a:srgbClr val="A00054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D233E-D8A4-64CE-C2E0-5B76C1243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458506"/>
            <a:ext cx="7886700" cy="2387937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lnSpc>
                <a:spcPct val="120000"/>
              </a:lnSpc>
              <a:spcBef>
                <a:spcPct val="80000"/>
              </a:spcBef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If you want to know about GMC registration, then ask the GMC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If you want to know about prospects in a particular specialty, then speak to the relevant College Tutor or Regional Advisor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If you want to know about your contract, then speak to Medical Staffing Dept. of your employer</a:t>
            </a: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Be wary of advice from your friends and relatives</a:t>
            </a: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Make sure your decisions are based on accurate information</a:t>
            </a: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Use your appraisals for discussion about what you should do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574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938B2-F72E-8814-DDA4-2D923BB8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901" y="1012641"/>
            <a:ext cx="8775164" cy="15591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00054"/>
                </a:solidFill>
                <a:latin typeface="+mj-lt"/>
              </a:rPr>
              <a:t>The end?</a:t>
            </a:r>
            <a:br>
              <a:rPr lang="en-GB" dirty="0">
                <a:solidFill>
                  <a:srgbClr val="A00054"/>
                </a:solidFill>
                <a:latin typeface="+mj-lt"/>
              </a:rPr>
            </a:br>
            <a:r>
              <a:rPr lang="en-GB" dirty="0">
                <a:solidFill>
                  <a:srgbClr val="A00054"/>
                </a:solidFill>
                <a:latin typeface="+mj-lt"/>
              </a:rPr>
              <a:t>Any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9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5133-45B0-5240-A8D3-5CBDEC48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66" y="2014989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r>
              <a:rPr lang="en-US" dirty="0"/>
              <a:t>Assessment </a:t>
            </a:r>
          </a:p>
        </p:txBody>
      </p:sp>
    </p:spTree>
    <p:extLst>
      <p:ext uri="{BB962C8B-B14F-4D97-AF65-F5344CB8AC3E}">
        <p14:creationId xmlns:p14="http://schemas.microsoft.com/office/powerpoint/2010/main" val="380214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4457-5D19-4E4D-8EF1-82E833EF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27" y="1924304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Getting Advice &amp; Guidance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3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C6A40-D893-C743-9A64-3B9638BA9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Getting Advice &amp; </a:t>
            </a:r>
            <a:b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Guidance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E7A13-BC47-1144-9B6B-C7E34F285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4569515" cy="2594620"/>
          </a:xfrm>
        </p:spPr>
        <p:txBody>
          <a:bodyPr lIns="0" tIns="0" rIns="0" bIns="0">
            <a:normAutofit fontScale="55000" lnSpcReduction="20000"/>
          </a:bodyPr>
          <a:lstStyle/>
          <a:p>
            <a:r>
              <a:rPr lang="en-GB" sz="2400" dirty="0">
                <a:latin typeface="Arial" charset="0"/>
              </a:rPr>
              <a:t>Royal Colleges</a:t>
            </a:r>
          </a:p>
          <a:p>
            <a:r>
              <a:rPr lang="en-GB" sz="2400" dirty="0">
                <a:latin typeface="Arial" charset="0"/>
              </a:rPr>
              <a:t>HEE YH</a:t>
            </a:r>
          </a:p>
          <a:p>
            <a:r>
              <a:rPr lang="en-GB" sz="2400" dirty="0">
                <a:latin typeface="Arial" charset="0"/>
              </a:rPr>
              <a:t>Associate Deans</a:t>
            </a:r>
          </a:p>
          <a:p>
            <a:r>
              <a:rPr lang="en-GB" sz="2400" dirty="0">
                <a:latin typeface="Arial" charset="0"/>
              </a:rPr>
              <a:t>Specialty Training Committee </a:t>
            </a:r>
          </a:p>
          <a:p>
            <a:r>
              <a:rPr lang="en-GB" sz="2400" dirty="0">
                <a:latin typeface="Arial" charset="0"/>
              </a:rPr>
              <a:t>Director of Medical Education</a:t>
            </a:r>
          </a:p>
          <a:p>
            <a:r>
              <a:rPr lang="en-GB" sz="2400" dirty="0">
                <a:latin typeface="Arial" charset="0"/>
              </a:rPr>
              <a:t>College Tutors</a:t>
            </a:r>
          </a:p>
          <a:p>
            <a:r>
              <a:rPr lang="en-GB" sz="2400" dirty="0">
                <a:latin typeface="Arial" charset="0"/>
              </a:rPr>
              <a:t>Clinical Supervisors</a:t>
            </a:r>
          </a:p>
          <a:p>
            <a:r>
              <a:rPr lang="en-GB" sz="2400" dirty="0">
                <a:latin typeface="Arial" charset="0"/>
              </a:rPr>
              <a:t>Educational Supervisors</a:t>
            </a:r>
          </a:p>
          <a:p>
            <a:r>
              <a:rPr lang="en-GB" sz="2400" dirty="0">
                <a:latin typeface="Arial" charset="0"/>
              </a:rPr>
              <a:t>Postgraduate Education Manager</a:t>
            </a:r>
          </a:p>
          <a:p>
            <a:r>
              <a:rPr lang="en-GB" sz="2400" dirty="0">
                <a:latin typeface="Arial" charset="0"/>
              </a:rPr>
              <a:t>Medical Personnel Department</a:t>
            </a:r>
          </a:p>
          <a:p>
            <a:r>
              <a:rPr lang="en-GB" sz="2400" dirty="0">
                <a:latin typeface="Arial" charset="0"/>
              </a:rPr>
              <a:t>Mentors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3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684E4-8AE4-F024-9BAE-091439F6F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487158"/>
            <a:ext cx="7886700" cy="994172"/>
          </a:xfrm>
        </p:spPr>
        <p:txBody>
          <a:bodyPr/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The Royal Colleges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43710-057A-B657-77A1-150F91A4B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34" y="1481330"/>
            <a:ext cx="7785193" cy="2365113"/>
          </a:xfrm>
        </p:spPr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CCT / regulations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Curriculum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Assessments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Exams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028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92E16-344C-E222-011D-AD98B0512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328460"/>
            <a:ext cx="7886700" cy="994172"/>
          </a:xfrm>
        </p:spPr>
        <p:txBody>
          <a:bodyPr/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HEE YH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B9AF1E-CE95-8CFD-1D9A-31ED768A289E}"/>
              </a:ext>
            </a:extLst>
          </p:cNvPr>
          <p:cNvSpPr txBox="1"/>
          <p:nvPr/>
        </p:nvSpPr>
        <p:spPr>
          <a:xfrm>
            <a:off x="615897" y="1974376"/>
            <a:ext cx="45720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Training Posts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Trainers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Structure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1400" dirty="0">
                <a:latin typeface="Arial" pitchFamily="34" charset="0"/>
                <a:cs typeface="Arial" pitchFamily="34" charset="0"/>
                <a:hlinkClick r:id="rId2"/>
              </a:rPr>
              <a:t>http://www.yorksandhumberdeanery.nhs.uk/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8283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6D067-B420-DD7E-E7BC-7F39575FB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16" y="192433"/>
            <a:ext cx="7886700" cy="994172"/>
          </a:xfrm>
        </p:spPr>
        <p:txBody>
          <a:bodyPr/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Associate Deans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7EE53-66D9-248A-5F2E-719713180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186606"/>
            <a:ext cx="7886700" cy="2659838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latin typeface="Arial" charset="0"/>
                <a:cs typeface="Arial" charset="0"/>
              </a:rPr>
              <a:t>Associate Deans work part time for HEE YH.</a:t>
            </a:r>
          </a:p>
          <a:p>
            <a:endParaRPr lang="en-GB" dirty="0">
              <a:latin typeface="Arial" charset="0"/>
              <a:cs typeface="Arial" charset="0"/>
            </a:endParaRPr>
          </a:p>
          <a:p>
            <a:r>
              <a:rPr lang="en-GB" dirty="0">
                <a:latin typeface="Arial" charset="0"/>
                <a:cs typeface="Arial" charset="0"/>
              </a:rPr>
              <a:t>They have special areas of responsibility, as described on the HEE YH website.</a:t>
            </a:r>
          </a:p>
          <a:p>
            <a:endParaRPr lang="en-GB" dirty="0">
              <a:latin typeface="Arial" charset="0"/>
              <a:cs typeface="Arial" charset="0"/>
            </a:endParaRPr>
          </a:p>
          <a:p>
            <a:r>
              <a:rPr lang="en-GB" dirty="0">
                <a:latin typeface="Arial" charset="0"/>
                <a:cs typeface="Arial" charset="0"/>
              </a:rPr>
              <a:t>There is an Associate Dean with responsibility for each specialty e.g. GP.</a:t>
            </a:r>
          </a:p>
          <a:p>
            <a:endParaRPr lang="en-GB" dirty="0">
              <a:latin typeface="Arial" charset="0"/>
              <a:cs typeface="Arial" charset="0"/>
            </a:endParaRPr>
          </a:p>
          <a:p>
            <a:r>
              <a:rPr lang="en-GB" dirty="0">
                <a:latin typeface="Arial" charset="0"/>
                <a:cs typeface="Arial" charset="0"/>
              </a:rPr>
              <a:t>You will not have much personal contact with them. (Unless you need advice on something specific e.g. "Less Than Full Time Training”)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15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977C9-5E03-40BC-E6AD-E74F2CF92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72" y="32846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Speciality Training </a:t>
            </a:r>
            <a:b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Committee</a:t>
            </a:r>
            <a:br>
              <a:rPr lang="en-GB" dirty="0">
                <a:solidFill>
                  <a:srgbClr val="0091C9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AE2A-4E11-E06E-58CE-B297EA30D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72" y="1322632"/>
            <a:ext cx="7947156" cy="2523811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Oversee training in speciality – ST1 to CCT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Oversee Assessment in speciality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Includes Training Programme Directors (TPDs)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798991"/>
      </p:ext>
    </p:extLst>
  </p:cSld>
  <p:clrMapOvr>
    <a:masterClrMapping/>
  </p:clrMapOvr>
</p:sld>
</file>

<file path=ppt/theme/theme1.xml><?xml version="1.0" encoding="utf-8"?>
<a:theme xmlns:a="http://schemas.openxmlformats.org/drawingml/2006/main" name="HEE">
  <a:themeElements>
    <a:clrScheme name="NHS">
      <a:dk1>
        <a:srgbClr val="005EB8"/>
      </a:dk1>
      <a:lt1>
        <a:srgbClr val="FFFFFF"/>
      </a:lt1>
      <a:dk2>
        <a:srgbClr val="0071CE"/>
      </a:dk2>
      <a:lt2>
        <a:srgbClr val="E8EDEE"/>
      </a:lt2>
      <a:accent1>
        <a:srgbClr val="41B6E6"/>
      </a:accent1>
      <a:accent2>
        <a:srgbClr val="00A9CE"/>
      </a:accent2>
      <a:accent3>
        <a:srgbClr val="003087"/>
      </a:accent3>
      <a:accent4>
        <a:srgbClr val="005EB8"/>
      </a:accent4>
      <a:accent5>
        <a:srgbClr val="AE2473"/>
      </a:accent5>
      <a:accent6>
        <a:srgbClr val="78BE2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E" id="{40B58ABE-F0EB-D841-B223-66075CE7CD45}" vid="{7644B2A3-1AD5-8C46-9520-D28DCA799E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HEE</Template>
  <TotalTime>144</TotalTime>
  <Words>586</Words>
  <Application>Microsoft Office PowerPoint</Application>
  <PresentationFormat>On-screen Show (16:9)</PresentationFormat>
  <Paragraphs>100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HEE</vt:lpstr>
      <vt:lpstr>Advice, appraisal and assessment </vt:lpstr>
      <vt:lpstr>Advice  Appraisal </vt:lpstr>
      <vt:lpstr>Assessment </vt:lpstr>
      <vt:lpstr>Getting Advice &amp; Guidance</vt:lpstr>
      <vt:lpstr>Getting Advice &amp;  Guidance</vt:lpstr>
      <vt:lpstr>The Royal Colleges</vt:lpstr>
      <vt:lpstr>HEE YH</vt:lpstr>
      <vt:lpstr>Associate Deans</vt:lpstr>
      <vt:lpstr>Speciality Training  Committee </vt:lpstr>
      <vt:lpstr>Director of  Medical Education</vt:lpstr>
      <vt:lpstr>College Tutors</vt:lpstr>
      <vt:lpstr>Clinical Supervisors</vt:lpstr>
      <vt:lpstr>Educational  Supervisors</vt:lpstr>
      <vt:lpstr>Appraisal  </vt:lpstr>
      <vt:lpstr>Postgraduate  Education Manager </vt:lpstr>
      <vt:lpstr>Medical Personnel  Department </vt:lpstr>
      <vt:lpstr>Mentors </vt:lpstr>
      <vt:lpstr>PowerPoint Presentation</vt:lpstr>
      <vt:lpstr>Get your advice  from the right person </vt:lpstr>
      <vt:lpstr>Get your advice  from the right person </vt:lpstr>
      <vt:lpstr>The end?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Whatever</dc:creator>
  <cp:lastModifiedBy>Chloe Harrison</cp:lastModifiedBy>
  <cp:revision>20</cp:revision>
  <dcterms:created xsi:type="dcterms:W3CDTF">2021-04-06T16:42:50Z</dcterms:created>
  <dcterms:modified xsi:type="dcterms:W3CDTF">2022-05-03T10:46:39Z</dcterms:modified>
</cp:coreProperties>
</file>