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102" r:id="rId1"/>
  </p:sldMasterIdLst>
  <p:notesMasterIdLst>
    <p:notesMasterId r:id="rId34"/>
  </p:notesMasterIdLst>
  <p:handoutMasterIdLst>
    <p:handoutMasterId r:id="rId35"/>
  </p:handoutMasterIdLst>
  <p:sldIdLst>
    <p:sldId id="294" r:id="rId2"/>
    <p:sldId id="262" r:id="rId3"/>
    <p:sldId id="298" r:id="rId4"/>
    <p:sldId id="257" r:id="rId5"/>
    <p:sldId id="263" r:id="rId6"/>
    <p:sldId id="261" r:id="rId7"/>
    <p:sldId id="265" r:id="rId8"/>
    <p:sldId id="295" r:id="rId9"/>
    <p:sldId id="284" r:id="rId10"/>
    <p:sldId id="299" r:id="rId11"/>
    <p:sldId id="267" r:id="rId12"/>
    <p:sldId id="269" r:id="rId13"/>
    <p:sldId id="300" r:id="rId14"/>
    <p:sldId id="258" r:id="rId15"/>
    <p:sldId id="270" r:id="rId16"/>
    <p:sldId id="277" r:id="rId17"/>
    <p:sldId id="275" r:id="rId18"/>
    <p:sldId id="288" r:id="rId19"/>
    <p:sldId id="282" r:id="rId20"/>
    <p:sldId id="293" r:id="rId21"/>
    <p:sldId id="286" r:id="rId22"/>
    <p:sldId id="301" r:id="rId23"/>
    <p:sldId id="289" r:id="rId24"/>
    <p:sldId id="290" r:id="rId25"/>
    <p:sldId id="280" r:id="rId26"/>
    <p:sldId id="302" r:id="rId27"/>
    <p:sldId id="281" r:id="rId28"/>
    <p:sldId id="272" r:id="rId29"/>
    <p:sldId id="273" r:id="rId30"/>
    <p:sldId id="260" r:id="rId31"/>
    <p:sldId id="285" r:id="rId32"/>
    <p:sldId id="291" r:id="rId33"/>
  </p:sldIdLst>
  <p:sldSz cx="13004800" cy="9753600"/>
  <p:notesSz cx="6858000" cy="9144000"/>
  <p:defaultTextStyle>
    <a:defPPr>
      <a:defRPr lang="en-US"/>
    </a:defPPr>
    <a:lvl1pPr algn="ctr" rtl="0" fontAlgn="base">
      <a:spcBef>
        <a:spcPct val="0"/>
      </a:spcBef>
      <a:spcAft>
        <a:spcPct val="0"/>
      </a:spcAft>
      <a:defRPr sz="3600" kern="1200">
        <a:solidFill>
          <a:srgbClr val="595650"/>
        </a:solidFill>
        <a:latin typeface="Hoefler Text" charset="0"/>
        <a:ea typeface="ヒラギノ明朝 ProN W3" charset="-128"/>
        <a:cs typeface="+mn-cs"/>
        <a:sym typeface="Hoefler Text" charset="0"/>
      </a:defRPr>
    </a:lvl1pPr>
    <a:lvl2pPr marL="457200" algn="ctr" rtl="0" fontAlgn="base">
      <a:spcBef>
        <a:spcPct val="0"/>
      </a:spcBef>
      <a:spcAft>
        <a:spcPct val="0"/>
      </a:spcAft>
      <a:defRPr sz="3600" kern="1200">
        <a:solidFill>
          <a:srgbClr val="595650"/>
        </a:solidFill>
        <a:latin typeface="Hoefler Text" charset="0"/>
        <a:ea typeface="ヒラギノ明朝 ProN W3" charset="-128"/>
        <a:cs typeface="+mn-cs"/>
        <a:sym typeface="Hoefler Text" charset="0"/>
      </a:defRPr>
    </a:lvl2pPr>
    <a:lvl3pPr marL="914400" algn="ctr" rtl="0" fontAlgn="base">
      <a:spcBef>
        <a:spcPct val="0"/>
      </a:spcBef>
      <a:spcAft>
        <a:spcPct val="0"/>
      </a:spcAft>
      <a:defRPr sz="3600" kern="1200">
        <a:solidFill>
          <a:srgbClr val="595650"/>
        </a:solidFill>
        <a:latin typeface="Hoefler Text" charset="0"/>
        <a:ea typeface="ヒラギノ明朝 ProN W3" charset="-128"/>
        <a:cs typeface="+mn-cs"/>
        <a:sym typeface="Hoefler Text" charset="0"/>
      </a:defRPr>
    </a:lvl3pPr>
    <a:lvl4pPr marL="1371600" algn="ctr" rtl="0" fontAlgn="base">
      <a:spcBef>
        <a:spcPct val="0"/>
      </a:spcBef>
      <a:spcAft>
        <a:spcPct val="0"/>
      </a:spcAft>
      <a:defRPr sz="3600" kern="1200">
        <a:solidFill>
          <a:srgbClr val="595650"/>
        </a:solidFill>
        <a:latin typeface="Hoefler Text" charset="0"/>
        <a:ea typeface="ヒラギノ明朝 ProN W3" charset="-128"/>
        <a:cs typeface="+mn-cs"/>
        <a:sym typeface="Hoefler Text" charset="0"/>
      </a:defRPr>
    </a:lvl4pPr>
    <a:lvl5pPr marL="1828800" algn="ctr" rtl="0" fontAlgn="base">
      <a:spcBef>
        <a:spcPct val="0"/>
      </a:spcBef>
      <a:spcAft>
        <a:spcPct val="0"/>
      </a:spcAft>
      <a:defRPr sz="3600" kern="1200">
        <a:solidFill>
          <a:srgbClr val="595650"/>
        </a:solidFill>
        <a:latin typeface="Hoefler Text" charset="0"/>
        <a:ea typeface="ヒラギノ明朝 ProN W3" charset="-128"/>
        <a:cs typeface="+mn-cs"/>
        <a:sym typeface="Hoefler Text" charset="0"/>
      </a:defRPr>
    </a:lvl5pPr>
    <a:lvl6pPr marL="2286000" algn="l" defTabSz="914400" rtl="0" eaLnBrk="1" latinLnBrk="0" hangingPunct="1">
      <a:defRPr sz="3600" kern="1200">
        <a:solidFill>
          <a:srgbClr val="595650"/>
        </a:solidFill>
        <a:latin typeface="Hoefler Text" charset="0"/>
        <a:ea typeface="ヒラギノ明朝 ProN W3" charset="-128"/>
        <a:cs typeface="+mn-cs"/>
        <a:sym typeface="Hoefler Text" charset="0"/>
      </a:defRPr>
    </a:lvl6pPr>
    <a:lvl7pPr marL="2743200" algn="l" defTabSz="914400" rtl="0" eaLnBrk="1" latinLnBrk="0" hangingPunct="1">
      <a:defRPr sz="3600" kern="1200">
        <a:solidFill>
          <a:srgbClr val="595650"/>
        </a:solidFill>
        <a:latin typeface="Hoefler Text" charset="0"/>
        <a:ea typeface="ヒラギノ明朝 ProN W3" charset="-128"/>
        <a:cs typeface="+mn-cs"/>
        <a:sym typeface="Hoefler Text" charset="0"/>
      </a:defRPr>
    </a:lvl7pPr>
    <a:lvl8pPr marL="3200400" algn="l" defTabSz="914400" rtl="0" eaLnBrk="1" latinLnBrk="0" hangingPunct="1">
      <a:defRPr sz="3600" kern="1200">
        <a:solidFill>
          <a:srgbClr val="595650"/>
        </a:solidFill>
        <a:latin typeface="Hoefler Text" charset="0"/>
        <a:ea typeface="ヒラギノ明朝 ProN W3" charset="-128"/>
        <a:cs typeface="+mn-cs"/>
        <a:sym typeface="Hoefler Text" charset="0"/>
      </a:defRPr>
    </a:lvl8pPr>
    <a:lvl9pPr marL="3657600" algn="l" defTabSz="914400" rtl="0" eaLnBrk="1" latinLnBrk="0" hangingPunct="1">
      <a:defRPr sz="3600" kern="1200">
        <a:solidFill>
          <a:srgbClr val="595650"/>
        </a:solidFill>
        <a:latin typeface="Hoefler Text" charset="0"/>
        <a:ea typeface="ヒラギノ明朝 ProN W3" charset="-128"/>
        <a:cs typeface="+mn-cs"/>
        <a:sym typeface="Hoefler Tex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FA00"/>
    <a:srgbClr val="0080FF"/>
    <a:srgbClr val="AB7942"/>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1"/>
    <p:restoredTop sz="86050"/>
  </p:normalViewPr>
  <p:slideViewPr>
    <p:cSldViewPr>
      <p:cViewPr varScale="1">
        <p:scale>
          <a:sx n="66" d="100"/>
          <a:sy n="66" d="100"/>
        </p:scale>
        <p:origin x="728" y="19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25643-DEE1-0A43-8ADA-C842791637C6}"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A61393EC-5BBF-2E4F-8EB4-B4A087726860}">
      <dgm:prSet phldrT="[Text]"/>
      <dgm:spPr/>
      <dgm:t>
        <a:bodyPr/>
        <a:lstStyle/>
        <a:p>
          <a:r>
            <a:rPr lang="en-US" b="1" dirty="0" smtClean="0"/>
            <a:t>The assessment process for becoming a GP</a:t>
          </a:r>
          <a:endParaRPr lang="en-US" b="1" dirty="0"/>
        </a:p>
      </dgm:t>
    </dgm:pt>
    <dgm:pt modelId="{E9F37F77-FEAB-BB4C-8A00-9FA33AF024B4}" type="parTrans" cxnId="{9F6ECDB2-288C-0F46-9140-37788F5F61D6}">
      <dgm:prSet/>
      <dgm:spPr/>
      <dgm:t>
        <a:bodyPr/>
        <a:lstStyle/>
        <a:p>
          <a:endParaRPr lang="en-US"/>
        </a:p>
      </dgm:t>
    </dgm:pt>
    <dgm:pt modelId="{5D9FAC6F-7B2B-B048-AD90-A9E222171C86}" type="sibTrans" cxnId="{9F6ECDB2-288C-0F46-9140-37788F5F61D6}">
      <dgm:prSet/>
      <dgm:spPr/>
      <dgm:t>
        <a:bodyPr/>
        <a:lstStyle/>
        <a:p>
          <a:endParaRPr lang="en-US"/>
        </a:p>
      </dgm:t>
    </dgm:pt>
    <dgm:pt modelId="{B5A469FD-9351-224A-A09B-892A95D99ADB}">
      <dgm:prSet phldrT="[Text]"/>
      <dgm:spPr/>
      <dgm:t>
        <a:bodyPr/>
        <a:lstStyle/>
        <a:p>
          <a:r>
            <a:rPr lang="en-US" b="1" dirty="0" smtClean="0"/>
            <a:t>MRCGP mandatory since 2007</a:t>
          </a:r>
          <a:endParaRPr lang="en-US" b="1" dirty="0"/>
        </a:p>
      </dgm:t>
    </dgm:pt>
    <dgm:pt modelId="{4A42886F-D75B-0049-94B8-DF04E850A924}" type="parTrans" cxnId="{48FF05D3-9B9C-F249-80DF-12B8CB8234F3}">
      <dgm:prSet/>
      <dgm:spPr/>
      <dgm:t>
        <a:bodyPr/>
        <a:lstStyle/>
        <a:p>
          <a:endParaRPr lang="en-US"/>
        </a:p>
      </dgm:t>
    </dgm:pt>
    <dgm:pt modelId="{F858ADC7-4772-014D-BACD-F60C3F0FA9FF}" type="sibTrans" cxnId="{48FF05D3-9B9C-F249-80DF-12B8CB8234F3}">
      <dgm:prSet/>
      <dgm:spPr/>
      <dgm:t>
        <a:bodyPr/>
        <a:lstStyle/>
        <a:p>
          <a:endParaRPr lang="en-US"/>
        </a:p>
      </dgm:t>
    </dgm:pt>
    <dgm:pt modelId="{122D3EE4-5E84-D348-AC26-0CE11AD43DDC}">
      <dgm:prSet phldrT="[Text]"/>
      <dgm:spPr/>
      <dgm:t>
        <a:bodyPr/>
        <a:lstStyle/>
        <a:p>
          <a:r>
            <a:rPr lang="en-US" b="1" dirty="0" smtClean="0"/>
            <a:t>Assesses GP competencies (what a GP should be able to DO)</a:t>
          </a:r>
          <a:endParaRPr lang="en-US" b="1" dirty="0"/>
        </a:p>
      </dgm:t>
    </dgm:pt>
    <dgm:pt modelId="{DB0E43CD-4D25-D24B-9C3F-9DDF2EF07239}" type="parTrans" cxnId="{624F2677-8AA9-414D-AC12-8D07243565A0}">
      <dgm:prSet/>
      <dgm:spPr/>
      <dgm:t>
        <a:bodyPr/>
        <a:lstStyle/>
        <a:p>
          <a:endParaRPr lang="en-US"/>
        </a:p>
      </dgm:t>
    </dgm:pt>
    <dgm:pt modelId="{7AD92388-5FAD-3645-92BA-E7BCB9D4F482}" type="sibTrans" cxnId="{624F2677-8AA9-414D-AC12-8D07243565A0}">
      <dgm:prSet/>
      <dgm:spPr/>
      <dgm:t>
        <a:bodyPr/>
        <a:lstStyle/>
        <a:p>
          <a:endParaRPr lang="en-US"/>
        </a:p>
      </dgm:t>
    </dgm:pt>
    <dgm:pt modelId="{7D606FB0-B1DA-1649-887A-107C7295241F}">
      <dgm:prSet phldrT="[Text]"/>
      <dgm:spPr/>
      <dgm:t>
        <a:bodyPr/>
        <a:lstStyle/>
        <a:p>
          <a:r>
            <a:rPr lang="en-US" b="1" dirty="0" smtClean="0"/>
            <a:t>Based on the RCGP curriculum (what a GP should KNOW)</a:t>
          </a:r>
          <a:endParaRPr lang="en-US" b="1" dirty="0"/>
        </a:p>
      </dgm:t>
    </dgm:pt>
    <dgm:pt modelId="{FD6BF8FE-D955-2A46-AABF-BAA01F9FF50F}" type="parTrans" cxnId="{7F4BCA5A-B230-914D-A851-52B9878811B7}">
      <dgm:prSet/>
      <dgm:spPr/>
      <dgm:t>
        <a:bodyPr/>
        <a:lstStyle/>
        <a:p>
          <a:endParaRPr lang="en-US"/>
        </a:p>
      </dgm:t>
    </dgm:pt>
    <dgm:pt modelId="{751B1D25-647A-A841-8237-151F308276CA}" type="sibTrans" cxnId="{7F4BCA5A-B230-914D-A851-52B9878811B7}">
      <dgm:prSet/>
      <dgm:spPr/>
      <dgm:t>
        <a:bodyPr/>
        <a:lstStyle/>
        <a:p>
          <a:pPr rtl="0"/>
          <a:endParaRPr lang="en-US"/>
        </a:p>
      </dgm:t>
    </dgm:pt>
    <dgm:pt modelId="{0A43CAE8-768E-2745-970D-178D0DDDEA61}" type="pres">
      <dgm:prSet presAssocID="{16725643-DEE1-0A43-8ADA-C842791637C6}" presName="matrix" presStyleCnt="0">
        <dgm:presLayoutVars>
          <dgm:chMax val="1"/>
          <dgm:dir/>
          <dgm:resizeHandles val="exact"/>
        </dgm:presLayoutVars>
      </dgm:prSet>
      <dgm:spPr/>
    </dgm:pt>
    <dgm:pt modelId="{4A8863D3-4709-4D45-BA2E-2456DC5FC9D1}" type="pres">
      <dgm:prSet presAssocID="{16725643-DEE1-0A43-8ADA-C842791637C6}" presName="diamond" presStyleLbl="bgShp" presStyleIdx="0" presStyleCnt="1"/>
      <dgm:spPr/>
    </dgm:pt>
    <dgm:pt modelId="{AEECC28B-0D5F-BB48-A805-557D01E8F5EC}" type="pres">
      <dgm:prSet presAssocID="{16725643-DEE1-0A43-8ADA-C842791637C6}" presName="quad1" presStyleLbl="node1" presStyleIdx="0" presStyleCnt="4">
        <dgm:presLayoutVars>
          <dgm:chMax val="0"/>
          <dgm:chPref val="0"/>
          <dgm:bulletEnabled val="1"/>
        </dgm:presLayoutVars>
      </dgm:prSet>
      <dgm:spPr/>
      <dgm:t>
        <a:bodyPr/>
        <a:lstStyle/>
        <a:p>
          <a:endParaRPr lang="en-US"/>
        </a:p>
      </dgm:t>
    </dgm:pt>
    <dgm:pt modelId="{8F2E9FD1-A793-7249-9673-A471BC4FE5A0}" type="pres">
      <dgm:prSet presAssocID="{16725643-DEE1-0A43-8ADA-C842791637C6}" presName="quad2" presStyleLbl="node1" presStyleIdx="1" presStyleCnt="4">
        <dgm:presLayoutVars>
          <dgm:chMax val="0"/>
          <dgm:chPref val="0"/>
          <dgm:bulletEnabled val="1"/>
        </dgm:presLayoutVars>
      </dgm:prSet>
      <dgm:spPr/>
      <dgm:t>
        <a:bodyPr/>
        <a:lstStyle/>
        <a:p>
          <a:endParaRPr lang="en-US"/>
        </a:p>
      </dgm:t>
    </dgm:pt>
    <dgm:pt modelId="{E86B9D6C-021F-D946-97D3-ADDEAE081808}" type="pres">
      <dgm:prSet presAssocID="{16725643-DEE1-0A43-8ADA-C842791637C6}" presName="quad3" presStyleLbl="node1" presStyleIdx="2" presStyleCnt="4">
        <dgm:presLayoutVars>
          <dgm:chMax val="0"/>
          <dgm:chPref val="0"/>
          <dgm:bulletEnabled val="1"/>
        </dgm:presLayoutVars>
      </dgm:prSet>
      <dgm:spPr/>
      <dgm:t>
        <a:bodyPr/>
        <a:lstStyle/>
        <a:p>
          <a:endParaRPr lang="en-US"/>
        </a:p>
      </dgm:t>
    </dgm:pt>
    <dgm:pt modelId="{FDB38B2C-37E9-D642-8915-767AD4807614}" type="pres">
      <dgm:prSet presAssocID="{16725643-DEE1-0A43-8ADA-C842791637C6}" presName="quad4" presStyleLbl="node1" presStyleIdx="3" presStyleCnt="4">
        <dgm:presLayoutVars>
          <dgm:chMax val="0"/>
          <dgm:chPref val="0"/>
          <dgm:bulletEnabled val="1"/>
        </dgm:presLayoutVars>
      </dgm:prSet>
      <dgm:spPr/>
      <dgm:t>
        <a:bodyPr/>
        <a:lstStyle/>
        <a:p>
          <a:endParaRPr lang="en-US"/>
        </a:p>
      </dgm:t>
    </dgm:pt>
  </dgm:ptLst>
  <dgm:cxnLst>
    <dgm:cxn modelId="{F2797182-26F5-F548-A971-CCDB6213A5F2}" type="presOf" srcId="{16725643-DEE1-0A43-8ADA-C842791637C6}" destId="{0A43CAE8-768E-2745-970D-178D0DDDEA61}" srcOrd="0" destOrd="0" presId="urn:microsoft.com/office/officeart/2005/8/layout/matrix3"/>
    <dgm:cxn modelId="{624F2677-8AA9-414D-AC12-8D07243565A0}" srcId="{16725643-DEE1-0A43-8ADA-C842791637C6}" destId="{122D3EE4-5E84-D348-AC26-0CE11AD43DDC}" srcOrd="2" destOrd="0" parTransId="{DB0E43CD-4D25-D24B-9C3F-9DDF2EF07239}" sibTransId="{7AD92388-5FAD-3645-92BA-E7BCB9D4F482}"/>
    <dgm:cxn modelId="{9F6ECDB2-288C-0F46-9140-37788F5F61D6}" srcId="{16725643-DEE1-0A43-8ADA-C842791637C6}" destId="{A61393EC-5BBF-2E4F-8EB4-B4A087726860}" srcOrd="0" destOrd="0" parTransId="{E9F37F77-FEAB-BB4C-8A00-9FA33AF024B4}" sibTransId="{5D9FAC6F-7B2B-B048-AD90-A9E222171C86}"/>
    <dgm:cxn modelId="{4398E428-5AFA-1543-B081-7472DEA3AB73}" type="presOf" srcId="{122D3EE4-5E84-D348-AC26-0CE11AD43DDC}" destId="{E86B9D6C-021F-D946-97D3-ADDEAE081808}" srcOrd="0" destOrd="0" presId="urn:microsoft.com/office/officeart/2005/8/layout/matrix3"/>
    <dgm:cxn modelId="{791626FA-59AF-7C42-8D20-5D2934240A30}" type="presOf" srcId="{7D606FB0-B1DA-1649-887A-107C7295241F}" destId="{FDB38B2C-37E9-D642-8915-767AD4807614}" srcOrd="0" destOrd="0" presId="urn:microsoft.com/office/officeart/2005/8/layout/matrix3"/>
    <dgm:cxn modelId="{7F4BCA5A-B230-914D-A851-52B9878811B7}" srcId="{16725643-DEE1-0A43-8ADA-C842791637C6}" destId="{7D606FB0-B1DA-1649-887A-107C7295241F}" srcOrd="3" destOrd="0" parTransId="{FD6BF8FE-D955-2A46-AABF-BAA01F9FF50F}" sibTransId="{751B1D25-647A-A841-8237-151F308276CA}"/>
    <dgm:cxn modelId="{B5181F81-D97D-B249-AD5A-EEA41C0369F6}" type="presOf" srcId="{B5A469FD-9351-224A-A09B-892A95D99ADB}" destId="{8F2E9FD1-A793-7249-9673-A471BC4FE5A0}" srcOrd="0" destOrd="0" presId="urn:microsoft.com/office/officeart/2005/8/layout/matrix3"/>
    <dgm:cxn modelId="{3C446FCB-3EC0-DA44-96B1-0E5951B912A1}" type="presOf" srcId="{A61393EC-5BBF-2E4F-8EB4-B4A087726860}" destId="{AEECC28B-0D5F-BB48-A805-557D01E8F5EC}" srcOrd="0" destOrd="0" presId="urn:microsoft.com/office/officeart/2005/8/layout/matrix3"/>
    <dgm:cxn modelId="{48FF05D3-9B9C-F249-80DF-12B8CB8234F3}" srcId="{16725643-DEE1-0A43-8ADA-C842791637C6}" destId="{B5A469FD-9351-224A-A09B-892A95D99ADB}" srcOrd="1" destOrd="0" parTransId="{4A42886F-D75B-0049-94B8-DF04E850A924}" sibTransId="{F858ADC7-4772-014D-BACD-F60C3F0FA9FF}"/>
    <dgm:cxn modelId="{75370197-4542-B147-86BF-1E8A59E9CF31}" type="presParOf" srcId="{0A43CAE8-768E-2745-970D-178D0DDDEA61}" destId="{4A8863D3-4709-4D45-BA2E-2456DC5FC9D1}" srcOrd="0" destOrd="0" presId="urn:microsoft.com/office/officeart/2005/8/layout/matrix3"/>
    <dgm:cxn modelId="{5C93E3DB-5120-0B4D-964F-86F2835F833D}" type="presParOf" srcId="{0A43CAE8-768E-2745-970D-178D0DDDEA61}" destId="{AEECC28B-0D5F-BB48-A805-557D01E8F5EC}" srcOrd="1" destOrd="0" presId="urn:microsoft.com/office/officeart/2005/8/layout/matrix3"/>
    <dgm:cxn modelId="{0A82462A-9520-7647-BDC8-0BA8BC4C77E1}" type="presParOf" srcId="{0A43CAE8-768E-2745-970D-178D0DDDEA61}" destId="{8F2E9FD1-A793-7249-9673-A471BC4FE5A0}" srcOrd="2" destOrd="0" presId="urn:microsoft.com/office/officeart/2005/8/layout/matrix3"/>
    <dgm:cxn modelId="{692D7504-3F56-5846-AB7C-E7AF4C724D78}" type="presParOf" srcId="{0A43CAE8-768E-2745-970D-178D0DDDEA61}" destId="{E86B9D6C-021F-D946-97D3-ADDEAE081808}" srcOrd="3" destOrd="0" presId="urn:microsoft.com/office/officeart/2005/8/layout/matrix3"/>
    <dgm:cxn modelId="{50B57C28-C1A6-9E49-A75A-D370AE2692F6}" type="presParOf" srcId="{0A43CAE8-768E-2745-970D-178D0DDDEA61}" destId="{FDB38B2C-37E9-D642-8915-767AD48076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B5A2C-E066-B84D-B85C-415EB406BB2E}" type="doc">
      <dgm:prSet loTypeId="urn:microsoft.com/office/officeart/2005/8/layout/list1" loCatId="" qsTypeId="urn:microsoft.com/office/officeart/2005/8/quickstyle/3D4" qsCatId="3D" csTypeId="urn:microsoft.com/office/officeart/2005/8/colors/accent1_1" csCatId="accent1" phldr="1"/>
      <dgm:spPr/>
      <dgm:t>
        <a:bodyPr/>
        <a:lstStyle/>
        <a:p>
          <a:endParaRPr lang="en-US"/>
        </a:p>
      </dgm:t>
    </dgm:pt>
    <dgm:pt modelId="{E4592B9C-7E13-884C-AD5F-843D55621600}">
      <dgm:prSet phldrT="[Text]" custT="1"/>
      <dgm:spPr/>
      <dgm:t>
        <a:bodyPr vert="horz"/>
        <a:lstStyle/>
        <a:p>
          <a:r>
            <a:rPr lang="en-US" sz="2400" dirty="0" smtClean="0"/>
            <a:t>Register with the RCGP if you haven’t already done so (</a:t>
          </a:r>
          <a:r>
            <a:rPr lang="en-US" sz="2400" dirty="0" err="1" smtClean="0"/>
            <a:t>AiT</a:t>
          </a:r>
          <a:r>
            <a:rPr lang="en-US" sz="2400" dirty="0" smtClean="0"/>
            <a:t>/non-member)</a:t>
          </a:r>
          <a:endParaRPr lang="en-US" sz="2400" dirty="0"/>
        </a:p>
      </dgm:t>
    </dgm:pt>
    <dgm:pt modelId="{E6D744D2-BEC9-C841-ABF5-B72CB2BD9358}" type="parTrans" cxnId="{98A00415-D10C-7C40-91BF-04A31C3855E5}">
      <dgm:prSet/>
      <dgm:spPr/>
      <dgm:t>
        <a:bodyPr/>
        <a:lstStyle/>
        <a:p>
          <a:endParaRPr lang="en-US"/>
        </a:p>
      </dgm:t>
    </dgm:pt>
    <dgm:pt modelId="{155B6C29-3E0D-5046-848C-D44576B4A055}" type="sibTrans" cxnId="{98A00415-D10C-7C40-91BF-04A31C3855E5}">
      <dgm:prSet/>
      <dgm:spPr/>
      <dgm:t>
        <a:bodyPr/>
        <a:lstStyle/>
        <a:p>
          <a:endParaRPr lang="en-US"/>
        </a:p>
      </dgm:t>
    </dgm:pt>
    <dgm:pt modelId="{2ADD9DEE-ACFE-5E40-B0F1-689D698397C4}">
      <dgm:prSet phldrT="[Text]" custT="1"/>
      <dgm:spPr/>
      <dgm:t>
        <a:bodyPr/>
        <a:lstStyle/>
        <a:p>
          <a:r>
            <a:rPr lang="en-US" sz="2400" dirty="0" smtClean="0"/>
            <a:t>Get familiar with your </a:t>
          </a:r>
          <a:r>
            <a:rPr lang="en-US" sz="2400" dirty="0" err="1" smtClean="0"/>
            <a:t>ePortfolio</a:t>
          </a:r>
          <a:endParaRPr lang="en-US" sz="2400" dirty="0"/>
        </a:p>
      </dgm:t>
    </dgm:pt>
    <dgm:pt modelId="{E1D7475C-D9B2-FC4D-B450-EEED93CA944F}" type="parTrans" cxnId="{C1C2BFF6-8C32-9E40-A83B-A84713BDF62F}">
      <dgm:prSet/>
      <dgm:spPr/>
      <dgm:t>
        <a:bodyPr/>
        <a:lstStyle/>
        <a:p>
          <a:endParaRPr lang="en-US"/>
        </a:p>
      </dgm:t>
    </dgm:pt>
    <dgm:pt modelId="{7C22722D-FB20-7E44-9CB8-E0632E8CD689}" type="sibTrans" cxnId="{C1C2BFF6-8C32-9E40-A83B-A84713BDF62F}">
      <dgm:prSet/>
      <dgm:spPr/>
      <dgm:t>
        <a:bodyPr/>
        <a:lstStyle/>
        <a:p>
          <a:endParaRPr lang="en-US"/>
        </a:p>
      </dgm:t>
    </dgm:pt>
    <dgm:pt modelId="{E82405B7-4149-384D-82F1-541018AE2426}">
      <dgm:prSet phldrT="[Text]" custT="1"/>
      <dgm:spPr/>
      <dgm:t>
        <a:bodyPr/>
        <a:lstStyle/>
        <a:p>
          <a:r>
            <a:rPr lang="en-US" sz="2400" dirty="0" smtClean="0"/>
            <a:t>Attend the next phase of the Induction course (WPBA courses)</a:t>
          </a:r>
          <a:endParaRPr lang="en-US" sz="2400" dirty="0"/>
        </a:p>
      </dgm:t>
    </dgm:pt>
    <dgm:pt modelId="{38BBD540-CBEA-9D4C-B732-8E2CCC21A899}" type="parTrans" cxnId="{A5AF7E6C-093C-BB44-A879-0793B42DBA8A}">
      <dgm:prSet/>
      <dgm:spPr/>
      <dgm:t>
        <a:bodyPr/>
        <a:lstStyle/>
        <a:p>
          <a:endParaRPr lang="en-US"/>
        </a:p>
      </dgm:t>
    </dgm:pt>
    <dgm:pt modelId="{18AE06AA-0308-9D46-B03C-50412601D84A}" type="sibTrans" cxnId="{A5AF7E6C-093C-BB44-A879-0793B42DBA8A}">
      <dgm:prSet/>
      <dgm:spPr/>
      <dgm:t>
        <a:bodyPr/>
        <a:lstStyle/>
        <a:p>
          <a:pPr rtl="0"/>
          <a:endParaRPr lang="en-US"/>
        </a:p>
      </dgm:t>
    </dgm:pt>
    <dgm:pt modelId="{DD4B5769-2738-5147-B9B9-418AF4C95B5F}" type="pres">
      <dgm:prSet presAssocID="{346B5A2C-E066-B84D-B85C-415EB406BB2E}" presName="linear" presStyleCnt="0">
        <dgm:presLayoutVars>
          <dgm:dir/>
          <dgm:animLvl val="lvl"/>
          <dgm:resizeHandles val="exact"/>
        </dgm:presLayoutVars>
      </dgm:prSet>
      <dgm:spPr/>
    </dgm:pt>
    <dgm:pt modelId="{1B412E72-4C46-7D49-9584-34EF674FAAAC}" type="pres">
      <dgm:prSet presAssocID="{E4592B9C-7E13-884C-AD5F-843D55621600}" presName="parentLin" presStyleCnt="0"/>
      <dgm:spPr/>
    </dgm:pt>
    <dgm:pt modelId="{A4CCC42E-D2A0-3243-BDCA-46A943D4752C}" type="pres">
      <dgm:prSet presAssocID="{E4592B9C-7E13-884C-AD5F-843D55621600}" presName="parentLeftMargin" presStyleLbl="node1" presStyleIdx="0" presStyleCnt="3"/>
      <dgm:spPr/>
      <dgm:t>
        <a:bodyPr/>
        <a:lstStyle/>
        <a:p>
          <a:endParaRPr lang="en-US"/>
        </a:p>
      </dgm:t>
    </dgm:pt>
    <dgm:pt modelId="{E30B986B-120B-DC40-B93F-D15F5838DE6D}" type="pres">
      <dgm:prSet presAssocID="{E4592B9C-7E13-884C-AD5F-843D55621600}" presName="parentText" presStyleLbl="node1" presStyleIdx="0" presStyleCnt="3" custScaleX="101767" custScaleY="88407">
        <dgm:presLayoutVars>
          <dgm:chMax val="0"/>
          <dgm:bulletEnabled val="1"/>
        </dgm:presLayoutVars>
      </dgm:prSet>
      <dgm:spPr/>
      <dgm:t>
        <a:bodyPr/>
        <a:lstStyle/>
        <a:p>
          <a:endParaRPr lang="en-US"/>
        </a:p>
      </dgm:t>
    </dgm:pt>
    <dgm:pt modelId="{7C60B978-EB26-2F42-BB3B-5BAFAC0B9B48}" type="pres">
      <dgm:prSet presAssocID="{E4592B9C-7E13-884C-AD5F-843D55621600}" presName="negativeSpace" presStyleCnt="0"/>
      <dgm:spPr/>
    </dgm:pt>
    <dgm:pt modelId="{D8D43579-9F78-934C-B0DF-E9C0742096AD}" type="pres">
      <dgm:prSet presAssocID="{E4592B9C-7E13-884C-AD5F-843D55621600}" presName="childText" presStyleLbl="conFgAcc1" presStyleIdx="0" presStyleCnt="3">
        <dgm:presLayoutVars>
          <dgm:bulletEnabled val="1"/>
        </dgm:presLayoutVars>
      </dgm:prSet>
      <dgm:spPr/>
    </dgm:pt>
    <dgm:pt modelId="{CDFDF44F-D65E-2549-998E-046BD83AF35A}" type="pres">
      <dgm:prSet presAssocID="{155B6C29-3E0D-5046-848C-D44576B4A055}" presName="spaceBetweenRectangles" presStyleCnt="0"/>
      <dgm:spPr/>
    </dgm:pt>
    <dgm:pt modelId="{F7A6811B-3135-D74D-9C01-A387E35650D4}" type="pres">
      <dgm:prSet presAssocID="{2ADD9DEE-ACFE-5E40-B0F1-689D698397C4}" presName="parentLin" presStyleCnt="0"/>
      <dgm:spPr/>
    </dgm:pt>
    <dgm:pt modelId="{7804FF40-7B35-F54C-98EF-7E588A8CA2A9}" type="pres">
      <dgm:prSet presAssocID="{2ADD9DEE-ACFE-5E40-B0F1-689D698397C4}" presName="parentLeftMargin" presStyleLbl="node1" presStyleIdx="0" presStyleCnt="3"/>
      <dgm:spPr/>
    </dgm:pt>
    <dgm:pt modelId="{36F1B06E-068E-A14D-85AD-34F51DF61681}" type="pres">
      <dgm:prSet presAssocID="{2ADD9DEE-ACFE-5E40-B0F1-689D698397C4}" presName="parentText" presStyleLbl="node1" presStyleIdx="1" presStyleCnt="3">
        <dgm:presLayoutVars>
          <dgm:chMax val="0"/>
          <dgm:bulletEnabled val="1"/>
        </dgm:presLayoutVars>
      </dgm:prSet>
      <dgm:spPr/>
    </dgm:pt>
    <dgm:pt modelId="{9F948CF4-C162-AD48-81C2-B763F150C104}" type="pres">
      <dgm:prSet presAssocID="{2ADD9DEE-ACFE-5E40-B0F1-689D698397C4}" presName="negativeSpace" presStyleCnt="0"/>
      <dgm:spPr/>
    </dgm:pt>
    <dgm:pt modelId="{28C135C6-BEB6-3B44-A4D8-EE5ABBC98920}" type="pres">
      <dgm:prSet presAssocID="{2ADD9DEE-ACFE-5E40-B0F1-689D698397C4}" presName="childText" presStyleLbl="conFgAcc1" presStyleIdx="1" presStyleCnt="3">
        <dgm:presLayoutVars>
          <dgm:bulletEnabled val="1"/>
        </dgm:presLayoutVars>
      </dgm:prSet>
      <dgm:spPr/>
    </dgm:pt>
    <dgm:pt modelId="{44796554-D48C-5A49-9BF5-E55132194D1E}" type="pres">
      <dgm:prSet presAssocID="{7C22722D-FB20-7E44-9CB8-E0632E8CD689}" presName="spaceBetweenRectangles" presStyleCnt="0"/>
      <dgm:spPr/>
    </dgm:pt>
    <dgm:pt modelId="{9FA31082-5C0D-4242-B27E-7AD0541B2BA2}" type="pres">
      <dgm:prSet presAssocID="{E82405B7-4149-384D-82F1-541018AE2426}" presName="parentLin" presStyleCnt="0"/>
      <dgm:spPr/>
    </dgm:pt>
    <dgm:pt modelId="{FA10FD33-2643-9040-8900-0AF7E646D000}" type="pres">
      <dgm:prSet presAssocID="{E82405B7-4149-384D-82F1-541018AE2426}" presName="parentLeftMargin" presStyleLbl="node1" presStyleIdx="1" presStyleCnt="3"/>
      <dgm:spPr/>
    </dgm:pt>
    <dgm:pt modelId="{5555E851-BA72-8942-9D32-A0A7FA5CE2EE}" type="pres">
      <dgm:prSet presAssocID="{E82405B7-4149-384D-82F1-541018AE2426}" presName="parentText" presStyleLbl="node1" presStyleIdx="2" presStyleCnt="3">
        <dgm:presLayoutVars>
          <dgm:chMax val="0"/>
          <dgm:bulletEnabled val="1"/>
        </dgm:presLayoutVars>
      </dgm:prSet>
      <dgm:spPr/>
      <dgm:t>
        <a:bodyPr/>
        <a:lstStyle/>
        <a:p>
          <a:endParaRPr lang="en-US"/>
        </a:p>
      </dgm:t>
    </dgm:pt>
    <dgm:pt modelId="{357CF2C2-CAB1-1E45-B154-8540DC332854}" type="pres">
      <dgm:prSet presAssocID="{E82405B7-4149-384D-82F1-541018AE2426}" presName="negativeSpace" presStyleCnt="0"/>
      <dgm:spPr/>
    </dgm:pt>
    <dgm:pt modelId="{3A51831F-E79D-6C4C-BA54-69DCDCE23770}" type="pres">
      <dgm:prSet presAssocID="{E82405B7-4149-384D-82F1-541018AE2426}" presName="childText" presStyleLbl="conFgAcc1" presStyleIdx="2" presStyleCnt="3">
        <dgm:presLayoutVars>
          <dgm:bulletEnabled val="1"/>
        </dgm:presLayoutVars>
      </dgm:prSet>
      <dgm:spPr/>
    </dgm:pt>
  </dgm:ptLst>
  <dgm:cxnLst>
    <dgm:cxn modelId="{A5AF7E6C-093C-BB44-A879-0793B42DBA8A}" srcId="{346B5A2C-E066-B84D-B85C-415EB406BB2E}" destId="{E82405B7-4149-384D-82F1-541018AE2426}" srcOrd="2" destOrd="0" parTransId="{38BBD540-CBEA-9D4C-B732-8E2CCC21A899}" sibTransId="{18AE06AA-0308-9D46-B03C-50412601D84A}"/>
    <dgm:cxn modelId="{C82F585F-66AF-A946-ABF2-760CF26C0010}" type="presOf" srcId="{E4592B9C-7E13-884C-AD5F-843D55621600}" destId="{A4CCC42E-D2A0-3243-BDCA-46A943D4752C}" srcOrd="0" destOrd="0" presId="urn:microsoft.com/office/officeart/2005/8/layout/list1"/>
    <dgm:cxn modelId="{1103BC0A-A2D9-BC45-8709-400B2744C203}" type="presOf" srcId="{E4592B9C-7E13-884C-AD5F-843D55621600}" destId="{E30B986B-120B-DC40-B93F-D15F5838DE6D}" srcOrd="1" destOrd="0" presId="urn:microsoft.com/office/officeart/2005/8/layout/list1"/>
    <dgm:cxn modelId="{FF974AC2-E124-E049-A232-AA5C65CB409D}" type="presOf" srcId="{E82405B7-4149-384D-82F1-541018AE2426}" destId="{FA10FD33-2643-9040-8900-0AF7E646D000}" srcOrd="0" destOrd="0" presId="urn:microsoft.com/office/officeart/2005/8/layout/list1"/>
    <dgm:cxn modelId="{C858D621-03D9-634C-B3E0-0BE4A0D5BC2C}" type="presOf" srcId="{2ADD9DEE-ACFE-5E40-B0F1-689D698397C4}" destId="{36F1B06E-068E-A14D-85AD-34F51DF61681}" srcOrd="1" destOrd="0" presId="urn:microsoft.com/office/officeart/2005/8/layout/list1"/>
    <dgm:cxn modelId="{9498726C-1E66-F241-A05A-9C408B8BA121}" type="presOf" srcId="{346B5A2C-E066-B84D-B85C-415EB406BB2E}" destId="{DD4B5769-2738-5147-B9B9-418AF4C95B5F}" srcOrd="0" destOrd="0" presId="urn:microsoft.com/office/officeart/2005/8/layout/list1"/>
    <dgm:cxn modelId="{C6625DD2-24BE-0545-A174-D6E137D495C7}" type="presOf" srcId="{E82405B7-4149-384D-82F1-541018AE2426}" destId="{5555E851-BA72-8942-9D32-A0A7FA5CE2EE}" srcOrd="1" destOrd="0" presId="urn:microsoft.com/office/officeart/2005/8/layout/list1"/>
    <dgm:cxn modelId="{31C86E6D-53C2-234E-B45B-880F6591B9C2}" type="presOf" srcId="{2ADD9DEE-ACFE-5E40-B0F1-689D698397C4}" destId="{7804FF40-7B35-F54C-98EF-7E588A8CA2A9}" srcOrd="0" destOrd="0" presId="urn:microsoft.com/office/officeart/2005/8/layout/list1"/>
    <dgm:cxn modelId="{98A00415-D10C-7C40-91BF-04A31C3855E5}" srcId="{346B5A2C-E066-B84D-B85C-415EB406BB2E}" destId="{E4592B9C-7E13-884C-AD5F-843D55621600}" srcOrd="0" destOrd="0" parTransId="{E6D744D2-BEC9-C841-ABF5-B72CB2BD9358}" sibTransId="{155B6C29-3E0D-5046-848C-D44576B4A055}"/>
    <dgm:cxn modelId="{C1C2BFF6-8C32-9E40-A83B-A84713BDF62F}" srcId="{346B5A2C-E066-B84D-B85C-415EB406BB2E}" destId="{2ADD9DEE-ACFE-5E40-B0F1-689D698397C4}" srcOrd="1" destOrd="0" parTransId="{E1D7475C-D9B2-FC4D-B450-EEED93CA944F}" sibTransId="{7C22722D-FB20-7E44-9CB8-E0632E8CD689}"/>
    <dgm:cxn modelId="{EA3269AF-A9F9-AB41-A85F-BC62700E96F6}" type="presParOf" srcId="{DD4B5769-2738-5147-B9B9-418AF4C95B5F}" destId="{1B412E72-4C46-7D49-9584-34EF674FAAAC}" srcOrd="0" destOrd="0" presId="urn:microsoft.com/office/officeart/2005/8/layout/list1"/>
    <dgm:cxn modelId="{F03EC704-FFF9-2C40-848B-FAABFDCE1671}" type="presParOf" srcId="{1B412E72-4C46-7D49-9584-34EF674FAAAC}" destId="{A4CCC42E-D2A0-3243-BDCA-46A943D4752C}" srcOrd="0" destOrd="0" presId="urn:microsoft.com/office/officeart/2005/8/layout/list1"/>
    <dgm:cxn modelId="{07ACD4C0-BD75-AB4F-81DC-1172EC0730F8}" type="presParOf" srcId="{1B412E72-4C46-7D49-9584-34EF674FAAAC}" destId="{E30B986B-120B-DC40-B93F-D15F5838DE6D}" srcOrd="1" destOrd="0" presId="urn:microsoft.com/office/officeart/2005/8/layout/list1"/>
    <dgm:cxn modelId="{9E903D33-A761-9149-B8AD-449E189D604A}" type="presParOf" srcId="{DD4B5769-2738-5147-B9B9-418AF4C95B5F}" destId="{7C60B978-EB26-2F42-BB3B-5BAFAC0B9B48}" srcOrd="1" destOrd="0" presId="urn:microsoft.com/office/officeart/2005/8/layout/list1"/>
    <dgm:cxn modelId="{A3B3C97D-028E-0F49-8063-68387F946EBC}" type="presParOf" srcId="{DD4B5769-2738-5147-B9B9-418AF4C95B5F}" destId="{D8D43579-9F78-934C-B0DF-E9C0742096AD}" srcOrd="2" destOrd="0" presId="urn:microsoft.com/office/officeart/2005/8/layout/list1"/>
    <dgm:cxn modelId="{4137137D-C0AA-904F-9DC4-ACE8AC4BD95D}" type="presParOf" srcId="{DD4B5769-2738-5147-B9B9-418AF4C95B5F}" destId="{CDFDF44F-D65E-2549-998E-046BD83AF35A}" srcOrd="3" destOrd="0" presId="urn:microsoft.com/office/officeart/2005/8/layout/list1"/>
    <dgm:cxn modelId="{64644ACD-FAED-E148-A3D0-A07787BAE8C3}" type="presParOf" srcId="{DD4B5769-2738-5147-B9B9-418AF4C95B5F}" destId="{F7A6811B-3135-D74D-9C01-A387E35650D4}" srcOrd="4" destOrd="0" presId="urn:microsoft.com/office/officeart/2005/8/layout/list1"/>
    <dgm:cxn modelId="{6877BB40-5437-9B45-8C08-BF1582BB790E}" type="presParOf" srcId="{F7A6811B-3135-D74D-9C01-A387E35650D4}" destId="{7804FF40-7B35-F54C-98EF-7E588A8CA2A9}" srcOrd="0" destOrd="0" presId="urn:microsoft.com/office/officeart/2005/8/layout/list1"/>
    <dgm:cxn modelId="{700C9AEC-C230-054B-9F59-E91EF43B357D}" type="presParOf" srcId="{F7A6811B-3135-D74D-9C01-A387E35650D4}" destId="{36F1B06E-068E-A14D-85AD-34F51DF61681}" srcOrd="1" destOrd="0" presId="urn:microsoft.com/office/officeart/2005/8/layout/list1"/>
    <dgm:cxn modelId="{667148CA-9D93-0943-BEF6-778D95249DC8}" type="presParOf" srcId="{DD4B5769-2738-5147-B9B9-418AF4C95B5F}" destId="{9F948CF4-C162-AD48-81C2-B763F150C104}" srcOrd="5" destOrd="0" presId="urn:microsoft.com/office/officeart/2005/8/layout/list1"/>
    <dgm:cxn modelId="{C9FAA717-C677-3C4F-A10E-16E45923739D}" type="presParOf" srcId="{DD4B5769-2738-5147-B9B9-418AF4C95B5F}" destId="{28C135C6-BEB6-3B44-A4D8-EE5ABBC98920}" srcOrd="6" destOrd="0" presId="urn:microsoft.com/office/officeart/2005/8/layout/list1"/>
    <dgm:cxn modelId="{BC509270-FF4E-394D-97D1-BE80B30689D5}" type="presParOf" srcId="{DD4B5769-2738-5147-B9B9-418AF4C95B5F}" destId="{44796554-D48C-5A49-9BF5-E55132194D1E}" srcOrd="7" destOrd="0" presId="urn:microsoft.com/office/officeart/2005/8/layout/list1"/>
    <dgm:cxn modelId="{57C1ADB9-9DF1-F441-B349-B846F7B858AA}" type="presParOf" srcId="{DD4B5769-2738-5147-B9B9-418AF4C95B5F}" destId="{9FA31082-5C0D-4242-B27E-7AD0541B2BA2}" srcOrd="8" destOrd="0" presId="urn:microsoft.com/office/officeart/2005/8/layout/list1"/>
    <dgm:cxn modelId="{0D4E6188-643F-0C49-880D-5F10FF5E5A92}" type="presParOf" srcId="{9FA31082-5C0D-4242-B27E-7AD0541B2BA2}" destId="{FA10FD33-2643-9040-8900-0AF7E646D000}" srcOrd="0" destOrd="0" presId="urn:microsoft.com/office/officeart/2005/8/layout/list1"/>
    <dgm:cxn modelId="{43C9C433-F7D7-F648-80AB-183D5DFEF313}" type="presParOf" srcId="{9FA31082-5C0D-4242-B27E-7AD0541B2BA2}" destId="{5555E851-BA72-8942-9D32-A0A7FA5CE2EE}" srcOrd="1" destOrd="0" presId="urn:microsoft.com/office/officeart/2005/8/layout/list1"/>
    <dgm:cxn modelId="{C2287B1D-8F72-284C-BE6D-B492271EF4C6}" type="presParOf" srcId="{DD4B5769-2738-5147-B9B9-418AF4C95B5F}" destId="{357CF2C2-CAB1-1E45-B154-8540DC332854}" srcOrd="9" destOrd="0" presId="urn:microsoft.com/office/officeart/2005/8/layout/list1"/>
    <dgm:cxn modelId="{33AD7E56-056E-734D-921C-2F5B3D8C79E2}" type="presParOf" srcId="{DD4B5769-2738-5147-B9B9-418AF4C95B5F}" destId="{3A51831F-E79D-6C4C-BA54-69DCDCE2377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63D3-4709-4D45-BA2E-2456DC5FC9D1}">
      <dsp:nvSpPr>
        <dsp:cNvPr id="0" name=""/>
        <dsp:cNvSpPr/>
      </dsp:nvSpPr>
      <dsp:spPr>
        <a:xfrm>
          <a:off x="1145026" y="0"/>
          <a:ext cx="7571922" cy="7571922"/>
        </a:xfrm>
        <a:prstGeom prst="diamond">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AEECC28B-0D5F-BB48-A805-557D01E8F5EC}">
      <dsp:nvSpPr>
        <dsp:cNvPr id="0" name=""/>
        <dsp:cNvSpPr/>
      </dsp:nvSpPr>
      <dsp:spPr>
        <a:xfrm>
          <a:off x="1864358" y="719332"/>
          <a:ext cx="2953049" cy="2953049"/>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The assessment process for becoming a GP</a:t>
          </a:r>
          <a:endParaRPr lang="en-US" sz="2800" b="1" kern="1200" dirty="0"/>
        </a:p>
      </dsp:txBody>
      <dsp:txXfrm>
        <a:off x="2008514" y="863488"/>
        <a:ext cx="2664737" cy="2664737"/>
      </dsp:txXfrm>
    </dsp:sp>
    <dsp:sp modelId="{8F2E9FD1-A793-7249-9673-A471BC4FE5A0}">
      <dsp:nvSpPr>
        <dsp:cNvPr id="0" name=""/>
        <dsp:cNvSpPr/>
      </dsp:nvSpPr>
      <dsp:spPr>
        <a:xfrm>
          <a:off x="5044565" y="719332"/>
          <a:ext cx="2953049" cy="2953049"/>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MRCGP mandatory since 2007</a:t>
          </a:r>
          <a:endParaRPr lang="en-US" sz="2800" b="1" kern="1200" dirty="0"/>
        </a:p>
      </dsp:txBody>
      <dsp:txXfrm>
        <a:off x="5188721" y="863488"/>
        <a:ext cx="2664737" cy="2664737"/>
      </dsp:txXfrm>
    </dsp:sp>
    <dsp:sp modelId="{E86B9D6C-021F-D946-97D3-ADDEAE081808}">
      <dsp:nvSpPr>
        <dsp:cNvPr id="0" name=""/>
        <dsp:cNvSpPr/>
      </dsp:nvSpPr>
      <dsp:spPr>
        <a:xfrm>
          <a:off x="1864358" y="3899539"/>
          <a:ext cx="2953049" cy="2953049"/>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Assesses GP competencies (what a GP should be able to DO)</a:t>
          </a:r>
          <a:endParaRPr lang="en-US" sz="2800" b="1" kern="1200" dirty="0"/>
        </a:p>
      </dsp:txBody>
      <dsp:txXfrm>
        <a:off x="2008514" y="4043695"/>
        <a:ext cx="2664737" cy="2664737"/>
      </dsp:txXfrm>
    </dsp:sp>
    <dsp:sp modelId="{FDB38B2C-37E9-D642-8915-767AD4807614}">
      <dsp:nvSpPr>
        <dsp:cNvPr id="0" name=""/>
        <dsp:cNvSpPr/>
      </dsp:nvSpPr>
      <dsp:spPr>
        <a:xfrm>
          <a:off x="5044565" y="3899539"/>
          <a:ext cx="2953049" cy="2953049"/>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Based on the RCGP curriculum (what a GP should KNOW)</a:t>
          </a:r>
          <a:endParaRPr lang="en-US" sz="2800" b="1" kern="1200" dirty="0"/>
        </a:p>
      </dsp:txBody>
      <dsp:txXfrm>
        <a:off x="5188721" y="4043695"/>
        <a:ext cx="2664737" cy="266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43579-9F78-934C-B0DF-E9C0742096AD}">
      <dsp:nvSpPr>
        <dsp:cNvPr id="0" name=""/>
        <dsp:cNvSpPr/>
      </dsp:nvSpPr>
      <dsp:spPr>
        <a:xfrm>
          <a:off x="0" y="536854"/>
          <a:ext cx="8669867" cy="11340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30B986B-120B-DC40-B93F-D15F5838DE6D}">
      <dsp:nvSpPr>
        <dsp:cNvPr id="0" name=""/>
        <dsp:cNvSpPr/>
      </dsp:nvSpPr>
      <dsp:spPr>
        <a:xfrm>
          <a:off x="433493" y="26656"/>
          <a:ext cx="6176144" cy="117439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066800">
            <a:lnSpc>
              <a:spcPct val="90000"/>
            </a:lnSpc>
            <a:spcBef>
              <a:spcPct val="0"/>
            </a:spcBef>
            <a:spcAft>
              <a:spcPct val="35000"/>
            </a:spcAft>
          </a:pPr>
          <a:r>
            <a:rPr lang="en-US" sz="2400" kern="1200" dirty="0" smtClean="0"/>
            <a:t>Register with the RCGP if you haven’t already done so (</a:t>
          </a:r>
          <a:r>
            <a:rPr lang="en-US" sz="2400" kern="1200" dirty="0" err="1" smtClean="0"/>
            <a:t>AiT</a:t>
          </a:r>
          <a:r>
            <a:rPr lang="en-US" sz="2400" kern="1200" dirty="0" smtClean="0"/>
            <a:t>/non-member)</a:t>
          </a:r>
          <a:endParaRPr lang="en-US" sz="2400" kern="1200" dirty="0"/>
        </a:p>
      </dsp:txBody>
      <dsp:txXfrm>
        <a:off x="490822" y="83985"/>
        <a:ext cx="6061486" cy="1059740"/>
      </dsp:txXfrm>
    </dsp:sp>
    <dsp:sp modelId="{28C135C6-BEB6-3B44-A4D8-EE5ABBC98920}">
      <dsp:nvSpPr>
        <dsp:cNvPr id="0" name=""/>
        <dsp:cNvSpPr/>
      </dsp:nvSpPr>
      <dsp:spPr>
        <a:xfrm>
          <a:off x="0" y="2578054"/>
          <a:ext cx="8669867" cy="11340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6F1B06E-068E-A14D-85AD-34F51DF61681}">
      <dsp:nvSpPr>
        <dsp:cNvPr id="0" name=""/>
        <dsp:cNvSpPr/>
      </dsp:nvSpPr>
      <dsp:spPr>
        <a:xfrm>
          <a:off x="433493" y="1913854"/>
          <a:ext cx="6068906" cy="1328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066800">
            <a:lnSpc>
              <a:spcPct val="90000"/>
            </a:lnSpc>
            <a:spcBef>
              <a:spcPct val="0"/>
            </a:spcBef>
            <a:spcAft>
              <a:spcPct val="35000"/>
            </a:spcAft>
          </a:pPr>
          <a:r>
            <a:rPr lang="en-US" sz="2400" kern="1200" dirty="0" smtClean="0"/>
            <a:t>Get familiar with your </a:t>
          </a:r>
          <a:r>
            <a:rPr lang="en-US" sz="2400" kern="1200" dirty="0" err="1" smtClean="0"/>
            <a:t>ePortfolio</a:t>
          </a:r>
          <a:endParaRPr lang="en-US" sz="2400" kern="1200" dirty="0"/>
        </a:p>
      </dsp:txBody>
      <dsp:txXfrm>
        <a:off x="498340" y="1978701"/>
        <a:ext cx="5939212" cy="1198706"/>
      </dsp:txXfrm>
    </dsp:sp>
    <dsp:sp modelId="{3A51831F-E79D-6C4C-BA54-69DCDCE23770}">
      <dsp:nvSpPr>
        <dsp:cNvPr id="0" name=""/>
        <dsp:cNvSpPr/>
      </dsp:nvSpPr>
      <dsp:spPr>
        <a:xfrm>
          <a:off x="0" y="4619254"/>
          <a:ext cx="8669867" cy="11340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55E851-BA72-8942-9D32-A0A7FA5CE2EE}">
      <dsp:nvSpPr>
        <dsp:cNvPr id="0" name=""/>
        <dsp:cNvSpPr/>
      </dsp:nvSpPr>
      <dsp:spPr>
        <a:xfrm>
          <a:off x="433493" y="3955054"/>
          <a:ext cx="6068906" cy="1328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9390" tIns="0" rIns="229390" bIns="0" numCol="1" spcCol="1270" anchor="ctr" anchorCtr="0">
          <a:noAutofit/>
        </a:bodyPr>
        <a:lstStyle/>
        <a:p>
          <a:pPr lvl="0" algn="l" defTabSz="1066800">
            <a:lnSpc>
              <a:spcPct val="90000"/>
            </a:lnSpc>
            <a:spcBef>
              <a:spcPct val="0"/>
            </a:spcBef>
            <a:spcAft>
              <a:spcPct val="35000"/>
            </a:spcAft>
          </a:pPr>
          <a:r>
            <a:rPr lang="en-US" sz="2400" kern="1200" dirty="0" smtClean="0"/>
            <a:t>Attend the next phase of the Induction course (WPBA courses)</a:t>
          </a:r>
          <a:endParaRPr lang="en-US" sz="2400" kern="1200" dirty="0"/>
        </a:p>
      </dsp:txBody>
      <dsp:txXfrm>
        <a:off x="498340" y="4019901"/>
        <a:ext cx="5939212"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ヒラギノ明朝 ProN W3" charset="0"/>
                <a:cs typeface="ヒラギノ明朝 ProN W3"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FE0304-4163-D741-A220-80202677A1D6}" type="datetime1">
              <a:rPr lang="en-US" altLang="en-GB"/>
              <a:pPr/>
              <a:t>7/31/17</a:t>
            </a:fld>
            <a:endParaRPr lang="en-US" alt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ヒラギノ明朝 ProN W3" charset="0"/>
                <a:cs typeface="ヒラギノ明朝 ProN W3"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CDE0E9-56EB-5A4E-8904-6B2148E7FE7D}" type="slidenum">
              <a:rPr lang="en-US" altLang="en-GB"/>
              <a:pPr/>
              <a:t>‹#›</a:t>
            </a:fld>
            <a:endParaRPr lang="en-US" altLang="en-GB"/>
          </a:p>
        </p:txBody>
      </p:sp>
    </p:spTree>
    <p:extLst>
      <p:ext uri="{BB962C8B-B14F-4D97-AF65-F5344CB8AC3E}">
        <p14:creationId xmlns:p14="http://schemas.microsoft.com/office/powerpoint/2010/main" val="211696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ヒラギノ明朝 ProN W3" charset="0"/>
                <a:cs typeface="ヒラギノ明朝 ProN W3"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BE5C856-D7AC-B244-9CAD-EBAE9399F80E}" type="datetime1">
              <a:rPr lang="en-US" altLang="en-GB"/>
              <a:pPr/>
              <a:t>7/31/17</a:t>
            </a:fld>
            <a:endParaRPr lang="en-US" alt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ヒラギノ明朝 ProN W3" charset="0"/>
                <a:cs typeface="ヒラギノ明朝 ProN W3"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38E869-30DA-EE41-A1BF-A94DFCBF2F43}" type="slidenum">
              <a:rPr lang="en-US" altLang="en-GB"/>
              <a:pPr/>
              <a:t>‹#›</a:t>
            </a:fld>
            <a:endParaRPr lang="en-US" altLang="en-GB"/>
          </a:p>
        </p:txBody>
      </p:sp>
    </p:spTree>
    <p:extLst>
      <p:ext uri="{BB962C8B-B14F-4D97-AF65-F5344CB8AC3E}">
        <p14:creationId xmlns:p14="http://schemas.microsoft.com/office/powerpoint/2010/main" val="19489223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885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GB">
              <a:ea typeface="ＭＳ Ｐゴシック" charset="-128"/>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04B2EBB9-9CD7-3643-A586-4DDEBD06C7FC}" type="slidenum">
              <a:rPr lang="en-US" altLang="en-GB" sz="1200"/>
              <a:pPr eaLnBrk="1" hangingPunct="1"/>
              <a:t>1</a:t>
            </a:fld>
            <a:endParaRPr lang="en-US" altLang="en-GB" sz="1200"/>
          </a:p>
        </p:txBody>
      </p:sp>
    </p:spTree>
    <p:extLst>
      <p:ext uri="{BB962C8B-B14F-4D97-AF65-F5344CB8AC3E}">
        <p14:creationId xmlns:p14="http://schemas.microsoft.com/office/powerpoint/2010/main" val="33589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Some more information about the CSA</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5591E89D-B698-384C-BBBE-D860CCB0A388}" type="slidenum">
              <a:rPr lang="en-US" altLang="en-GB" sz="1200"/>
              <a:pPr eaLnBrk="1" hangingPunct="1"/>
              <a:t>10</a:t>
            </a:fld>
            <a:endParaRPr lang="en-US" altLang="en-GB" sz="1200"/>
          </a:p>
        </p:txBody>
      </p:sp>
    </p:spTree>
    <p:extLst>
      <p:ext uri="{BB962C8B-B14F-4D97-AF65-F5344CB8AC3E}">
        <p14:creationId xmlns:p14="http://schemas.microsoft.com/office/powerpoint/2010/main" val="58169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WPBA – stands for work place based assessment</a:t>
            </a:r>
          </a:p>
          <a:p>
            <a:r>
              <a:rPr lang="en-US" altLang="en-GB">
                <a:ea typeface="ＭＳ Ｐゴシック" charset="-128"/>
              </a:rPr>
              <a:t>Tell me what you know about WPBA</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BA116EEC-4739-E141-89F1-589F09B2C937}" type="slidenum">
              <a:rPr lang="en-US" altLang="en-GB" sz="1200"/>
              <a:pPr eaLnBrk="1" hangingPunct="1"/>
              <a:t>11</a:t>
            </a:fld>
            <a:endParaRPr lang="en-US" altLang="en-GB" sz="1200"/>
          </a:p>
        </p:txBody>
      </p:sp>
    </p:spTree>
    <p:extLst>
      <p:ext uri="{BB962C8B-B14F-4D97-AF65-F5344CB8AC3E}">
        <p14:creationId xmlns:p14="http://schemas.microsoft.com/office/powerpoint/2010/main" val="114369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Just to illustrate to you the range of things that are covered by the WPBA</a:t>
            </a:r>
          </a:p>
          <a:p>
            <a:r>
              <a:rPr lang="en-US" altLang="en-GB">
                <a:ea typeface="ＭＳ Ｐゴシック" charset="-128"/>
              </a:rPr>
              <a:t>Don</a:t>
            </a:r>
            <a:r>
              <a:rPr lang="en-US" altLang="en-US">
                <a:ea typeface="ＭＳ Ｐゴシック" charset="-128"/>
              </a:rPr>
              <a:t>’</a:t>
            </a:r>
            <a:r>
              <a:rPr lang="en-US" altLang="en-GB">
                <a:ea typeface="ＭＳ Ｐゴシック" charset="-128"/>
              </a:rPr>
              <a:t>t be intimidated by all the acronyms – it might seem like a different language but you</a:t>
            </a:r>
            <a:r>
              <a:rPr lang="en-US" altLang="en-US">
                <a:ea typeface="ＭＳ Ｐゴシック" charset="-128"/>
              </a:rPr>
              <a:t>’</a:t>
            </a:r>
            <a:r>
              <a:rPr lang="en-US" altLang="en-GB">
                <a:ea typeface="ＭＳ Ｐゴシック" charset="-128"/>
              </a:rPr>
              <a:t>ll get very familiar with it all very quickly</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826623AE-91A6-644F-A08C-5C81DF6538BB}" type="slidenum">
              <a:rPr lang="en-US" altLang="en-GB" sz="1200"/>
              <a:pPr eaLnBrk="1" hangingPunct="1"/>
              <a:t>12</a:t>
            </a:fld>
            <a:endParaRPr lang="en-US" altLang="en-GB" sz="1200"/>
          </a:p>
        </p:txBody>
      </p:sp>
    </p:spTree>
    <p:extLst>
      <p:ext uri="{BB962C8B-B14F-4D97-AF65-F5344CB8AC3E}">
        <p14:creationId xmlns:p14="http://schemas.microsoft.com/office/powerpoint/2010/main" val="359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I</a:t>
            </a:r>
            <a:r>
              <a:rPr lang="en-US" altLang="en-US">
                <a:ea typeface="ＭＳ Ｐゴシック" charset="-128"/>
              </a:rPr>
              <a:t>’</a:t>
            </a:r>
            <a:r>
              <a:rPr lang="en-US" altLang="en-GB">
                <a:ea typeface="ＭＳ Ｐゴシック" charset="-128"/>
              </a:rPr>
              <a:t>m going to talk a little bit now about the ePortfolio specifically</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D4848F53-EA03-044A-9414-C5D9DCEDD615}" type="slidenum">
              <a:rPr lang="en-US" altLang="en-GB" sz="1200"/>
              <a:pPr eaLnBrk="1" hangingPunct="1"/>
              <a:t>13</a:t>
            </a:fld>
            <a:endParaRPr lang="en-US" altLang="en-GB" sz="1200"/>
          </a:p>
        </p:txBody>
      </p:sp>
    </p:spTree>
    <p:extLst>
      <p:ext uri="{BB962C8B-B14F-4D97-AF65-F5344CB8AC3E}">
        <p14:creationId xmlns:p14="http://schemas.microsoft.com/office/powerpoint/2010/main" val="21148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At end of slide</a:t>
            </a:r>
          </a:p>
          <a:p>
            <a:r>
              <a:rPr lang="en-US" altLang="en-GB">
                <a:ea typeface="ＭＳ Ｐゴシック" charset="-128"/>
              </a:rPr>
              <a:t>I</a:t>
            </a:r>
            <a:r>
              <a:rPr lang="en-US" altLang="en-US">
                <a:ea typeface="ＭＳ Ｐゴシック" charset="-128"/>
              </a:rPr>
              <a:t>’</a:t>
            </a:r>
            <a:r>
              <a:rPr lang="en-US" altLang="en-GB">
                <a:ea typeface="ＭＳ Ｐゴシック" charset="-128"/>
              </a:rPr>
              <a:t>m going to pause there and just say - I cannot emphasise enough the importance of the ePortfolio in your training</a:t>
            </a:r>
          </a:p>
          <a:p>
            <a:r>
              <a:rPr lang="en-US" altLang="en-GB">
                <a:ea typeface="ＭＳ Ｐゴシック" charset="-128"/>
              </a:rPr>
              <a:t>However good you might be clinically, however lovely people might tell you you are – your assessment by the ARCP panel – and therefore your progression through the training programme – is entirely dependent on the ePortfolio.  If you have a good ePortfolio, you will sail through.  But the opposite is also true – if you don</a:t>
            </a:r>
            <a:r>
              <a:rPr lang="en-US" altLang="en-US">
                <a:ea typeface="ＭＳ Ｐゴシック" charset="-128"/>
              </a:rPr>
              <a:t>’</a:t>
            </a:r>
            <a:r>
              <a:rPr lang="en-US" altLang="en-GB">
                <a:ea typeface="ＭＳ Ｐゴシック" charset="-128"/>
              </a:rPr>
              <a:t>t engage, if you have a sparse ePortfolio – then there is a very real risk that you might not progress, and, in extreme situations, it has been the case that trainees have been released from training because their ePortfolios were so bad.</a:t>
            </a:r>
          </a:p>
          <a:p>
            <a:endParaRPr lang="en-US" altLang="en-GB">
              <a:ea typeface="ＭＳ Ｐゴシック"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A47534C6-5BD9-2B43-ABBE-9FB247D8E44A}" type="slidenum">
              <a:rPr lang="en-US" altLang="en-GB" sz="1200"/>
              <a:pPr eaLnBrk="1" hangingPunct="1"/>
              <a:t>14</a:t>
            </a:fld>
            <a:endParaRPr lang="en-US" altLang="en-GB" sz="1200"/>
          </a:p>
        </p:txBody>
      </p:sp>
    </p:spTree>
    <p:extLst>
      <p:ext uri="{BB962C8B-B14F-4D97-AF65-F5344CB8AC3E}">
        <p14:creationId xmlns:p14="http://schemas.microsoft.com/office/powerpoint/2010/main" val="37838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So what exactly is the ePortfolio for?</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08A89140-364F-7840-867F-9753CFCB3D10}" type="slidenum">
              <a:rPr lang="en-US" altLang="en-GB" sz="1200"/>
              <a:pPr eaLnBrk="1" hangingPunct="1"/>
              <a:t>15</a:t>
            </a:fld>
            <a:endParaRPr lang="en-US" altLang="en-GB" sz="1200"/>
          </a:p>
        </p:txBody>
      </p:sp>
    </p:spTree>
    <p:extLst>
      <p:ext uri="{BB962C8B-B14F-4D97-AF65-F5344CB8AC3E}">
        <p14:creationId xmlns:p14="http://schemas.microsoft.com/office/powerpoint/2010/main" val="87427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This is what the login page looks like</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80E102BF-AF04-7D4B-BBFD-7CF5C4164F4A}" type="slidenum">
              <a:rPr lang="en-US" altLang="en-GB" sz="1200"/>
              <a:pPr eaLnBrk="1" hangingPunct="1"/>
              <a:t>16</a:t>
            </a:fld>
            <a:endParaRPr lang="en-US" altLang="en-GB" sz="1200"/>
          </a:p>
        </p:txBody>
      </p:sp>
    </p:spTree>
    <p:extLst>
      <p:ext uri="{BB962C8B-B14F-4D97-AF65-F5344CB8AC3E}">
        <p14:creationId xmlns:p14="http://schemas.microsoft.com/office/powerpoint/2010/main" val="81697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And when you log on you</a:t>
            </a:r>
            <a:r>
              <a:rPr lang="en-US" altLang="en-US">
                <a:ea typeface="ＭＳ Ｐゴシック" charset="-128"/>
              </a:rPr>
              <a:t>’</a:t>
            </a:r>
            <a:r>
              <a:rPr lang="en-US" altLang="en-GB">
                <a:ea typeface="ＭＳ Ｐゴシック" charset="-128"/>
              </a:rPr>
              <a:t>ll go to your dashboard which looks something like this.</a:t>
            </a:r>
          </a:p>
          <a:p>
            <a:r>
              <a:rPr lang="en-US" altLang="en-GB">
                <a:ea typeface="ＭＳ Ｐゴシック" charset="-128"/>
              </a:rPr>
              <a:t>It</a:t>
            </a:r>
            <a:r>
              <a:rPr lang="en-US" altLang="en-US">
                <a:ea typeface="ＭＳ Ｐゴシック" charset="-128"/>
              </a:rPr>
              <a:t>’</a:t>
            </a:r>
            <a:r>
              <a:rPr lang="en-US" altLang="en-GB">
                <a:ea typeface="ＭＳ Ｐゴシック" charset="-128"/>
              </a:rPr>
              <a:t>s all very busy and daunting isn</a:t>
            </a:r>
            <a:r>
              <a:rPr lang="en-US" altLang="en-US">
                <a:ea typeface="ＭＳ Ｐゴシック" charset="-128"/>
              </a:rPr>
              <a:t>’</a:t>
            </a:r>
            <a:r>
              <a:rPr lang="en-US" altLang="en-GB">
                <a:ea typeface="ＭＳ Ｐゴシック" charset="-128"/>
              </a:rPr>
              <a:t>t it?  Get stuck in, get familiar with it. You</a:t>
            </a:r>
            <a:r>
              <a:rPr lang="en-US" altLang="en-US">
                <a:ea typeface="ＭＳ Ｐゴシック" charset="-128"/>
              </a:rPr>
              <a:t>’</a:t>
            </a:r>
            <a:r>
              <a:rPr lang="en-US" altLang="en-GB">
                <a:ea typeface="ＭＳ Ｐゴシック" charset="-128"/>
              </a:rPr>
              <a:t>ll soon have it figured out.</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3B57BD8D-2714-A143-A8B9-F6CD82431263}" type="slidenum">
              <a:rPr lang="en-US" altLang="en-GB" sz="1200"/>
              <a:pPr eaLnBrk="1" hangingPunct="1"/>
              <a:t>17</a:t>
            </a:fld>
            <a:endParaRPr lang="en-US" altLang="en-GB" sz="1200"/>
          </a:p>
        </p:txBody>
      </p:sp>
    </p:spTree>
    <p:extLst>
      <p:ext uri="{BB962C8B-B14F-4D97-AF65-F5344CB8AC3E}">
        <p14:creationId xmlns:p14="http://schemas.microsoft.com/office/powerpoint/2010/main" val="211378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tLang="en-GB">
                <a:ea typeface="ＭＳ Ｐゴシック" charset="-128"/>
              </a:rPr>
              <a:t>Here are the 13 RCGP competences.  By the end of your training you need to have been rated competent for licensing in each of these in order to attain your CCT.  Its your clinical or educational supervisor who will link your log entries to the competences.  Assessments also get linked to the competences if appropriate.</a:t>
            </a:r>
          </a:p>
          <a:p>
            <a:pPr eaLnBrk="1" hangingPunct="1">
              <a:spcBef>
                <a:spcPct val="0"/>
              </a:spcBef>
            </a:pPr>
            <a:endParaRPr lang="en-GB" altLang="en-GB">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EC753FBD-E441-9C4A-8471-87605C488184}" type="slidenum">
              <a:rPr lang="en-US" altLang="en-GB" sz="1200">
                <a:solidFill>
                  <a:schemeClr val="tx1"/>
                </a:solidFill>
                <a:latin typeface="Calibri" charset="0"/>
                <a:ea typeface="ＭＳ Ｐゴシック" charset="-128"/>
              </a:rPr>
              <a:pPr eaLnBrk="1" hangingPunct="1"/>
              <a:t>18</a:t>
            </a:fld>
            <a:endParaRPr lang="en-US" altLang="en-GB" sz="1200">
              <a:solidFill>
                <a:schemeClr val="tx1"/>
              </a:solidFill>
              <a:latin typeface="Calibri" charset="0"/>
              <a:ea typeface="ＭＳ Ｐゴシック" charset="-128"/>
            </a:endParaRPr>
          </a:p>
        </p:txBody>
      </p:sp>
    </p:spTree>
    <p:extLst>
      <p:ext uri="{BB962C8B-B14F-4D97-AF65-F5344CB8AC3E}">
        <p14:creationId xmlns:p14="http://schemas.microsoft.com/office/powerpoint/2010/main" val="59581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An earnest plea here</a:t>
            </a:r>
          </a:p>
          <a:p>
            <a:r>
              <a:rPr lang="en-US" altLang="en-GB">
                <a:ea typeface="ＭＳ Ｐゴシック" charset="-128"/>
              </a:rPr>
              <a:t>Please get stuck in, don</a:t>
            </a:r>
            <a:r>
              <a:rPr lang="en-US" altLang="en-US">
                <a:ea typeface="ＭＳ Ｐゴシック" charset="-128"/>
              </a:rPr>
              <a:t>’</a:t>
            </a:r>
            <a:r>
              <a:rPr lang="en-US" altLang="en-GB">
                <a:ea typeface="ＭＳ Ｐゴシック" charset="-128"/>
              </a:rPr>
              <a:t>t let it build up or pile, you</a:t>
            </a:r>
            <a:r>
              <a:rPr lang="en-US" altLang="en-US">
                <a:ea typeface="ＭＳ Ｐゴシック" charset="-128"/>
              </a:rPr>
              <a:t>’</a:t>
            </a:r>
            <a:r>
              <a:rPr lang="en-US" altLang="en-GB">
                <a:ea typeface="ＭＳ Ｐゴシック" charset="-128"/>
              </a:rPr>
              <a:t>re just stockpiling stress for yourself if you do that.</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6C7F3721-F72A-4447-9030-40F390B26826}" type="slidenum">
              <a:rPr lang="en-US" altLang="en-GB" sz="1200"/>
              <a:pPr eaLnBrk="1" hangingPunct="1"/>
              <a:t>19</a:t>
            </a:fld>
            <a:endParaRPr lang="en-US" altLang="en-GB" sz="1200"/>
          </a:p>
        </p:txBody>
      </p:sp>
    </p:spTree>
    <p:extLst>
      <p:ext uri="{BB962C8B-B14F-4D97-AF65-F5344CB8AC3E}">
        <p14:creationId xmlns:p14="http://schemas.microsoft.com/office/powerpoint/2010/main" val="18588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Today I</a:t>
            </a:r>
            <a:r>
              <a:rPr lang="en-US" altLang="en-US">
                <a:ea typeface="ＭＳ Ｐゴシック" charset="-128"/>
              </a:rPr>
              <a:t>’</a:t>
            </a:r>
            <a:r>
              <a:rPr lang="en-US" altLang="en-GB">
                <a:ea typeface="ＭＳ Ｐゴシック" charset="-128"/>
              </a:rPr>
              <a:t>m going to give you an overview of . . .</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2756036C-FFBD-3D4D-B1F7-DE7A172584B0}" type="slidenum">
              <a:rPr lang="en-US" altLang="en-GB" sz="1200"/>
              <a:pPr eaLnBrk="1" hangingPunct="1"/>
              <a:t>2</a:t>
            </a:fld>
            <a:endParaRPr lang="en-US" altLang="en-GB" sz="1200"/>
          </a:p>
        </p:txBody>
      </p:sp>
    </p:spTree>
    <p:extLst>
      <p:ext uri="{BB962C8B-B14F-4D97-AF65-F5344CB8AC3E}">
        <p14:creationId xmlns:p14="http://schemas.microsoft.com/office/powerpoint/2010/main" val="177366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Just to illustrate – these three years are going to be intensive, there are a lot of things to get through</a:t>
            </a:r>
          </a:p>
          <a:p>
            <a:r>
              <a:rPr lang="en-US" altLang="en-GB">
                <a:ea typeface="ＭＳ Ｐゴシック" charset="-128"/>
              </a:rPr>
              <a:t>In this slide I have just listed the WPBA requirements for your first 6 months</a:t>
            </a:r>
          </a:p>
          <a:p>
            <a:r>
              <a:rPr lang="en-US" altLang="en-GB">
                <a:ea typeface="ＭＳ Ｐゴシック" charset="-128"/>
              </a:rPr>
              <a:t>So – the key message is – be organised and proactive, get things done as soon as possible and – especially if you are in hospital posts – chase your clinical supervisors to ensure you get your assessments done.  The onus is on you.</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DD5EDF90-A846-EF46-B97A-1B30EAB61218}" type="slidenum">
              <a:rPr lang="en-US" altLang="en-GB" sz="1200"/>
              <a:pPr eaLnBrk="1" hangingPunct="1"/>
              <a:t>20</a:t>
            </a:fld>
            <a:endParaRPr lang="en-US" altLang="en-GB" sz="1200"/>
          </a:p>
        </p:txBody>
      </p:sp>
    </p:spTree>
    <p:extLst>
      <p:ext uri="{BB962C8B-B14F-4D97-AF65-F5344CB8AC3E}">
        <p14:creationId xmlns:p14="http://schemas.microsoft.com/office/powerpoint/2010/main" val="178277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I know that</a:t>
            </a:r>
            <a:r>
              <a:rPr lang="en-US" altLang="en-US">
                <a:ea typeface="ＭＳ Ｐゴシック" charset="-128"/>
              </a:rPr>
              <a:t>’</a:t>
            </a:r>
            <a:r>
              <a:rPr lang="en-US" altLang="en-GB">
                <a:ea typeface="ＭＳ Ｐゴシック" charset="-128"/>
              </a:rPr>
              <a:t>s been a lot of information giving so – a small pause for breath</a:t>
            </a:r>
          </a:p>
          <a:p>
            <a:r>
              <a:rPr lang="en-US" altLang="en-GB">
                <a:ea typeface="ＭＳ Ｐゴシック" charset="-128"/>
              </a:rPr>
              <a:t>Was that enough detail?</a:t>
            </a:r>
          </a:p>
          <a:p>
            <a:r>
              <a:rPr lang="en-US" altLang="en-GB">
                <a:ea typeface="ＭＳ Ｐゴシック" charset="-128"/>
              </a:rPr>
              <a:t>There will be more information at the WPBA course and of course, there is a wealth of information on the RCGP website – and indeed our Bradford VTS website.  Do have a sift through the VTS website – there</a:t>
            </a:r>
            <a:r>
              <a:rPr lang="en-US" altLang="en-US">
                <a:ea typeface="ＭＳ Ｐゴシック" charset="-128"/>
              </a:rPr>
              <a:t>’</a:t>
            </a:r>
            <a:r>
              <a:rPr lang="en-US" altLang="en-GB">
                <a:ea typeface="ＭＳ Ｐゴシック" charset="-128"/>
              </a:rPr>
              <a:t>s a lot of really useful stuff on there.</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4E2A6BF6-ECF4-B741-9C6D-193210D2AADD}" type="slidenum">
              <a:rPr lang="en-US" altLang="en-GB" sz="1200"/>
              <a:pPr eaLnBrk="1" hangingPunct="1"/>
              <a:t>21</a:t>
            </a:fld>
            <a:endParaRPr lang="en-US" altLang="en-GB" sz="1200"/>
          </a:p>
        </p:txBody>
      </p:sp>
    </p:spTree>
    <p:extLst>
      <p:ext uri="{BB962C8B-B14F-4D97-AF65-F5344CB8AC3E}">
        <p14:creationId xmlns:p14="http://schemas.microsoft.com/office/powerpoint/2010/main" val="148975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Moving on to the last bit – very quickly I promise you</a:t>
            </a:r>
          </a:p>
          <a:p>
            <a:r>
              <a:rPr lang="en-US" altLang="en-GB">
                <a:ea typeface="ＭＳ Ｐゴシック" charset="-128"/>
              </a:rPr>
              <a:t>I</a:t>
            </a:r>
            <a:r>
              <a:rPr lang="en-US" altLang="en-US">
                <a:ea typeface="ＭＳ Ｐゴシック" charset="-128"/>
              </a:rPr>
              <a:t>’</a:t>
            </a:r>
            <a:r>
              <a:rPr lang="en-US" altLang="en-GB">
                <a:ea typeface="ＭＳ Ｐゴシック" charset="-128"/>
              </a:rPr>
              <a:t>m going to talk a little bit about the GP education provided at Bradford</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8B837217-415F-6F48-AA3E-90D9EEDAAC1C}" type="slidenum">
              <a:rPr lang="en-US" altLang="en-GB" sz="1200"/>
              <a:pPr eaLnBrk="1" hangingPunct="1"/>
              <a:t>22</a:t>
            </a:fld>
            <a:endParaRPr lang="en-US" altLang="en-GB" sz="1200"/>
          </a:p>
        </p:txBody>
      </p:sp>
    </p:spTree>
    <p:extLst>
      <p:ext uri="{BB962C8B-B14F-4D97-AF65-F5344CB8AC3E}">
        <p14:creationId xmlns:p14="http://schemas.microsoft.com/office/powerpoint/2010/main" val="74126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It stems from our ideas about learning and us recognising that in training, there are 2 main aspects to learning</a:t>
            </a:r>
          </a:p>
          <a:p>
            <a:r>
              <a:rPr lang="en-US" altLang="en-GB">
                <a:ea typeface="ＭＳ Ｐゴシック" charset="-128"/>
              </a:rPr>
              <a:t>The learning you get form experience</a:t>
            </a:r>
          </a:p>
          <a:p>
            <a:r>
              <a:rPr lang="en-US" altLang="en-GB">
                <a:ea typeface="ＭＳ Ｐゴシック" charset="-128"/>
              </a:rPr>
              <a:t>And the learning from structured educational programmes</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D1C57BC3-4954-9242-8A9D-57A96DD20A7A}" type="slidenum">
              <a:rPr lang="en-US" altLang="en-GB" sz="1200"/>
              <a:pPr eaLnBrk="1" hangingPunct="1"/>
              <a:t>23</a:t>
            </a:fld>
            <a:endParaRPr lang="en-US" altLang="en-GB" sz="1200"/>
          </a:p>
        </p:txBody>
      </p:sp>
    </p:spTree>
    <p:extLst>
      <p:ext uri="{BB962C8B-B14F-4D97-AF65-F5344CB8AC3E}">
        <p14:creationId xmlns:p14="http://schemas.microsoft.com/office/powerpoint/2010/main" val="924858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GB">
                <a:ea typeface="ＭＳ Ｐゴシック" charset="-128"/>
              </a:rPr>
              <a:t>Kolb</a:t>
            </a:r>
            <a:r>
              <a:rPr lang="en-GB" altLang="en-US">
                <a:ea typeface="ＭＳ Ｐゴシック" charset="-128"/>
              </a:rPr>
              <a:t>’</a:t>
            </a:r>
            <a:r>
              <a:rPr lang="en-GB" altLang="en-GB">
                <a:ea typeface="ＭＳ Ｐゴシック" charset="-128"/>
              </a:rPr>
              <a:t>s cycle – anyone heard of this? Kolb was a frightfully clever chap who devised this cycle of what happens when experiential learning is occurring</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1EF405A5-A88E-C846-ACD5-FCBC97618A91}" type="slidenum">
              <a:rPr lang="en-US" altLang="en-GB" sz="1200"/>
              <a:pPr eaLnBrk="1" hangingPunct="1"/>
              <a:t>24</a:t>
            </a:fld>
            <a:endParaRPr lang="en-US" altLang="en-GB" sz="1200"/>
          </a:p>
        </p:txBody>
      </p:sp>
    </p:spTree>
    <p:extLst>
      <p:ext uri="{BB962C8B-B14F-4D97-AF65-F5344CB8AC3E}">
        <p14:creationId xmlns:p14="http://schemas.microsoft.com/office/powerpoint/2010/main" val="601987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So bearing that in mind, lets move on to our educational programmes</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77538D9A-28E0-5A4C-BE00-15A92B48E33A}" type="slidenum">
              <a:rPr lang="en-US" altLang="en-GB" sz="1200"/>
              <a:pPr eaLnBrk="1" hangingPunct="1"/>
              <a:t>25</a:t>
            </a:fld>
            <a:endParaRPr lang="en-US" altLang="en-GB" sz="1200"/>
          </a:p>
        </p:txBody>
      </p:sp>
    </p:spTree>
    <p:extLst>
      <p:ext uri="{BB962C8B-B14F-4D97-AF65-F5344CB8AC3E}">
        <p14:creationId xmlns:p14="http://schemas.microsoft.com/office/powerpoint/2010/main" val="808535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dirty="0">
                <a:ea typeface="ＭＳ Ｐゴシック" charset="-128"/>
              </a:rPr>
              <a:t>All the new starters will be attending the WPBA course, one date from </a:t>
            </a:r>
            <a:r>
              <a:rPr lang="en-US" altLang="en-GB" dirty="0" smtClean="0">
                <a:ea typeface="ＭＳ Ｐゴシック" charset="-128"/>
              </a:rPr>
              <a:t>each</a:t>
            </a:r>
            <a:r>
              <a:rPr lang="en-US" altLang="en-GB" baseline="0" dirty="0" smtClean="0">
                <a:ea typeface="ＭＳ Ｐゴシック" charset="-128"/>
              </a:rPr>
              <a:t> of</a:t>
            </a:r>
            <a:r>
              <a:rPr lang="en-US" altLang="en-GB" dirty="0" smtClean="0">
                <a:ea typeface="ＭＳ Ｐゴシック" charset="-128"/>
              </a:rPr>
              <a:t> the boxes, </a:t>
            </a:r>
            <a:r>
              <a:rPr lang="en-US" altLang="en-GB" dirty="0">
                <a:ea typeface="ＭＳ Ｐゴシック" charset="-128"/>
              </a:rPr>
              <a:t>and these courses just </a:t>
            </a:r>
            <a:r>
              <a:rPr lang="en-US" altLang="en-GB" dirty="0" smtClean="0">
                <a:ea typeface="ＭＳ Ｐゴシック" charset="-128"/>
              </a:rPr>
              <a:t>give </a:t>
            </a:r>
            <a:r>
              <a:rPr lang="en-US" altLang="en-GB" dirty="0">
                <a:ea typeface="ＭＳ Ｐゴシック" charset="-128"/>
              </a:rPr>
              <a:t>you a crash course on WPBA and the </a:t>
            </a:r>
            <a:r>
              <a:rPr lang="en-US" altLang="en-GB" dirty="0" err="1">
                <a:ea typeface="ＭＳ Ｐゴシック" charset="-128"/>
              </a:rPr>
              <a:t>eportfolio</a:t>
            </a:r>
            <a:r>
              <a:rPr lang="en-US" altLang="en-GB" dirty="0">
                <a:ea typeface="ＭＳ Ｐゴシック" charset="-128"/>
              </a:rPr>
              <a:t>.  Hopefully gets you off to a running start.</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05F8E6A9-FA19-464F-9A20-BED1A996063E}" type="slidenum">
              <a:rPr lang="en-US" altLang="en-GB" sz="1200"/>
              <a:pPr eaLnBrk="1" hangingPunct="1"/>
              <a:t>28</a:t>
            </a:fld>
            <a:endParaRPr lang="en-US" altLang="en-GB" sz="1200"/>
          </a:p>
        </p:txBody>
      </p:sp>
    </p:spTree>
    <p:extLst>
      <p:ext uri="{BB962C8B-B14F-4D97-AF65-F5344CB8AC3E}">
        <p14:creationId xmlns:p14="http://schemas.microsoft.com/office/powerpoint/2010/main" val="1927416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The modular course programme – runs throughout the whole year – each course lasts a full day, most are repeated so you have a choice of 2 dates (IMG exception)</a:t>
            </a:r>
          </a:p>
          <a:p>
            <a:r>
              <a:rPr lang="en-US" altLang="en-GB">
                <a:ea typeface="ＭＳ Ｐゴシック" charset="-128"/>
              </a:rPr>
              <a:t>But you do need to organise your attendance and that responsibility is yours.</a:t>
            </a: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5F067D64-2DEA-5444-9A3E-C5EB52DC00D9}" type="slidenum">
              <a:rPr lang="en-US" altLang="en-GB" sz="1200"/>
              <a:pPr eaLnBrk="1" hangingPunct="1"/>
              <a:t>29</a:t>
            </a:fld>
            <a:endParaRPr lang="en-US" altLang="en-GB" sz="1200"/>
          </a:p>
        </p:txBody>
      </p:sp>
    </p:spTree>
    <p:extLst>
      <p:ext uri="{BB962C8B-B14F-4D97-AF65-F5344CB8AC3E}">
        <p14:creationId xmlns:p14="http://schemas.microsoft.com/office/powerpoint/2010/main" val="144506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Just to remind you</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A67A1ACC-FFDF-8C40-A56E-6A69DD3A578D}" type="slidenum">
              <a:rPr lang="en-US" altLang="en-GB" sz="1200"/>
              <a:pPr eaLnBrk="1" hangingPunct="1"/>
              <a:t>30</a:t>
            </a:fld>
            <a:endParaRPr lang="en-US" altLang="en-GB" sz="1200"/>
          </a:p>
        </p:txBody>
      </p:sp>
    </p:spTree>
    <p:extLst>
      <p:ext uri="{BB962C8B-B14F-4D97-AF65-F5344CB8AC3E}">
        <p14:creationId xmlns:p14="http://schemas.microsoft.com/office/powerpoint/2010/main" val="1255243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And that is the last information slide</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295C9710-64D8-114B-854D-1A0718A6446D}" type="slidenum">
              <a:rPr lang="en-US" altLang="en-GB" sz="1200"/>
              <a:pPr eaLnBrk="1" hangingPunct="1"/>
              <a:t>31</a:t>
            </a:fld>
            <a:endParaRPr lang="en-US" altLang="en-GB" sz="1200"/>
          </a:p>
        </p:txBody>
      </p:sp>
    </p:spTree>
    <p:extLst>
      <p:ext uri="{BB962C8B-B14F-4D97-AF65-F5344CB8AC3E}">
        <p14:creationId xmlns:p14="http://schemas.microsoft.com/office/powerpoint/2010/main" val="213780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Lets start with the MRCGP</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DDBB2308-F82F-4A45-83D0-5622036A76A8}" type="slidenum">
              <a:rPr lang="en-US" altLang="en-GB" sz="1200"/>
              <a:pPr eaLnBrk="1" hangingPunct="1"/>
              <a:t>3</a:t>
            </a:fld>
            <a:endParaRPr lang="en-US" altLang="en-GB" sz="1200"/>
          </a:p>
        </p:txBody>
      </p:sp>
    </p:spTree>
    <p:extLst>
      <p:ext uri="{BB962C8B-B14F-4D97-AF65-F5344CB8AC3E}">
        <p14:creationId xmlns:p14="http://schemas.microsoft.com/office/powerpoint/2010/main" val="83130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547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GB">
              <a:ea typeface="ＭＳ Ｐゴシック" charset="-128"/>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B0B82363-76CD-544C-A184-210D47FC15CE}" type="slidenum">
              <a:rPr lang="en-US" altLang="en-GB" sz="1200"/>
              <a:pPr eaLnBrk="1" hangingPunct="1"/>
              <a:t>32</a:t>
            </a:fld>
            <a:endParaRPr lang="en-US" altLang="en-GB" sz="1200"/>
          </a:p>
        </p:txBody>
      </p:sp>
    </p:spTree>
    <p:extLst>
      <p:ext uri="{BB962C8B-B14F-4D97-AF65-F5344CB8AC3E}">
        <p14:creationId xmlns:p14="http://schemas.microsoft.com/office/powerpoint/2010/main" val="58943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So – the MRCGP – what</a:t>
            </a:r>
            <a:r>
              <a:rPr lang="en-US" altLang="en-US">
                <a:ea typeface="ＭＳ Ｐゴシック" charset="-128"/>
              </a:rPr>
              <a:t>’</a:t>
            </a:r>
            <a:r>
              <a:rPr lang="en-US" altLang="en-GB">
                <a:ea typeface="ＭＳ Ｐゴシック" charset="-128"/>
              </a:rPr>
              <a:t>s it all about? It</a:t>
            </a:r>
            <a:r>
              <a:rPr lang="en-US" altLang="en-US">
                <a:ea typeface="ＭＳ Ｐゴシック" charset="-128"/>
              </a:rPr>
              <a:t>’</a:t>
            </a:r>
            <a:r>
              <a:rPr lang="en-US" altLang="en-GB">
                <a:ea typeface="ＭＳ Ｐゴシック" charset="-128"/>
              </a:rPr>
              <a:t>s the assessment process for becoming a GP and since 2007 its been mandatory for newly qualified GPs.</a:t>
            </a:r>
          </a:p>
          <a:p>
            <a:r>
              <a:rPr lang="en-US" altLang="en-GB">
                <a:ea typeface="ＭＳ Ｐゴシック" charset="-128"/>
              </a:rPr>
              <a:t>The MRCGP assesses GP competencies – which is really about what a GP should be able to do.</a:t>
            </a:r>
          </a:p>
          <a:p>
            <a:r>
              <a:rPr lang="en-US" altLang="en-GB">
                <a:ea typeface="ＭＳ Ｐゴシック" charset="-128"/>
              </a:rPr>
              <a:t>The MRCGP is based on the RCGP curriculum, which is essentially the scope of what a GP should know.</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50310666-3111-7041-B510-84D7865E0FE5}" type="slidenum">
              <a:rPr lang="en-US" altLang="en-GB" sz="1200"/>
              <a:pPr eaLnBrk="1" hangingPunct="1"/>
              <a:t>4</a:t>
            </a:fld>
            <a:endParaRPr lang="en-US" altLang="en-GB" sz="1200"/>
          </a:p>
        </p:txBody>
      </p:sp>
    </p:spTree>
    <p:extLst>
      <p:ext uri="{BB962C8B-B14F-4D97-AF65-F5344CB8AC3E}">
        <p14:creationId xmlns:p14="http://schemas.microsoft.com/office/powerpoint/2010/main" val="18615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GB" dirty="0" smtClean="0">
                <a:ea typeface="ＭＳ Ｐゴシック" charset="-128"/>
              </a:rPr>
              <a:t>AiT membership</a:t>
            </a:r>
            <a:r>
              <a:rPr lang="en-GB" altLang="en-GB" baseline="0" dirty="0" smtClean="0">
                <a:ea typeface="ＭＳ Ｐゴシック" charset="-128"/>
              </a:rPr>
              <a:t> gets you: </a:t>
            </a:r>
            <a:r>
              <a:rPr lang="en-GB" altLang="en-GB" b="1" baseline="0" dirty="0" smtClean="0">
                <a:ea typeface="ＭＳ Ｐゴシック" charset="-128"/>
              </a:rPr>
              <a:t>RCGP certification, Access to the trainee ePortfolio</a:t>
            </a:r>
            <a:r>
              <a:rPr lang="en-GB" altLang="en-GB" baseline="0" dirty="0" smtClean="0">
                <a:ea typeface="ＭＳ Ｐゴシック" charset="-128"/>
              </a:rPr>
              <a:t> (same as non member) but also: committee representation, part of a community, invitations to free trainee events, opportunity to apply for NUS EXTRA card, opportunity to claim tax back on all membership costs, subscriptions to the </a:t>
            </a:r>
            <a:r>
              <a:rPr lang="en-GB" altLang="en-GB" baseline="0" dirty="0" err="1" smtClean="0">
                <a:ea typeface="ＭＳ Ｐゴシック" charset="-128"/>
              </a:rPr>
              <a:t>InnovAiT</a:t>
            </a:r>
            <a:r>
              <a:rPr lang="en-GB" altLang="en-GB" baseline="0" dirty="0" smtClean="0">
                <a:ea typeface="ＭＳ Ｐゴシック" charset="-128"/>
              </a:rPr>
              <a:t> magazine and BJGP, access to an extensive medical library and online learning modules, discounts for major RCGP conferences, books, courses, resources and workshops.</a:t>
            </a:r>
          </a:p>
          <a:p>
            <a:r>
              <a:rPr lang="en-GB" altLang="en-GB" baseline="0" dirty="0" smtClean="0">
                <a:ea typeface="ＭＳ Ｐゴシック" charset="-128"/>
              </a:rPr>
              <a:t>AiT cost: initially £273.40, then £399 every April (£199.50 LTFTT)</a:t>
            </a:r>
          </a:p>
          <a:p>
            <a:r>
              <a:rPr lang="en-GB" altLang="en-GB" baseline="0" dirty="0" smtClean="0">
                <a:ea typeface="ＭＳ Ｐゴシック" charset="-128"/>
              </a:rPr>
              <a:t>Non-member cost: £925 for whole training, £139 for every extension year. </a:t>
            </a:r>
          </a:p>
          <a:p>
            <a:endParaRPr lang="en-GB" altLang="en-GB" baseline="0" dirty="0" smtClean="0">
              <a:ea typeface="ＭＳ Ｐゴシック" charset="-128"/>
            </a:endParaRPr>
          </a:p>
          <a:p>
            <a:endParaRPr lang="en-GB" altLang="en-GB" dirty="0">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91644F3C-5650-F34A-BC9A-24EA36B06950}" type="slidenum">
              <a:rPr lang="en-US" altLang="en-GB" sz="1200"/>
              <a:pPr eaLnBrk="1" hangingPunct="1"/>
              <a:t>5</a:t>
            </a:fld>
            <a:endParaRPr lang="en-US" altLang="en-GB" sz="1200"/>
          </a:p>
        </p:txBody>
      </p:sp>
    </p:spTree>
    <p:extLst>
      <p:ext uri="{BB962C8B-B14F-4D97-AF65-F5344CB8AC3E}">
        <p14:creationId xmlns:p14="http://schemas.microsoft.com/office/powerpoint/2010/main" val="201126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Do you know what the main components of the MRCGP are?  That is – what you need to complete in order to attain the MRCGP?</a:t>
            </a:r>
          </a:p>
          <a:p>
            <a:r>
              <a:rPr lang="en-US" altLang="en-GB">
                <a:ea typeface="ＭＳ Ｐゴシック" charset="-128"/>
              </a:rPr>
              <a:t>There are 3 independent parts – WPBA, AKT and CSA.  You must pass each of these in order to complete your training and become an independent GP.</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A7442C51-3CAC-4748-AB30-69FB1659054D}" type="slidenum">
              <a:rPr lang="en-US" altLang="en-GB" sz="1200"/>
              <a:pPr eaLnBrk="1" hangingPunct="1"/>
              <a:t>6</a:t>
            </a:fld>
            <a:endParaRPr lang="en-US" altLang="en-GB" sz="1200"/>
          </a:p>
        </p:txBody>
      </p:sp>
    </p:spTree>
    <p:extLst>
      <p:ext uri="{BB962C8B-B14F-4D97-AF65-F5344CB8AC3E}">
        <p14:creationId xmlns:p14="http://schemas.microsoft.com/office/powerpoint/2010/main" val="194467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So – the AKT. Tell me what you know about the AKT.</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1EDBBD56-0A4E-C747-BEBD-C101F1031E43}" type="slidenum">
              <a:rPr lang="en-US" altLang="en-GB" sz="1200"/>
              <a:pPr eaLnBrk="1" hangingPunct="1"/>
              <a:t>7</a:t>
            </a:fld>
            <a:endParaRPr lang="en-US" altLang="en-GB" sz="1200"/>
          </a:p>
        </p:txBody>
      </p:sp>
    </p:spTree>
    <p:extLst>
      <p:ext uri="{BB962C8B-B14F-4D97-AF65-F5344CB8AC3E}">
        <p14:creationId xmlns:p14="http://schemas.microsoft.com/office/powerpoint/2010/main" val="154017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GB">
              <a:ea typeface="ＭＳ Ｐゴシック" charset="-128"/>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7B3A55B8-B099-D349-A0E9-7256CCBC9DA7}" type="slidenum">
              <a:rPr lang="en-US" altLang="en-GB" sz="1200"/>
              <a:pPr eaLnBrk="1" hangingPunct="1"/>
              <a:t>8</a:t>
            </a:fld>
            <a:endParaRPr lang="en-US" altLang="en-GB" sz="1200"/>
          </a:p>
        </p:txBody>
      </p:sp>
    </p:spTree>
    <p:extLst>
      <p:ext uri="{BB962C8B-B14F-4D97-AF65-F5344CB8AC3E}">
        <p14:creationId xmlns:p14="http://schemas.microsoft.com/office/powerpoint/2010/main" val="211704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GB">
                <a:ea typeface="ＭＳ Ｐゴシック" charset="-128"/>
              </a:rPr>
              <a:t>Lets move on to the CSA.  Tell me what you know about the CSA.</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fld id="{511DC372-B0EF-FC4E-866D-710AA8038928}" type="slidenum">
              <a:rPr lang="en-US" altLang="en-GB" sz="1200"/>
              <a:pPr eaLnBrk="1" hangingPunct="1"/>
              <a:t>9</a:t>
            </a:fld>
            <a:endParaRPr lang="en-US" altLang="en-GB" sz="1200"/>
          </a:p>
        </p:txBody>
      </p:sp>
    </p:spTree>
    <p:extLst>
      <p:ext uri="{BB962C8B-B14F-4D97-AF65-F5344CB8AC3E}">
        <p14:creationId xmlns:p14="http://schemas.microsoft.com/office/powerpoint/2010/main" val="16908569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75360" y="1915659"/>
            <a:ext cx="11054080" cy="11474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
        <p:nvSpPr>
          <p:cNvPr id="8" name="Rectangle 7"/>
          <p:cNvSpPr/>
          <p:nvPr/>
        </p:nvSpPr>
        <p:spPr>
          <a:xfrm>
            <a:off x="975360" y="6091042"/>
            <a:ext cx="11054080" cy="11474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
        <p:nvSpPr>
          <p:cNvPr id="9" name="Rectangle 8"/>
          <p:cNvSpPr/>
          <p:nvPr/>
        </p:nvSpPr>
        <p:spPr>
          <a:xfrm>
            <a:off x="975360" y="2111686"/>
            <a:ext cx="11054080" cy="390144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grpSp>
        <p:nvGrpSpPr>
          <p:cNvPr id="10" name="Group 9"/>
          <p:cNvGrpSpPr>
            <a:grpSpLocks noChangeAspect="1"/>
          </p:cNvGrpSpPr>
          <p:nvPr/>
        </p:nvGrpSpPr>
        <p:grpSpPr>
          <a:xfrm>
            <a:off x="10289465" y="5841099"/>
            <a:ext cx="1300480" cy="130048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121664" y="2036939"/>
            <a:ext cx="10799403" cy="4317594"/>
          </a:xfrm>
        </p:spPr>
        <p:txBody>
          <a:bodyPr anchor="ctr">
            <a:noAutofit/>
          </a:bodyPr>
          <a:lstStyle>
            <a:lvl1pPr algn="l">
              <a:lnSpc>
                <a:spcPct val="80000"/>
              </a:lnSpc>
              <a:defRPr sz="9102"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1171" y="6242304"/>
            <a:ext cx="8417357" cy="1521562"/>
          </a:xfrm>
        </p:spPr>
        <p:txBody>
          <a:bodyPr>
            <a:normAutofit/>
          </a:bodyPr>
          <a:lstStyle>
            <a:lvl1pPr marL="0" indent="0" algn="l">
              <a:buNone/>
              <a:defRPr sz="2560" b="0">
                <a:solidFill>
                  <a:schemeClr val="tx1"/>
                </a:solidFill>
              </a:defRPr>
            </a:lvl1pPr>
            <a:lvl2pPr marL="650230" indent="0" algn="ctr">
              <a:buNone/>
              <a:defRPr sz="3982"/>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7/31/17</a:t>
            </a:fld>
            <a:endParaRPr lang="en-US" dirty="0"/>
          </a:p>
        </p:txBody>
      </p:sp>
      <p:sp>
        <p:nvSpPr>
          <p:cNvPr id="5" name="Footer Placeholder 4"/>
          <p:cNvSpPr>
            <a:spLocks noGrp="1"/>
          </p:cNvSpPr>
          <p:nvPr>
            <p:ph type="ftr" sz="quarter" idx="11"/>
          </p:nvPr>
        </p:nvSpPr>
        <p:spPr>
          <a:xfrm>
            <a:off x="1155989" y="8921295"/>
            <a:ext cx="6749491" cy="519289"/>
          </a:xfrm>
        </p:spPr>
        <p:txBody>
          <a:bodyPr/>
          <a:lstStyle/>
          <a:p>
            <a:endParaRPr lang="en-US" dirty="0"/>
          </a:p>
        </p:txBody>
      </p:sp>
      <p:sp>
        <p:nvSpPr>
          <p:cNvPr id="6" name="Slide Number Placeholder 5"/>
          <p:cNvSpPr>
            <a:spLocks noGrp="1"/>
          </p:cNvSpPr>
          <p:nvPr>
            <p:ph type="sldNum" sz="quarter" idx="12"/>
          </p:nvPr>
        </p:nvSpPr>
        <p:spPr>
          <a:xfrm>
            <a:off x="10302977" y="6012011"/>
            <a:ext cx="1273459" cy="910336"/>
          </a:xfrm>
        </p:spPr>
        <p:txBody>
          <a:bodyPr/>
          <a:lstStyle>
            <a:lvl1pPr>
              <a:defRPr sz="3982" b="1"/>
            </a:lvl1pPr>
          </a:lstStyle>
          <a:p>
            <a:fld id="{4FAB73BC-B049-4115-A692-8D63A059BFB8}"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45B24B-F41A-4540-8EEC-C29B4F79802D}" type="datetimeFigureOut">
              <a:rPr lang="en-US" smtClean="0"/>
              <a:t>7/31/17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758613"/>
            <a:ext cx="2722880" cy="8019627"/>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7921" y="758613"/>
            <a:ext cx="8006080" cy="801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BF989E-5397-49EE-B0F5-E72D9FFD7EC0}" type="datetimeFigureOut">
              <a:rPr lang="en-US" smtClean="0"/>
              <a:t>7/31/17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80161" y="4895925"/>
            <a:ext cx="10446737" cy="2180217"/>
          </a:xfrm>
        </p:spPr>
        <p:txBody>
          <a:bodyPr anchor="b">
            <a:normAutofit/>
          </a:bodyPr>
          <a:lstStyle>
            <a:lvl1pPr>
              <a:defRPr sz="7700"/>
            </a:lvl1pPr>
          </a:lstStyle>
          <a:p>
            <a:r>
              <a:rPr lang="en-GB" smtClean="0"/>
              <a:t>Click to edit Master title style</a:t>
            </a:r>
            <a:endParaRPr/>
          </a:p>
        </p:txBody>
      </p:sp>
      <p:sp>
        <p:nvSpPr>
          <p:cNvPr id="3" name="Subtitle 2"/>
          <p:cNvSpPr>
            <a:spLocks noGrp="1"/>
          </p:cNvSpPr>
          <p:nvPr>
            <p:ph type="subTitle" idx="1"/>
          </p:nvPr>
        </p:nvSpPr>
        <p:spPr>
          <a:xfrm>
            <a:off x="1280161" y="7152640"/>
            <a:ext cx="10446737" cy="1408853"/>
          </a:xfrm>
          <a:prstGeom prst="rect">
            <a:avLst/>
          </a:prstGeom>
        </p:spPr>
        <p:txBody>
          <a:bodyPr>
            <a:normAutofit/>
          </a:bodyPr>
          <a:lstStyle>
            <a:lvl1pPr marL="0" indent="0" algn="ctr">
              <a:spcBef>
                <a:spcPts val="427"/>
              </a:spcBef>
              <a:buNone/>
              <a:defRPr sz="2800">
                <a:solidFill>
                  <a:schemeClr val="tx1">
                    <a:lumMod val="75000"/>
                    <a:lumOff val="2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GB" smtClean="0"/>
              <a:t>Click to edit Master subtitle style</a:t>
            </a:r>
            <a:endParaRPr dirty="0"/>
          </a:p>
        </p:txBody>
      </p:sp>
      <p:sp>
        <p:nvSpPr>
          <p:cNvPr id="14" name="Picture Placeholder 13"/>
          <p:cNvSpPr>
            <a:spLocks noGrp="1"/>
          </p:cNvSpPr>
          <p:nvPr>
            <p:ph type="pic" sz="quarter" idx="12"/>
          </p:nvPr>
        </p:nvSpPr>
        <p:spPr>
          <a:xfrm>
            <a:off x="905234" y="758614"/>
            <a:ext cx="11145114" cy="4023360"/>
          </a:xfrm>
          <a:prstGeom prst="rect">
            <a:avLst/>
          </a:prstGeom>
        </p:spPr>
        <p:txBody>
          <a:bodyPr rtlCol="0">
            <a:normAutofit/>
          </a:bodyPr>
          <a:lstStyle>
            <a:lvl1pPr>
              <a:buNone/>
              <a:defRPr sz="2800"/>
            </a:lvl1pPr>
          </a:lstStyle>
          <a:p>
            <a:pPr lvl="0"/>
            <a:r>
              <a:rPr lang="en-GB" noProof="0" smtClean="0"/>
              <a:t>Drag picture to placeholder or click icon to add</a:t>
            </a:r>
            <a:endParaRPr noProof="0"/>
          </a:p>
        </p:txBody>
      </p:sp>
      <p:sp>
        <p:nvSpPr>
          <p:cNvPr id="11" name="Date Placeholder 3"/>
          <p:cNvSpPr>
            <a:spLocks noGrp="1"/>
          </p:cNvSpPr>
          <p:nvPr>
            <p:ph type="dt" sz="half" idx="13"/>
          </p:nvPr>
        </p:nvSpPr>
        <p:spPr>
          <a:xfrm>
            <a:off x="809625" y="8707438"/>
            <a:ext cx="3033713" cy="369887"/>
          </a:xfrm>
          <a:prstGeom prst="rect">
            <a:avLst/>
          </a:prstGeom>
        </p:spPr>
        <p:txBody>
          <a:bodyPr/>
          <a:lstStyle>
            <a:lvl1pPr>
              <a:defRPr/>
            </a:lvl1pPr>
          </a:lstStyle>
          <a:p>
            <a:fld id="{E9815CDF-E0C9-3B4B-88F3-D8BEA09FF91A}" type="datetimeFigureOut">
              <a:rPr lang="en-US" altLang="en-GB"/>
              <a:pPr/>
              <a:t>7/31/17</a:t>
            </a:fld>
            <a:endParaRPr lang="en-US" altLang="en-GB"/>
          </a:p>
        </p:txBody>
      </p:sp>
      <p:sp>
        <p:nvSpPr>
          <p:cNvPr id="12" name="Footer Placeholder 4"/>
          <p:cNvSpPr>
            <a:spLocks noGrp="1"/>
          </p:cNvSpPr>
          <p:nvPr>
            <p:ph type="ftr" sz="quarter" idx="14"/>
          </p:nvPr>
        </p:nvSpPr>
        <p:spPr>
          <a:xfrm>
            <a:off x="8020050" y="8710613"/>
            <a:ext cx="4117975" cy="366712"/>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55174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BC42F-EA91-460E-9436-9A6C9B1CB0C6}" type="datetimeFigureOut">
              <a:rPr lang="en-US" smtClean="0"/>
              <a:t>7/31/17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6994473"/>
            <a:ext cx="13004800" cy="2759125"/>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
        <p:nvSpPr>
          <p:cNvPr id="2" name="Title 1"/>
          <p:cNvSpPr>
            <a:spLocks noGrp="1"/>
          </p:cNvSpPr>
          <p:nvPr>
            <p:ph type="title"/>
          </p:nvPr>
        </p:nvSpPr>
        <p:spPr>
          <a:xfrm>
            <a:off x="2311603" y="1742643"/>
            <a:ext cx="9899904" cy="5006848"/>
          </a:xfrm>
        </p:spPr>
        <p:txBody>
          <a:bodyPr anchor="ctr">
            <a:normAutofit/>
          </a:bodyPr>
          <a:lstStyle>
            <a:lvl1pPr>
              <a:lnSpc>
                <a:spcPct val="80000"/>
              </a:lnSpc>
              <a:defRPr sz="9102" b="0"/>
            </a:lvl1pPr>
          </a:lstStyle>
          <a:p>
            <a:r>
              <a:rPr lang="en-US" smtClean="0"/>
              <a:t>Click to edit Master title style</a:t>
            </a:r>
            <a:endParaRPr lang="en-US" dirty="0"/>
          </a:p>
        </p:txBody>
      </p:sp>
      <p:sp>
        <p:nvSpPr>
          <p:cNvPr id="3" name="Text Placeholder 2"/>
          <p:cNvSpPr>
            <a:spLocks noGrp="1"/>
          </p:cNvSpPr>
          <p:nvPr>
            <p:ph type="body" idx="1"/>
          </p:nvPr>
        </p:nvSpPr>
        <p:spPr>
          <a:xfrm>
            <a:off x="2310158" y="7139635"/>
            <a:ext cx="9656064" cy="1517227"/>
          </a:xfrm>
        </p:spPr>
        <p:txBody>
          <a:bodyPr anchor="t">
            <a:normAutofit/>
          </a:bodyPr>
          <a:lstStyle>
            <a:lvl1pPr marL="0" indent="0">
              <a:buNone/>
              <a:defRPr sz="2560" b="0">
                <a:solidFill>
                  <a:schemeClr val="accent1">
                    <a:lumMod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166579" y="8921295"/>
            <a:ext cx="2820597" cy="519289"/>
          </a:xfrm>
        </p:spPr>
        <p:txBody>
          <a:bodyPr/>
          <a:lstStyle>
            <a:lvl1pPr>
              <a:defRPr>
                <a:solidFill>
                  <a:schemeClr val="accent1">
                    <a:lumMod val="50000"/>
                  </a:schemeClr>
                </a:solidFill>
              </a:defRPr>
            </a:lvl1pPr>
          </a:lstStyle>
          <a:p>
            <a:fld id="{823D4350-0632-4F67-B357-AFC21C62564D}" type="datetimeFigureOut">
              <a:rPr lang="en-US" smtClean="0"/>
              <a:t>7/31/17</a:t>
            </a:fld>
            <a:endParaRPr lang="en-US" dirty="0"/>
          </a:p>
        </p:txBody>
      </p:sp>
      <p:sp>
        <p:nvSpPr>
          <p:cNvPr id="5" name="Footer Placeholder 4"/>
          <p:cNvSpPr>
            <a:spLocks noGrp="1"/>
          </p:cNvSpPr>
          <p:nvPr>
            <p:ph type="ftr" sz="quarter" idx="11"/>
          </p:nvPr>
        </p:nvSpPr>
        <p:spPr>
          <a:xfrm>
            <a:off x="2326896" y="8921293"/>
            <a:ext cx="6749491" cy="519289"/>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901493" y="3456886"/>
            <a:ext cx="1300480" cy="130048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917973" y="3567797"/>
            <a:ext cx="1267519" cy="1024472"/>
          </a:xfrm>
        </p:spPr>
        <p:txBody>
          <a:bodyPr/>
          <a:lstStyle>
            <a:lvl1pPr>
              <a:defRPr sz="3982"/>
            </a:lvl1pPr>
          </a:lstStyle>
          <a:p>
            <a:fld id="{4FAB73BC-B049-4115-A692-8D63A059BFB8}"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5360" y="3121152"/>
            <a:ext cx="5201920" cy="5657088"/>
          </a:xfrm>
        </p:spPr>
        <p:txBody>
          <a:bodyPr/>
          <a:lstStyle>
            <a:lvl1pPr>
              <a:defRPr sz="2844"/>
            </a:lvl1pPr>
            <a:lvl2pPr>
              <a:defRPr sz="2560"/>
            </a:lvl2pPr>
            <a:lvl3pPr>
              <a:defRPr sz="2276"/>
            </a:lvl3pPr>
            <a:lvl4pPr>
              <a:defRPr sz="2276"/>
            </a:lvl4pPr>
            <a:lvl5pPr>
              <a:defRPr sz="2276"/>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815599" y="3121152"/>
            <a:ext cx="5201920" cy="5657088"/>
          </a:xfrm>
        </p:spPr>
        <p:txBody>
          <a:bodyPr/>
          <a:lstStyle>
            <a:lvl1pPr>
              <a:defRPr sz="2844"/>
            </a:lvl1pPr>
            <a:lvl2pPr>
              <a:defRPr sz="2560"/>
            </a:lvl2pPr>
            <a:lvl3pPr>
              <a:defRPr sz="2276"/>
            </a:lvl3pPr>
            <a:lvl4pPr>
              <a:defRPr sz="2276"/>
            </a:lvl4pPr>
            <a:lvl5pPr>
              <a:defRPr sz="2276"/>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7/31/17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5360" y="2913075"/>
            <a:ext cx="5201920" cy="910336"/>
          </a:xfrm>
        </p:spPr>
        <p:txBody>
          <a:bodyPr anchor="ctr">
            <a:normAutofit/>
          </a:bodyPr>
          <a:lstStyle>
            <a:lvl1pPr marL="0" indent="0">
              <a:buNone/>
              <a:defRPr sz="2844" b="1">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975360" y="3901440"/>
            <a:ext cx="5201920" cy="4681728"/>
          </a:xfrm>
        </p:spPr>
        <p:txBody>
          <a:bodyPr/>
          <a:lstStyle>
            <a:lvl1pPr>
              <a:defRPr sz="2844"/>
            </a:lvl1pPr>
            <a:lvl2pPr>
              <a:defRPr sz="2560"/>
            </a:lvl2pPr>
            <a:lvl3pPr>
              <a:defRPr sz="2276"/>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56239" y="2913075"/>
            <a:ext cx="5201920" cy="910336"/>
          </a:xfrm>
        </p:spPr>
        <p:txBody>
          <a:bodyPr anchor="ctr">
            <a:normAutofit/>
          </a:bodyPr>
          <a:lstStyle>
            <a:lvl1pPr marL="0" indent="0">
              <a:buNone/>
              <a:defRPr sz="2844" b="1">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856239" y="3901440"/>
            <a:ext cx="5201920" cy="4681728"/>
          </a:xfrm>
        </p:spPr>
        <p:txBody>
          <a:bodyPr/>
          <a:lstStyle>
            <a:lvl1pPr>
              <a:defRPr sz="2844"/>
            </a:lvl1pPr>
            <a:lvl2pPr>
              <a:defRPr sz="2560"/>
            </a:lvl2pPr>
            <a:lvl3pPr>
              <a:defRPr sz="2276"/>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7/31/17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7/31/17</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7/31/17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857324" y="2"/>
            <a:ext cx="4147476" cy="9753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dirty="0"/>
          </a:p>
        </p:txBody>
      </p:sp>
      <p:sp>
        <p:nvSpPr>
          <p:cNvPr id="2" name="Title 1"/>
          <p:cNvSpPr>
            <a:spLocks noGrp="1"/>
          </p:cNvSpPr>
          <p:nvPr>
            <p:ph type="title"/>
          </p:nvPr>
        </p:nvSpPr>
        <p:spPr>
          <a:xfrm>
            <a:off x="9119616" y="975360"/>
            <a:ext cx="3413760" cy="2470912"/>
          </a:xfrm>
        </p:spPr>
        <p:txBody>
          <a:bodyPr anchor="b">
            <a:normAutofit/>
          </a:bodyPr>
          <a:lstStyle>
            <a:lvl1pPr>
              <a:defRPr sz="3982" b="0"/>
            </a:lvl1pPr>
          </a:lstStyle>
          <a:p>
            <a:r>
              <a:rPr lang="en-US" smtClean="0"/>
              <a:t>Click to edit Master title style</a:t>
            </a:r>
            <a:endParaRPr lang="en-US" dirty="0"/>
          </a:p>
        </p:txBody>
      </p:sp>
      <p:sp>
        <p:nvSpPr>
          <p:cNvPr id="3" name="Content Placeholder 2"/>
          <p:cNvSpPr>
            <a:spLocks noGrp="1"/>
          </p:cNvSpPr>
          <p:nvPr>
            <p:ph idx="1"/>
          </p:nvPr>
        </p:nvSpPr>
        <p:spPr>
          <a:xfrm>
            <a:off x="894080" y="975360"/>
            <a:ext cx="7159142" cy="7139635"/>
          </a:xfrm>
        </p:spPr>
        <p:txBody>
          <a:bodyPr/>
          <a:lstStyle>
            <a:lvl1pPr>
              <a:defRPr sz="2844"/>
            </a:lvl1pPr>
            <a:lvl2pPr>
              <a:defRPr sz="2560"/>
            </a:lvl2pPr>
            <a:lvl3pPr>
              <a:defRPr sz="2276"/>
            </a:lvl3pPr>
            <a:lvl4pPr>
              <a:defRPr sz="2276"/>
            </a:lvl4pPr>
            <a:lvl5pPr>
              <a:defRPr sz="2276"/>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19616" y="3446272"/>
            <a:ext cx="3413760" cy="4681728"/>
          </a:xfrm>
        </p:spPr>
        <p:txBody>
          <a:bodyPr>
            <a:normAutofit/>
          </a:bodyPr>
          <a:lstStyle>
            <a:lvl1pPr marL="0" indent="0">
              <a:lnSpc>
                <a:spcPct val="100000"/>
              </a:lnSpc>
              <a:spcBef>
                <a:spcPts val="1422"/>
              </a:spcBef>
              <a:buNone/>
              <a:defRPr sz="1920">
                <a:solidFill>
                  <a:schemeClr val="accent1">
                    <a:lumMod val="5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grpSp>
        <p:nvGrpSpPr>
          <p:cNvPr id="12" name="Group 11"/>
          <p:cNvGrpSpPr/>
          <p:nvPr/>
        </p:nvGrpSpPr>
        <p:grpSpPr>
          <a:xfrm>
            <a:off x="12121122" y="8896367"/>
            <a:ext cx="559206" cy="55920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F6AA2A1-C9A8-42DC-AF5F-29D58FE3A81E}" type="datetimeFigureOut">
              <a:rPr lang="en-US" smtClean="0"/>
              <a:t>7/31/17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857324" y="2"/>
            <a:ext cx="4147476" cy="9753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20"/>
          </a:p>
        </p:txBody>
      </p:sp>
      <p:sp>
        <p:nvSpPr>
          <p:cNvPr id="2" name="Title 1"/>
          <p:cNvSpPr>
            <a:spLocks noGrp="1"/>
          </p:cNvSpPr>
          <p:nvPr>
            <p:ph type="title"/>
          </p:nvPr>
        </p:nvSpPr>
        <p:spPr>
          <a:xfrm>
            <a:off x="9119616" y="975360"/>
            <a:ext cx="3413760" cy="2470912"/>
          </a:xfrm>
        </p:spPr>
        <p:txBody>
          <a:bodyPr anchor="b">
            <a:normAutofit/>
          </a:bodyPr>
          <a:lstStyle>
            <a:lvl1pPr>
              <a:defRPr sz="3982" b="0"/>
            </a:lvl1pPr>
          </a:lstStyle>
          <a:p>
            <a:r>
              <a:rPr lang="en-US" smtClean="0"/>
              <a:t>Click to edit Master title style</a:t>
            </a:r>
            <a:endParaRPr lang="en-US" dirty="0"/>
          </a:p>
        </p:txBody>
      </p:sp>
      <p:sp>
        <p:nvSpPr>
          <p:cNvPr id="3" name="Picture Placeholder 2"/>
          <p:cNvSpPr>
            <a:spLocks noGrp="1"/>
          </p:cNvSpPr>
          <p:nvPr>
            <p:ph type="pic" idx="1"/>
          </p:nvPr>
        </p:nvSpPr>
        <p:spPr>
          <a:xfrm>
            <a:off x="1" y="0"/>
            <a:ext cx="8857323" cy="9753600"/>
          </a:xfrm>
          <a:solidFill>
            <a:schemeClr val="tx2">
              <a:lumMod val="20000"/>
              <a:lumOff val="80000"/>
            </a:schemeClr>
          </a:solidFill>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19616" y="3446272"/>
            <a:ext cx="3413760" cy="4681728"/>
          </a:xfrm>
        </p:spPr>
        <p:txBody>
          <a:bodyPr>
            <a:normAutofit/>
          </a:bodyPr>
          <a:lstStyle>
            <a:lvl1pPr marL="0" indent="0">
              <a:lnSpc>
                <a:spcPct val="100000"/>
              </a:lnSpc>
              <a:spcBef>
                <a:spcPts val="1422"/>
              </a:spcBef>
              <a:buNone/>
              <a:defRPr sz="1920">
                <a:solidFill>
                  <a:schemeClr val="accent1">
                    <a:lumMod val="5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grpSp>
        <p:nvGrpSpPr>
          <p:cNvPr id="12" name="Group 11"/>
          <p:cNvGrpSpPr/>
          <p:nvPr/>
        </p:nvGrpSpPr>
        <p:grpSpPr>
          <a:xfrm>
            <a:off x="12121122" y="8896367"/>
            <a:ext cx="559206" cy="55920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8FC28B6-2144-4760-B3DF-18C646FA52B1}" type="datetimeFigureOut">
              <a:rPr lang="en-US" smtClean="0"/>
              <a:t>7/31/17</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microsoft.com/office/2007/relationships/hdphoto" Target="../media/hdphoto1.wdp"/><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12121122" y="8896367"/>
            <a:ext cx="559206" cy="559206"/>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844"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1300460" eaLnBrk="1" fontAlgn="auto" latinLnBrk="0" hangingPunct="1">
                <a:lnSpc>
                  <a:spcPct val="100000"/>
                </a:lnSpc>
                <a:spcBef>
                  <a:spcPts val="0"/>
                </a:spcBef>
                <a:spcAft>
                  <a:spcPts val="0"/>
                </a:spcAft>
                <a:buClrTx/>
                <a:buSzTx/>
                <a:buFontTx/>
                <a:buNone/>
                <a:tabLst/>
                <a:defRPr/>
              </a:pPr>
              <a:endParaRPr kumimoji="0" lang="en-US" sz="256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975360" y="689254"/>
            <a:ext cx="11054080" cy="22888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5360" y="3017114"/>
            <a:ext cx="11054080" cy="57611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22479" y="8921295"/>
            <a:ext cx="3491789" cy="519289"/>
          </a:xfrm>
          <a:prstGeom prst="rect">
            <a:avLst/>
          </a:prstGeom>
        </p:spPr>
        <p:txBody>
          <a:bodyPr vert="horz" lIns="91440" tIns="45720" rIns="91440" bIns="45720" rtlCol="0" anchor="ctr"/>
          <a:lstStyle>
            <a:lvl1pPr algn="r">
              <a:defRPr sz="1422">
                <a:solidFill>
                  <a:schemeClr val="accent1">
                    <a:lumMod val="50000"/>
                  </a:schemeClr>
                </a:solidFill>
              </a:defRPr>
            </a:lvl1pPr>
          </a:lstStyle>
          <a:p>
            <a:fld id="{251F38EA-B09F-4C97-9264-D1353869D1EA}" type="datetimeFigureOut">
              <a:rPr lang="en-US" smtClean="0"/>
              <a:t>7/31/17</a:t>
            </a:fld>
            <a:endParaRPr lang="en-US" dirty="0"/>
          </a:p>
        </p:txBody>
      </p:sp>
      <p:sp>
        <p:nvSpPr>
          <p:cNvPr id="5" name="Footer Placeholder 4"/>
          <p:cNvSpPr>
            <a:spLocks noGrp="1"/>
          </p:cNvSpPr>
          <p:nvPr>
            <p:ph type="ftr" sz="quarter" idx="3"/>
          </p:nvPr>
        </p:nvSpPr>
        <p:spPr>
          <a:xfrm>
            <a:off x="975360" y="8921295"/>
            <a:ext cx="6749491" cy="519289"/>
          </a:xfrm>
          <a:prstGeom prst="rect">
            <a:avLst/>
          </a:prstGeom>
        </p:spPr>
        <p:txBody>
          <a:bodyPr vert="horz" lIns="91440" tIns="45720" rIns="91440" bIns="45720" rtlCol="0" anchor="ctr"/>
          <a:lstStyle>
            <a:lvl1pPr algn="l">
              <a:defRPr sz="1422">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12065203" y="8921295"/>
            <a:ext cx="682752" cy="519289"/>
          </a:xfrm>
          <a:prstGeom prst="rect">
            <a:avLst/>
          </a:prstGeom>
        </p:spPr>
        <p:txBody>
          <a:bodyPr vert="horz" lIns="91440" tIns="45720" rIns="91440" bIns="45720" rtlCol="0" anchor="ctr"/>
          <a:lstStyle>
            <a:lvl1pPr algn="ctr">
              <a:defRPr sz="1564" b="1" spc="-10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7158454"/>
      </p:ext>
    </p:extLst>
  </p:cSld>
  <p:clrMap bg1="lt1" tx1="dk1" bg2="lt2" tx2="dk2" accent1="accent1" accent2="accent2" accent3="accent3" accent4="accent4" accent5="accent5" accent6="accent6" hlink="hlink" folHlink="folHlink"/>
  <p:sldLayoutIdLst>
    <p:sldLayoutId id="2147487103"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 id="2147487114" r:id="rId12"/>
  </p:sldLayoutIdLst>
  <p:txStyles>
    <p:titleStyle>
      <a:lvl1pPr algn="l" defTabSz="1300460" rtl="0" eaLnBrk="1" latinLnBrk="0" hangingPunct="1">
        <a:lnSpc>
          <a:spcPct val="90000"/>
        </a:lnSpc>
        <a:spcBef>
          <a:spcPct val="0"/>
        </a:spcBef>
        <a:buNone/>
        <a:defRPr sz="5973"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60092" indent="-260092" algn="l" defTabSz="1300460" rtl="0" eaLnBrk="1" latinLnBrk="0" hangingPunct="1">
        <a:lnSpc>
          <a:spcPct val="90000"/>
        </a:lnSpc>
        <a:spcBef>
          <a:spcPts val="1707"/>
        </a:spcBef>
        <a:buClr>
          <a:schemeClr val="accent1">
            <a:lumMod val="75000"/>
          </a:schemeClr>
        </a:buClr>
        <a:buSzPct val="85000"/>
        <a:buFont typeface="Wingdings" pitchFamily="2" charset="2"/>
        <a:buChar char="§"/>
        <a:defRPr sz="2844" kern="1200">
          <a:solidFill>
            <a:schemeClr val="tx1"/>
          </a:solidFill>
          <a:latin typeface="+mn-lt"/>
          <a:ea typeface="+mn-ea"/>
          <a:cs typeface="+mn-cs"/>
        </a:defRPr>
      </a:lvl1pPr>
      <a:lvl2pPr marL="650230" indent="-260092"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560" kern="1200">
          <a:solidFill>
            <a:schemeClr val="tx1"/>
          </a:solidFill>
          <a:latin typeface="+mn-lt"/>
          <a:ea typeface="+mn-ea"/>
          <a:cs typeface="+mn-cs"/>
        </a:defRPr>
      </a:lvl2pPr>
      <a:lvl3pPr marL="1040368" indent="-260092"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3pPr>
      <a:lvl4pPr marL="1430506" indent="-260092"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4pPr>
      <a:lvl5pPr marL="1820644" indent="-260092"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5pPr>
      <a:lvl6pPr marL="2275520" indent="-325115"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6pPr>
      <a:lvl7pPr marL="2702180" indent="-325115"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7pPr>
      <a:lvl8pPr marL="3128840" indent="-325115"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8pPr>
      <a:lvl9pPr marL="3555500" indent="-325115" algn="l" defTabSz="1300460" rtl="0" eaLnBrk="1" latinLnBrk="0" hangingPunct="1">
        <a:lnSpc>
          <a:spcPct val="90000"/>
        </a:lnSpc>
        <a:spcBef>
          <a:spcPts val="569"/>
        </a:spcBef>
        <a:spcAft>
          <a:spcPts val="284"/>
        </a:spcAft>
        <a:buClr>
          <a:schemeClr val="accent1">
            <a:lumMod val="75000"/>
          </a:schemeClr>
        </a:buClr>
        <a:buSzPct val="85000"/>
        <a:buFont typeface="Wingdings" pitchFamily="2" charset="2"/>
        <a:buChar char="§"/>
        <a:defRPr sz="2276"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1101725" y="1598613"/>
            <a:ext cx="10801350" cy="2736850"/>
          </a:xfrm>
        </p:spPr>
        <p:txBody>
          <a:bodyPr/>
          <a:lstStyle/>
          <a:p>
            <a:pPr eaLnBrk="1" hangingPunct="1"/>
            <a:r>
              <a:rPr lang="en-US" altLang="en-GB" b="1" dirty="0" smtClean="0">
                <a:solidFill>
                  <a:srgbClr val="404040"/>
                </a:solidFill>
                <a:ea typeface="ＭＳ Ｐゴシック" charset="-128"/>
              </a:rPr>
              <a:t>GP Training </a:t>
            </a:r>
            <a:r>
              <a:rPr lang="en-US" altLang="en-GB" b="1" dirty="0">
                <a:solidFill>
                  <a:srgbClr val="404040"/>
                </a:solidFill>
                <a:ea typeface="ＭＳ Ｐゴシック" charset="-128"/>
              </a:rPr>
              <a:t>&amp; the MRCGP</a:t>
            </a:r>
          </a:p>
        </p:txBody>
      </p:sp>
      <p:sp>
        <p:nvSpPr>
          <p:cNvPr id="27650" name="Subtitle 2"/>
          <p:cNvSpPr>
            <a:spLocks noGrp="1"/>
          </p:cNvSpPr>
          <p:nvPr>
            <p:ph type="subTitle" idx="1"/>
          </p:nvPr>
        </p:nvSpPr>
        <p:spPr/>
        <p:txBody>
          <a:bodyPr>
            <a:normAutofit lnSpcReduction="10000"/>
          </a:bodyPr>
          <a:lstStyle/>
          <a:p>
            <a:pPr defTabSz="1300163">
              <a:spcBef>
                <a:spcPts val="425"/>
              </a:spcBef>
              <a:buClr>
                <a:srgbClr val="404040"/>
              </a:buClr>
              <a:buFont typeface="Arial" charset="0"/>
              <a:buNone/>
            </a:pPr>
            <a:r>
              <a:rPr lang="en-US" altLang="en-GB" sz="3600" dirty="0">
                <a:solidFill>
                  <a:srgbClr val="404040"/>
                </a:solidFill>
                <a:ea typeface="ＭＳ Ｐゴシック" charset="-128"/>
              </a:rPr>
              <a:t>Bradford GP Specialist Training Programme</a:t>
            </a:r>
          </a:p>
          <a:p>
            <a:pPr defTabSz="1300163">
              <a:spcBef>
                <a:spcPts val="425"/>
              </a:spcBef>
              <a:buClr>
                <a:srgbClr val="404040"/>
              </a:buClr>
              <a:buFont typeface="Arial" charset="0"/>
              <a:buNone/>
            </a:pPr>
            <a:r>
              <a:rPr lang="en-US" altLang="en-GB" sz="3600" dirty="0">
                <a:solidFill>
                  <a:srgbClr val="404040"/>
                </a:solidFill>
                <a:ea typeface="ＭＳ Ｐゴシック" charset="-128"/>
              </a:rPr>
              <a:t>August </a:t>
            </a:r>
            <a:r>
              <a:rPr lang="en-US" altLang="en-GB" sz="3600" dirty="0" smtClean="0">
                <a:solidFill>
                  <a:srgbClr val="404040"/>
                </a:solidFill>
                <a:ea typeface="ＭＳ Ｐゴシック" charset="-128"/>
              </a:rPr>
              <a:t>201</a:t>
            </a:r>
            <a:r>
              <a:rPr lang="en-GB" altLang="en-GB" sz="3600" dirty="0" smtClean="0">
                <a:solidFill>
                  <a:srgbClr val="404040"/>
                </a:solidFill>
                <a:ea typeface="ＭＳ Ｐゴシック" charset="-128"/>
              </a:rPr>
              <a:t>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n-GB" sz="5400" b="1" dirty="0">
                <a:solidFill>
                  <a:srgbClr val="FF6600"/>
                </a:solidFill>
                <a:ea typeface="ＭＳ Ｐゴシック" charset="-128"/>
              </a:rPr>
              <a:t>MRCGP</a:t>
            </a:r>
            <a:r>
              <a:rPr lang="en-US" altLang="en-GB" sz="5400" dirty="0">
                <a:ea typeface="ＭＳ Ｐゴシック" charset="-128"/>
              </a:rPr>
              <a:t/>
            </a:r>
            <a:br>
              <a:rPr lang="en-US" altLang="en-GB" sz="5400" dirty="0">
                <a:ea typeface="ＭＳ Ｐゴシック" charset="-128"/>
              </a:rPr>
            </a:br>
            <a:r>
              <a:rPr lang="en-US" altLang="en-GB" sz="4400" dirty="0" smtClean="0">
                <a:solidFill>
                  <a:schemeClr val="tx1"/>
                </a:solidFill>
                <a:ea typeface="ＭＳ Ｐゴシック" charset="-128"/>
              </a:rPr>
              <a:t>clinical </a:t>
            </a:r>
            <a:r>
              <a:rPr lang="en-US" altLang="en-GB" sz="4400" dirty="0">
                <a:solidFill>
                  <a:schemeClr val="tx1"/>
                </a:solidFill>
                <a:ea typeface="ＭＳ Ｐゴシック" charset="-128"/>
              </a:rPr>
              <a:t>skills </a:t>
            </a:r>
            <a:r>
              <a:rPr lang="en-US" altLang="en-GB" sz="4400" dirty="0" smtClean="0">
                <a:solidFill>
                  <a:schemeClr val="tx1"/>
                </a:solidFill>
                <a:ea typeface="ＭＳ Ｐゴシック" charset="-128"/>
              </a:rPr>
              <a:t>assessment (CSA)</a:t>
            </a:r>
            <a:endParaRPr lang="en-US" altLang="en-GB" sz="4400" dirty="0">
              <a:ea typeface="ＭＳ Ｐゴシック" charset="-128"/>
            </a:endParaRPr>
          </a:p>
        </p:txBody>
      </p:sp>
      <p:sp>
        <p:nvSpPr>
          <p:cNvPr id="62466" name="Content Placeholder 2"/>
          <p:cNvSpPr>
            <a:spLocks noGrp="1"/>
          </p:cNvSpPr>
          <p:nvPr>
            <p:ph idx="1"/>
          </p:nvPr>
        </p:nvSpPr>
        <p:spPr/>
        <p:txBody>
          <a:bodyPr>
            <a:normAutofit/>
          </a:bodyPr>
          <a:lstStyle/>
          <a:p>
            <a:pPr eaLnBrk="1" hangingPunct="1"/>
            <a:r>
              <a:rPr lang="en-US" altLang="en-GB" sz="3600" dirty="0">
                <a:ea typeface="ＭＳ Ｐゴシック" charset="-128"/>
              </a:rPr>
              <a:t>Takes place in London (30 Euston Square), every month from November through to May</a:t>
            </a:r>
          </a:p>
          <a:p>
            <a:pPr eaLnBrk="1" hangingPunct="1"/>
            <a:r>
              <a:rPr lang="en-US" altLang="en-GB" sz="3600" dirty="0">
                <a:ea typeface="ＭＳ Ｐゴシック" charset="-128"/>
              </a:rPr>
              <a:t>Costs £</a:t>
            </a:r>
            <a:r>
              <a:rPr lang="en-US" altLang="en-GB" sz="3600" dirty="0" smtClean="0">
                <a:ea typeface="ＭＳ Ｐゴシック" charset="-128"/>
              </a:rPr>
              <a:t>1</a:t>
            </a:r>
            <a:r>
              <a:rPr lang="en-GB" altLang="en-GB" sz="3600" dirty="0" smtClean="0">
                <a:ea typeface="ＭＳ Ｐゴシック" charset="-128"/>
              </a:rPr>
              <a:t>325</a:t>
            </a:r>
            <a:endParaRPr lang="en-US" altLang="en-GB" sz="3600" dirty="0">
              <a:ea typeface="ＭＳ Ｐゴシック" charset="-128"/>
            </a:endParaRPr>
          </a:p>
          <a:p>
            <a:pPr eaLnBrk="1" hangingPunct="1"/>
            <a:r>
              <a:rPr lang="en-US" altLang="en-GB" sz="3600" dirty="0">
                <a:ea typeface="ＭＳ Ｐゴシック" charset="-128"/>
              </a:rPr>
              <a:t>Can only take in ST3, maximum 4 attempts</a:t>
            </a:r>
          </a:p>
          <a:p>
            <a:pPr eaLnBrk="1" hangingPunct="1"/>
            <a:r>
              <a:rPr lang="en-US" altLang="en-GB" sz="3600" dirty="0" smtClean="0">
                <a:ea typeface="ＭＳ Ｐゴシック" charset="-128"/>
              </a:rPr>
              <a:t>Preparation supported by scheme and trainer</a:t>
            </a:r>
            <a:endParaRPr lang="en-US" altLang="en-GB" sz="3600" dirty="0">
              <a:ea typeface="ＭＳ Ｐゴシック"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975360" y="412304"/>
            <a:ext cx="11054080" cy="2288845"/>
          </a:xfrm>
        </p:spPr>
        <p:txBody>
          <a:bodyPr/>
          <a:lstStyle/>
          <a:p>
            <a:pPr eaLnBrk="1" hangingPunct="1"/>
            <a:r>
              <a:rPr lang="en-US" altLang="en-GB" sz="5300" b="1" dirty="0">
                <a:solidFill>
                  <a:srgbClr val="FF6600"/>
                </a:solidFill>
                <a:ea typeface="ＭＳ Ｐゴシック" charset="-128"/>
              </a:rPr>
              <a:t>MRCGP</a:t>
            </a:r>
            <a:r>
              <a:rPr lang="en-US" altLang="en-GB" sz="5300">
                <a:ea typeface="ＭＳ Ｐゴシック" charset="-128"/>
              </a:rPr>
              <a:t/>
            </a:r>
            <a:br>
              <a:rPr lang="en-US" altLang="en-GB" sz="5300">
                <a:ea typeface="ＭＳ Ｐゴシック" charset="-128"/>
              </a:rPr>
            </a:br>
            <a:r>
              <a:rPr lang="en-US" altLang="en-GB" sz="4400" smtClean="0">
                <a:ea typeface="ＭＳ Ｐゴシック" charset="-128"/>
              </a:rPr>
              <a:t>work </a:t>
            </a:r>
            <a:r>
              <a:rPr lang="en-US" altLang="en-GB" sz="4400" dirty="0">
                <a:ea typeface="ＭＳ Ｐゴシック" charset="-128"/>
              </a:rPr>
              <a:t>place </a:t>
            </a:r>
            <a:r>
              <a:rPr lang="en-US" altLang="en-GB" sz="4400">
                <a:ea typeface="ＭＳ Ｐゴシック" charset="-128"/>
              </a:rPr>
              <a:t>based </a:t>
            </a:r>
            <a:r>
              <a:rPr lang="en-US" altLang="en-GB" sz="4400" smtClean="0">
                <a:ea typeface="ＭＳ Ｐゴシック" charset="-128"/>
              </a:rPr>
              <a:t>assessment (WPBA)</a:t>
            </a:r>
            <a:endParaRPr lang="en-US" altLang="en-GB" sz="4400" dirty="0">
              <a:ea typeface="ＭＳ Ｐゴシック" charset="-128"/>
            </a:endParaRPr>
          </a:p>
        </p:txBody>
      </p:sp>
      <p:sp>
        <p:nvSpPr>
          <p:cNvPr id="157699" name="Rectangle 2"/>
          <p:cNvSpPr>
            <a:spLocks noGrp="1" noChangeArrowheads="1"/>
          </p:cNvSpPr>
          <p:nvPr>
            <p:ph idx="1"/>
          </p:nvPr>
        </p:nvSpPr>
        <p:spPr>
          <a:xfrm>
            <a:off x="885825" y="2500313"/>
            <a:ext cx="11233150" cy="6697662"/>
          </a:xfrm>
        </p:spPr>
        <p:txBody>
          <a:bodyPr/>
          <a:lstStyle/>
          <a:p>
            <a:pPr marL="622300" eaLnBrk="1" hangingPunct="1">
              <a:spcBef>
                <a:spcPts val="2250"/>
              </a:spcBef>
              <a:buSzPct val="125000"/>
            </a:pPr>
            <a:r>
              <a:rPr lang="en-US" altLang="en-GB" sz="3200" dirty="0">
                <a:ea typeface="ＭＳ Ｐゴシック" charset="-128"/>
              </a:rPr>
              <a:t>Provides framework for evaluating progress in those areas of professional practice best tested in the workplace</a:t>
            </a:r>
          </a:p>
          <a:p>
            <a:pPr marL="622300" eaLnBrk="1" hangingPunct="1">
              <a:spcBef>
                <a:spcPts val="2250"/>
              </a:spcBef>
              <a:buSzPct val="125000"/>
            </a:pPr>
            <a:r>
              <a:rPr lang="en-US" altLang="en-GB" sz="3200" dirty="0">
                <a:ea typeface="ＭＳ Ｐゴシック" charset="-128"/>
              </a:rPr>
              <a:t>Measures what you </a:t>
            </a:r>
            <a:r>
              <a:rPr lang="en-US" altLang="en-GB" sz="3200" b="1" i="1" dirty="0">
                <a:ea typeface="ＭＳ Ｐゴシック" charset="-128"/>
              </a:rPr>
              <a:t>actually</a:t>
            </a:r>
            <a:r>
              <a:rPr lang="en-US" altLang="en-GB" sz="3200" dirty="0">
                <a:ea typeface="ＭＳ Ｐゴシック" charset="-128"/>
              </a:rPr>
              <a:t> do throughout your training</a:t>
            </a:r>
          </a:p>
          <a:p>
            <a:pPr marL="622300" eaLnBrk="1" hangingPunct="1">
              <a:spcBef>
                <a:spcPts val="2250"/>
              </a:spcBef>
              <a:buSzPct val="125000"/>
            </a:pPr>
            <a:r>
              <a:rPr lang="en-US" altLang="en-GB" sz="3200" dirty="0">
                <a:ea typeface="ＭＳ Ｐゴシック" charset="-128"/>
              </a:rPr>
              <a:t>There are compulsory minimum requirements</a:t>
            </a:r>
          </a:p>
          <a:p>
            <a:pPr marL="622300" eaLnBrk="1" hangingPunct="1">
              <a:spcBef>
                <a:spcPts val="2250"/>
              </a:spcBef>
              <a:buSzPct val="125000"/>
            </a:pPr>
            <a:r>
              <a:rPr lang="en-US" altLang="en-GB" sz="3200" b="1" i="1" dirty="0">
                <a:ea typeface="ＭＳ Ｐゴシック" charset="-128"/>
              </a:rPr>
              <a:t>Learner led </a:t>
            </a:r>
            <a:r>
              <a:rPr lang="en-US" altLang="en-GB" sz="3200" dirty="0">
                <a:ea typeface="ＭＳ Ｐゴシック" charset="-128"/>
              </a:rPr>
              <a:t>and recorded in </a:t>
            </a:r>
            <a:r>
              <a:rPr lang="en-US" altLang="en-GB" sz="3200" dirty="0" err="1">
                <a:ea typeface="ＭＳ Ｐゴシック" charset="-128"/>
              </a:rPr>
              <a:t>ePortfolio</a:t>
            </a:r>
            <a:r>
              <a:rPr lang="en-US" altLang="en-GB" sz="3200" dirty="0">
                <a:ea typeface="ＭＳ Ｐゴシック" charset="-128"/>
              </a:rPr>
              <a:t>, reviewed every 6m by Educational Supervisor</a:t>
            </a:r>
          </a:p>
          <a:p>
            <a:pPr marL="622300" eaLnBrk="1" hangingPunct="1">
              <a:spcBef>
                <a:spcPts val="2250"/>
              </a:spcBef>
              <a:buSzPct val="125000"/>
            </a:pPr>
            <a:r>
              <a:rPr lang="en-US" altLang="en-GB" sz="3200" dirty="0">
                <a:ea typeface="ＭＳ Ｐゴシック" charset="-128"/>
              </a:rPr>
              <a:t>Examined yearly by ARCP Panel (Annual Review of Competence Progression)</a:t>
            </a:r>
          </a:p>
          <a:p>
            <a:pPr marL="622300" eaLnBrk="1" hangingPunct="1">
              <a:spcBef>
                <a:spcPts val="2250"/>
              </a:spcBef>
              <a:buSzPct val="125000"/>
            </a:pPr>
            <a:r>
              <a:rPr lang="en-US" altLang="en-GB" sz="3200" dirty="0">
                <a:ea typeface="ＭＳ Ｐゴシック" charset="-128"/>
              </a:rPr>
              <a:t>More details on WPBA course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rot="10800000" flipH="1">
            <a:off x="6992938" y="1658938"/>
            <a:ext cx="711200" cy="2286000"/>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38" name="Line 2"/>
          <p:cNvSpPr>
            <a:spLocks noChangeShapeType="1"/>
          </p:cNvSpPr>
          <p:nvPr/>
        </p:nvSpPr>
        <p:spPr bwMode="auto">
          <a:xfrm rot="10800000">
            <a:off x="4910138" y="2166938"/>
            <a:ext cx="947737" cy="1778000"/>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39" name="Line 3"/>
          <p:cNvSpPr>
            <a:spLocks noChangeShapeType="1"/>
          </p:cNvSpPr>
          <p:nvPr/>
        </p:nvSpPr>
        <p:spPr bwMode="auto">
          <a:xfrm rot="10800000">
            <a:off x="1997075" y="1930400"/>
            <a:ext cx="2981325" cy="2235200"/>
          </a:xfrm>
          <a:prstGeom prst="line">
            <a:avLst/>
          </a:prstGeom>
          <a:noFill/>
          <a:ln w="76200">
            <a:solidFill>
              <a:srgbClr val="0080FF"/>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0" name="Line 4"/>
          <p:cNvSpPr>
            <a:spLocks noChangeShapeType="1"/>
          </p:cNvSpPr>
          <p:nvPr/>
        </p:nvSpPr>
        <p:spPr bwMode="auto">
          <a:xfrm flipH="1">
            <a:off x="2505075" y="4791075"/>
            <a:ext cx="2506663" cy="68263"/>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1" name="Line 5"/>
          <p:cNvSpPr>
            <a:spLocks noChangeShapeType="1"/>
          </p:cNvSpPr>
          <p:nvPr/>
        </p:nvSpPr>
        <p:spPr bwMode="auto">
          <a:xfrm flipH="1">
            <a:off x="2081213" y="5570538"/>
            <a:ext cx="2913062" cy="2065337"/>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2" name="Line 6"/>
          <p:cNvSpPr>
            <a:spLocks noChangeShapeType="1"/>
          </p:cNvSpPr>
          <p:nvPr/>
        </p:nvSpPr>
        <p:spPr bwMode="auto">
          <a:xfrm flipH="1">
            <a:off x="5214938" y="5738813"/>
            <a:ext cx="473075" cy="1947862"/>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3" name="Line 7"/>
          <p:cNvSpPr>
            <a:spLocks noChangeShapeType="1"/>
          </p:cNvSpPr>
          <p:nvPr/>
        </p:nvSpPr>
        <p:spPr bwMode="auto">
          <a:xfrm rot="10800000" flipH="1">
            <a:off x="7958138" y="1760538"/>
            <a:ext cx="2590800" cy="2252662"/>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4" name="Line 8"/>
          <p:cNvSpPr>
            <a:spLocks noChangeShapeType="1"/>
          </p:cNvSpPr>
          <p:nvPr/>
        </p:nvSpPr>
        <p:spPr bwMode="auto">
          <a:xfrm rot="10800000" flipH="1">
            <a:off x="7958138" y="4283075"/>
            <a:ext cx="2133600" cy="355600"/>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5" name="Line 9"/>
          <p:cNvSpPr>
            <a:spLocks noChangeShapeType="1"/>
          </p:cNvSpPr>
          <p:nvPr/>
        </p:nvSpPr>
        <p:spPr bwMode="auto">
          <a:xfrm>
            <a:off x="7988300" y="5273675"/>
            <a:ext cx="3101975" cy="1685925"/>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6" name="Line 10"/>
          <p:cNvSpPr>
            <a:spLocks noChangeShapeType="1"/>
          </p:cNvSpPr>
          <p:nvPr/>
        </p:nvSpPr>
        <p:spPr bwMode="auto">
          <a:xfrm>
            <a:off x="7315200" y="5807075"/>
            <a:ext cx="642938" cy="1558925"/>
          </a:xfrm>
          <a:prstGeom prst="line">
            <a:avLst/>
          </a:prstGeom>
          <a:noFill/>
          <a:ln w="76200">
            <a:solidFill>
              <a:srgbClr val="3F8DE2"/>
            </a:solidFill>
            <a:round/>
            <a:headEnd type="stealth" w="med" len="med"/>
            <a:tailEnd/>
          </a:ln>
          <a:extLst>
            <a:ext uri="{909E8E84-426E-40dd-AFC4-6F175D3DCCD1}">
              <a14:hiddenFill xmlns:a14="http://schemas.microsoft.com/office/drawing/2010/main" xmlns="">
                <a:noFill/>
              </a14:hiddenFill>
            </a:ext>
          </a:extLst>
        </p:spPr>
        <p:txBody>
          <a:bodyPr/>
          <a:lstStyle/>
          <a:p>
            <a:endParaRPr lang="en-GB"/>
          </a:p>
        </p:txBody>
      </p:sp>
      <p:sp>
        <p:nvSpPr>
          <p:cNvPr id="39947" name="AutoShape 11"/>
          <p:cNvSpPr>
            <a:spLocks/>
          </p:cNvSpPr>
          <p:nvPr/>
        </p:nvSpPr>
        <p:spPr bwMode="auto">
          <a:xfrm>
            <a:off x="5016500" y="3975100"/>
            <a:ext cx="2971800" cy="1790700"/>
          </a:xfrm>
          <a:prstGeom prst="roundRect">
            <a:avLst>
              <a:gd name="adj" fmla="val 10634"/>
            </a:avLst>
          </a:prstGeom>
          <a:gradFill>
            <a:gsLst>
              <a:gs pos="0">
                <a:schemeClr val="accent2">
                  <a:lumMod val="60000"/>
                  <a:lumOff val="40000"/>
                </a:schemeClr>
              </a:gs>
              <a:gs pos="41000">
                <a:schemeClr val="accent1">
                  <a:lumMod val="40000"/>
                  <a:lumOff val="60000"/>
                </a:schemeClr>
              </a:gs>
              <a:gs pos="69000">
                <a:schemeClr val="accent3">
                  <a:lumMod val="60000"/>
                  <a:lumOff val="40000"/>
                </a:schemeClr>
              </a:gs>
              <a:gs pos="100000">
                <a:schemeClr val="accent3">
                  <a:lumMod val="20000"/>
                  <a:lumOff val="80000"/>
                </a:schemeClr>
              </a:gs>
            </a:gsLst>
            <a:lin ang="5400000" scaled="1"/>
          </a:gradFill>
          <a:ln w="25400">
            <a:solidFill>
              <a:srgbClr val="000000"/>
            </a:solidFill>
            <a:round/>
            <a:headEnd/>
            <a:tailEnd/>
          </a:ln>
        </p:spPr>
        <p:txBody>
          <a:bodyPr lIns="0" tIns="0" rIns="0" bIns="0"/>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endParaRPr lang="en-GB" altLang="en-GB"/>
          </a:p>
        </p:txBody>
      </p:sp>
      <p:sp>
        <p:nvSpPr>
          <p:cNvPr id="39948" name="Rectangle 12"/>
          <p:cNvSpPr>
            <a:spLocks/>
          </p:cNvSpPr>
          <p:nvPr/>
        </p:nvSpPr>
        <p:spPr bwMode="auto">
          <a:xfrm>
            <a:off x="5097463" y="4279900"/>
            <a:ext cx="27940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en-GB" b="1" dirty="0">
                <a:solidFill>
                  <a:schemeClr val="accent2"/>
                </a:solidFill>
                <a:latin typeface="Avenir Black" charset="0"/>
              </a:rPr>
              <a:t>Components of WPBA</a:t>
            </a:r>
          </a:p>
        </p:txBody>
      </p:sp>
      <p:sp>
        <p:nvSpPr>
          <p:cNvPr id="159758" name="Oval 13"/>
          <p:cNvSpPr>
            <a:spLocks/>
          </p:cNvSpPr>
          <p:nvPr/>
        </p:nvSpPr>
        <p:spPr bwMode="auto">
          <a:xfrm>
            <a:off x="685800" y="558800"/>
            <a:ext cx="2413000" cy="24257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chemeClr val="bg1"/>
                </a:solidFill>
                <a:latin typeface="Arial" charset="0"/>
                <a:cs typeface="Hoefler Text" charset="0"/>
              </a:rPr>
              <a:t>Mini-CEX</a:t>
            </a:r>
          </a:p>
          <a:p>
            <a:pPr eaLnBrk="1" hangingPunct="1">
              <a:defRPr/>
            </a:pPr>
            <a:r>
              <a:rPr lang="en-US" sz="2000" b="1" dirty="0" smtClean="0">
                <a:solidFill>
                  <a:schemeClr val="bg1"/>
                </a:solidFill>
                <a:latin typeface="Arial" charset="0"/>
                <a:cs typeface="Hoefler Text" charset="0"/>
              </a:rPr>
              <a:t>clinical examination exercise</a:t>
            </a:r>
          </a:p>
        </p:txBody>
      </p:sp>
      <p:sp>
        <p:nvSpPr>
          <p:cNvPr id="159759" name="Oval 14"/>
          <p:cNvSpPr>
            <a:spLocks/>
          </p:cNvSpPr>
          <p:nvPr/>
        </p:nvSpPr>
        <p:spPr bwMode="auto">
          <a:xfrm>
            <a:off x="3670300" y="10414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COT</a:t>
            </a:r>
          </a:p>
          <a:p>
            <a:pPr eaLnBrk="1" hangingPunct="1">
              <a:defRPr/>
            </a:pPr>
            <a:r>
              <a:rPr lang="en-US" sz="2000" b="1" dirty="0" smtClean="0">
                <a:solidFill>
                  <a:srgbClr val="FFFFFF"/>
                </a:solidFill>
                <a:latin typeface="Arial" charset="0"/>
                <a:cs typeface="Hoefler Text" charset="0"/>
              </a:rPr>
              <a:t>consultation observation tool</a:t>
            </a:r>
          </a:p>
        </p:txBody>
      </p:sp>
      <p:sp>
        <p:nvSpPr>
          <p:cNvPr id="159760" name="Oval 15"/>
          <p:cNvSpPr>
            <a:spLocks/>
          </p:cNvSpPr>
          <p:nvPr/>
        </p:nvSpPr>
        <p:spPr bwMode="auto">
          <a:xfrm>
            <a:off x="6540500" y="6731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err="1" smtClean="0">
                <a:solidFill>
                  <a:srgbClr val="FFFFFF"/>
                </a:solidFill>
                <a:latin typeface="Arial" charset="0"/>
                <a:cs typeface="Hoefler Text" charset="0"/>
              </a:rPr>
              <a:t>CbD</a:t>
            </a:r>
            <a:endParaRPr lang="en-US" b="1" dirty="0" smtClean="0">
              <a:solidFill>
                <a:srgbClr val="FFFFFF"/>
              </a:solidFill>
              <a:latin typeface="Arial" charset="0"/>
              <a:cs typeface="Hoefler Text" charset="0"/>
            </a:endParaRPr>
          </a:p>
          <a:p>
            <a:pPr eaLnBrk="1" hangingPunct="1">
              <a:defRPr/>
            </a:pPr>
            <a:r>
              <a:rPr lang="en-US" sz="2000" b="1" dirty="0" smtClean="0">
                <a:solidFill>
                  <a:srgbClr val="FFFFFF"/>
                </a:solidFill>
                <a:latin typeface="Arial" charset="0"/>
                <a:cs typeface="Hoefler Text" charset="0"/>
              </a:rPr>
              <a:t>case based discussions</a:t>
            </a:r>
          </a:p>
        </p:txBody>
      </p:sp>
      <p:sp>
        <p:nvSpPr>
          <p:cNvPr id="159761" name="Oval 16"/>
          <p:cNvSpPr>
            <a:spLocks/>
          </p:cNvSpPr>
          <p:nvPr/>
        </p:nvSpPr>
        <p:spPr bwMode="auto">
          <a:xfrm>
            <a:off x="1244600" y="3721100"/>
            <a:ext cx="2463800" cy="24511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OOH</a:t>
            </a:r>
          </a:p>
          <a:p>
            <a:pPr eaLnBrk="1" hangingPunct="1">
              <a:defRPr/>
            </a:pPr>
            <a:r>
              <a:rPr lang="en-US" sz="2000" b="1" dirty="0" smtClean="0">
                <a:solidFill>
                  <a:srgbClr val="FFFFFF"/>
                </a:solidFill>
                <a:latin typeface="Arial" charset="0"/>
                <a:cs typeface="Hoefler Text" charset="0"/>
              </a:rPr>
              <a:t>Out of hours sessions</a:t>
            </a:r>
          </a:p>
        </p:txBody>
      </p:sp>
      <p:sp>
        <p:nvSpPr>
          <p:cNvPr id="159762" name="Oval 17"/>
          <p:cNvSpPr>
            <a:spLocks/>
          </p:cNvSpPr>
          <p:nvPr/>
        </p:nvSpPr>
        <p:spPr bwMode="auto">
          <a:xfrm>
            <a:off x="4165600" y="66929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MSF</a:t>
            </a:r>
          </a:p>
          <a:p>
            <a:pPr eaLnBrk="1" hangingPunct="1">
              <a:defRPr/>
            </a:pPr>
            <a:r>
              <a:rPr lang="en-US" sz="2000" b="1" dirty="0" smtClean="0">
                <a:solidFill>
                  <a:srgbClr val="FFFFFF"/>
                </a:solidFill>
                <a:latin typeface="Arial" charset="0"/>
                <a:cs typeface="Hoefler Text" charset="0"/>
              </a:rPr>
              <a:t>multi source</a:t>
            </a:r>
          </a:p>
          <a:p>
            <a:pPr eaLnBrk="1" hangingPunct="1">
              <a:defRPr/>
            </a:pPr>
            <a:r>
              <a:rPr lang="en-US" sz="2000" b="1" dirty="0" smtClean="0">
                <a:solidFill>
                  <a:srgbClr val="FFFFFF"/>
                </a:solidFill>
                <a:latin typeface="Arial" charset="0"/>
                <a:cs typeface="Hoefler Text" charset="0"/>
              </a:rPr>
              <a:t>feedback</a:t>
            </a:r>
            <a:r>
              <a:rPr lang="en-US" sz="3200" b="1" dirty="0" smtClean="0">
                <a:solidFill>
                  <a:srgbClr val="FFFFFF"/>
                </a:solidFill>
                <a:latin typeface="Arial" charset="0"/>
                <a:cs typeface="Hoefler Text" charset="0"/>
              </a:rPr>
              <a:t> </a:t>
            </a:r>
          </a:p>
        </p:txBody>
      </p:sp>
      <p:sp>
        <p:nvSpPr>
          <p:cNvPr id="159763" name="Oval 18"/>
          <p:cNvSpPr>
            <a:spLocks/>
          </p:cNvSpPr>
          <p:nvPr/>
        </p:nvSpPr>
        <p:spPr bwMode="auto">
          <a:xfrm>
            <a:off x="8940800" y="3200400"/>
            <a:ext cx="2514600" cy="24384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PSQ</a:t>
            </a:r>
          </a:p>
          <a:p>
            <a:pPr eaLnBrk="1" hangingPunct="1">
              <a:defRPr/>
            </a:pPr>
            <a:r>
              <a:rPr lang="en-US" sz="2000" b="1" dirty="0" smtClean="0">
                <a:solidFill>
                  <a:srgbClr val="FFFFFF"/>
                </a:solidFill>
                <a:latin typeface="Arial" charset="0"/>
                <a:cs typeface="Hoefler Text" charset="0"/>
              </a:rPr>
              <a:t>patient satisfaction questionnaire</a:t>
            </a:r>
          </a:p>
        </p:txBody>
      </p:sp>
      <p:sp>
        <p:nvSpPr>
          <p:cNvPr id="159764" name="Oval 19"/>
          <p:cNvSpPr>
            <a:spLocks/>
          </p:cNvSpPr>
          <p:nvPr/>
        </p:nvSpPr>
        <p:spPr bwMode="auto">
          <a:xfrm>
            <a:off x="9550400" y="6731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CSR</a:t>
            </a:r>
          </a:p>
          <a:p>
            <a:pPr eaLnBrk="1" hangingPunct="1">
              <a:defRPr/>
            </a:pPr>
            <a:r>
              <a:rPr lang="en-US" sz="2000" b="1" dirty="0" smtClean="0">
                <a:solidFill>
                  <a:srgbClr val="FFFFFF"/>
                </a:solidFill>
                <a:latin typeface="Arial" charset="0"/>
                <a:cs typeface="Hoefler Text" charset="0"/>
              </a:rPr>
              <a:t>clinical supervisor</a:t>
            </a:r>
            <a:r>
              <a:rPr lang="ja-JP" altLang="en-US" sz="2000" b="1" dirty="0" smtClean="0">
                <a:solidFill>
                  <a:srgbClr val="FFFFFF"/>
                </a:solidFill>
                <a:latin typeface="Arial" charset="0"/>
                <a:cs typeface="Hoefler Text" charset="0"/>
              </a:rPr>
              <a:t>’</a:t>
            </a:r>
            <a:r>
              <a:rPr lang="en-US" sz="2000" b="1" dirty="0" smtClean="0">
                <a:solidFill>
                  <a:srgbClr val="FFFFFF"/>
                </a:solidFill>
                <a:latin typeface="Arial" charset="0"/>
                <a:cs typeface="Hoefler Text" charset="0"/>
              </a:rPr>
              <a:t>s report</a:t>
            </a:r>
          </a:p>
        </p:txBody>
      </p:sp>
      <p:sp>
        <p:nvSpPr>
          <p:cNvPr id="159765" name="Oval 20"/>
          <p:cNvSpPr>
            <a:spLocks/>
          </p:cNvSpPr>
          <p:nvPr/>
        </p:nvSpPr>
        <p:spPr bwMode="auto">
          <a:xfrm>
            <a:off x="1003300" y="65405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GB" b="1" dirty="0" smtClean="0">
                <a:solidFill>
                  <a:srgbClr val="FFFFFF"/>
                </a:solidFill>
                <a:latin typeface="Arial" charset="0"/>
                <a:cs typeface="Hoefler Text" charset="0"/>
              </a:rPr>
              <a:t>CEPS</a:t>
            </a:r>
            <a:endParaRPr lang="en-US" b="1" dirty="0" smtClean="0">
              <a:solidFill>
                <a:srgbClr val="FFFFFF"/>
              </a:solidFill>
              <a:latin typeface="Arial" charset="0"/>
              <a:cs typeface="Hoefler Text" charset="0"/>
            </a:endParaRPr>
          </a:p>
          <a:p>
            <a:pPr eaLnBrk="1" hangingPunct="1">
              <a:defRPr/>
            </a:pPr>
            <a:r>
              <a:rPr lang="en-GB" sz="2000" b="1" dirty="0" smtClean="0">
                <a:solidFill>
                  <a:srgbClr val="FFFFFF"/>
                </a:solidFill>
                <a:latin typeface="Arial" charset="0"/>
                <a:cs typeface="Hoefler Text" charset="0"/>
              </a:rPr>
              <a:t>Clinical examination &amp; procedural skills</a:t>
            </a:r>
            <a:endParaRPr lang="en-US" sz="2000" b="1" dirty="0" smtClean="0">
              <a:solidFill>
                <a:srgbClr val="FFFFFF"/>
              </a:solidFill>
              <a:latin typeface="Arial" charset="0"/>
              <a:cs typeface="Hoefler Text" charset="0"/>
            </a:endParaRPr>
          </a:p>
        </p:txBody>
      </p:sp>
      <p:sp>
        <p:nvSpPr>
          <p:cNvPr id="159766" name="Oval 21"/>
          <p:cNvSpPr>
            <a:spLocks/>
          </p:cNvSpPr>
          <p:nvPr/>
        </p:nvSpPr>
        <p:spPr bwMode="auto">
          <a:xfrm>
            <a:off x="7035800" y="6540500"/>
            <a:ext cx="2298700" cy="2209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Log Entries</a:t>
            </a:r>
          </a:p>
        </p:txBody>
      </p:sp>
      <p:sp>
        <p:nvSpPr>
          <p:cNvPr id="159767" name="Oval 22"/>
          <p:cNvSpPr>
            <a:spLocks/>
          </p:cNvSpPr>
          <p:nvPr/>
        </p:nvSpPr>
        <p:spPr bwMode="auto">
          <a:xfrm>
            <a:off x="10033000" y="5880100"/>
            <a:ext cx="2413000" cy="23495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FF"/>
                </a:solidFill>
                <a:latin typeface="Arial" charset="0"/>
                <a:cs typeface="Hoefler Text" charset="0"/>
              </a:rPr>
              <a:t>PDP</a:t>
            </a:r>
          </a:p>
          <a:p>
            <a:pPr eaLnBrk="1" hangingPunct="1">
              <a:defRPr/>
            </a:pPr>
            <a:r>
              <a:rPr lang="en-US" sz="2000" b="1" dirty="0" smtClean="0">
                <a:solidFill>
                  <a:srgbClr val="FFFFFF"/>
                </a:solidFill>
                <a:latin typeface="Arial" charset="0"/>
                <a:cs typeface="Hoefler Text" charset="0"/>
              </a:rPr>
              <a:t>personal development plan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Screen Shot 2015-08-12 at 13.11.24.png"/>
          <p:cNvPicPr>
            <a:picLocks noGrp="1" noChangeAspect="1"/>
          </p:cNvPicPr>
          <p:nvPr>
            <p:ph idx="4294967295"/>
          </p:nvPr>
        </p:nvPicPr>
        <p:blipFill>
          <a:blip r:embed="rId3">
            <a:extLst>
              <a:ext uri="{28A0092B-C50C-407E-A947-70E740481C1C}">
                <a14:useLocalDpi xmlns:a14="http://schemas.microsoft.com/office/drawing/2010/main" val="0"/>
              </a:ext>
            </a:extLst>
          </a:blip>
          <a:srcRect l="1315" r="1315"/>
          <a:stretch>
            <a:fillRect/>
          </a:stretch>
        </p:blipFill>
        <p:spPr>
          <a:xfrm>
            <a:off x="0" y="1492250"/>
            <a:ext cx="12169775" cy="6513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r>
              <a:rPr lang="en-US" altLang="en-GB" b="1" dirty="0" smtClean="0">
                <a:solidFill>
                  <a:srgbClr val="FF6600"/>
                </a:solidFill>
                <a:ea typeface="ＭＳ Ｐゴシック" charset="-128"/>
              </a:rPr>
              <a:t>E-Portfolio</a:t>
            </a:r>
            <a:endParaRPr lang="en-US" altLang="en-GB" b="1" dirty="0">
              <a:solidFill>
                <a:srgbClr val="FF6600"/>
              </a:solidFill>
              <a:ea typeface="ヒラギノ明朝 ProN W6" charset="-128"/>
            </a:endParaRPr>
          </a:p>
        </p:txBody>
      </p:sp>
      <p:sp>
        <p:nvSpPr>
          <p:cNvPr id="160771" name="Rectangle 2"/>
          <p:cNvSpPr>
            <a:spLocks noGrp="1" noChangeArrowheads="1"/>
          </p:cNvSpPr>
          <p:nvPr>
            <p:ph idx="1"/>
          </p:nvPr>
        </p:nvSpPr>
        <p:spPr>
          <a:xfrm>
            <a:off x="1041400" y="2789238"/>
            <a:ext cx="10922000" cy="5694362"/>
          </a:xfrm>
        </p:spPr>
        <p:txBody>
          <a:bodyPr>
            <a:normAutofit/>
          </a:bodyPr>
          <a:lstStyle/>
          <a:p>
            <a:pPr eaLnBrk="1" hangingPunct="1"/>
            <a:r>
              <a:rPr lang="en-US" altLang="en-GB" sz="3200" dirty="0">
                <a:ea typeface="ＭＳ Ｐゴシック" charset="-128"/>
              </a:rPr>
              <a:t>Hands up those who've had a look?</a:t>
            </a:r>
          </a:p>
          <a:p>
            <a:pPr eaLnBrk="1" hangingPunct="1"/>
            <a:r>
              <a:rPr lang="en-US" altLang="en-GB" sz="3200" dirty="0">
                <a:ea typeface="ＭＳ Ｐゴシック" charset="-128"/>
              </a:rPr>
              <a:t>If you haven't already - sign up and get one!!</a:t>
            </a:r>
          </a:p>
          <a:p>
            <a:pPr eaLnBrk="1" hangingPunct="1"/>
            <a:r>
              <a:rPr lang="en-US" altLang="en-GB" sz="3200" dirty="0">
                <a:ea typeface="ＭＳ Ｐゴシック" charset="-128"/>
              </a:rPr>
              <a:t>Cannot progress through training without one</a:t>
            </a:r>
          </a:p>
          <a:p>
            <a:pPr eaLnBrk="1" hangingPunct="1"/>
            <a:r>
              <a:rPr lang="en-US" altLang="en-GB" sz="3200" dirty="0">
                <a:ea typeface="ＭＳ Ｐゴシック" charset="-128"/>
              </a:rPr>
              <a:t>Much more demanding than F2 </a:t>
            </a:r>
            <a:r>
              <a:rPr lang="en-US" altLang="en-GB" sz="3200" dirty="0" err="1">
                <a:ea typeface="ＭＳ Ｐゴシック" charset="-128"/>
              </a:rPr>
              <a:t>ePortfolio</a:t>
            </a:r>
            <a:r>
              <a:rPr lang="en-US" altLang="en-GB" sz="3200" dirty="0">
                <a:ea typeface="ＭＳ Ｐゴシック" charset="-128"/>
              </a:rPr>
              <a:t> – and </a:t>
            </a:r>
            <a:r>
              <a:rPr lang="en-US" altLang="en-GB" sz="3200" i="1" dirty="0">
                <a:ea typeface="ＭＳ Ｐゴシック" charset="-128"/>
              </a:rPr>
              <a:t>does </a:t>
            </a:r>
            <a:r>
              <a:rPr lang="en-US" altLang="en-GB" sz="3200" dirty="0">
                <a:ea typeface="ＭＳ Ｐゴシック" charset="-128"/>
              </a:rPr>
              <a:t>get looked at!</a:t>
            </a:r>
          </a:p>
          <a:p>
            <a:pPr eaLnBrk="1" hangingPunct="1"/>
            <a:r>
              <a:rPr lang="en-US" altLang="en-GB" sz="3200" dirty="0">
                <a:ea typeface="ＭＳ Ｐゴシック" charset="-128"/>
              </a:rPr>
              <a:t>Collection of evidence – a reflection of the kind of trainee you are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669752" y="162255"/>
            <a:ext cx="11054080" cy="2288845"/>
          </a:xfrm>
        </p:spPr>
        <p:txBody>
          <a:bodyPr/>
          <a:lstStyle/>
          <a:p>
            <a:pPr eaLnBrk="1" hangingPunct="1"/>
            <a:r>
              <a:rPr lang="en-US" altLang="en-GB" sz="5300" b="1" dirty="0" err="1">
                <a:solidFill>
                  <a:srgbClr val="FF6600"/>
                </a:solidFill>
                <a:ea typeface="ＭＳ Ｐゴシック" charset="-128"/>
              </a:rPr>
              <a:t>ePortfolio</a:t>
            </a:r>
            <a:r>
              <a:rPr lang="en-US" altLang="en-GB" sz="5300" b="1" dirty="0">
                <a:ea typeface="ヒラギノ明朝 ProN W6" charset="-128"/>
              </a:rPr>
              <a:t/>
            </a:r>
            <a:br>
              <a:rPr lang="en-US" altLang="en-GB" sz="5300" b="1" dirty="0">
                <a:ea typeface="ヒラギノ明朝 ProN W6" charset="-128"/>
              </a:rPr>
            </a:br>
            <a:r>
              <a:rPr lang="en-US" altLang="en-GB" sz="4300" dirty="0">
                <a:ea typeface="ＭＳ Ｐゴシック" charset="-128"/>
              </a:rPr>
              <a:t>What's it for?</a:t>
            </a:r>
            <a:endParaRPr lang="en-US" altLang="en-GB" sz="5200" dirty="0">
              <a:ea typeface="ＭＳ Ｐゴシック" charset="-128"/>
            </a:endParaRPr>
          </a:p>
        </p:txBody>
      </p:sp>
      <p:sp>
        <p:nvSpPr>
          <p:cNvPr id="161795" name="Rectangle 2"/>
          <p:cNvSpPr>
            <a:spLocks noGrp="1" noChangeArrowheads="1"/>
          </p:cNvSpPr>
          <p:nvPr>
            <p:ph idx="1"/>
          </p:nvPr>
        </p:nvSpPr>
        <p:spPr>
          <a:xfrm>
            <a:off x="1041400" y="2932584"/>
            <a:ext cx="10922000" cy="6363816"/>
          </a:xfrm>
        </p:spPr>
        <p:txBody>
          <a:bodyPr>
            <a:normAutofit/>
          </a:bodyPr>
          <a:lstStyle/>
          <a:p>
            <a:pPr eaLnBrk="1" hangingPunct="1">
              <a:lnSpc>
                <a:spcPct val="100000"/>
              </a:lnSpc>
            </a:pPr>
            <a:r>
              <a:rPr lang="en-US" altLang="en-GB" sz="3200" b="1" dirty="0">
                <a:solidFill>
                  <a:schemeClr val="tx1"/>
                </a:solidFill>
                <a:ea typeface="ＭＳ Ｐゴシック" charset="-128"/>
              </a:rPr>
              <a:t>For You</a:t>
            </a:r>
            <a:endParaRPr lang="en-US" altLang="en-GB" sz="3200" dirty="0">
              <a:solidFill>
                <a:schemeClr val="tx1"/>
              </a:solidFill>
              <a:ea typeface="ＭＳ Ｐゴシック" charset="-128"/>
            </a:endParaRPr>
          </a:p>
          <a:p>
            <a:pPr marL="1016000" lvl="1" eaLnBrk="1" hangingPunct="1">
              <a:lnSpc>
                <a:spcPct val="100000"/>
              </a:lnSpc>
              <a:buSzPct val="125000"/>
            </a:pPr>
            <a:r>
              <a:rPr lang="en-US" altLang="en-GB" sz="3200" dirty="0">
                <a:ea typeface="ＭＳ Ｐゴシック" charset="-128"/>
              </a:rPr>
              <a:t>Tool for your continuing professional development</a:t>
            </a:r>
          </a:p>
          <a:p>
            <a:pPr marL="1016000" lvl="1" eaLnBrk="1" hangingPunct="1">
              <a:lnSpc>
                <a:spcPct val="100000"/>
              </a:lnSpc>
              <a:buSzPct val="125000"/>
            </a:pPr>
            <a:r>
              <a:rPr lang="en-US" altLang="en-GB" sz="3200" dirty="0">
                <a:ea typeface="ＭＳ Ｐゴシック" charset="-128"/>
              </a:rPr>
              <a:t>The means by which you gather data to demonstrate your competence and the window by which you display your achievements</a:t>
            </a:r>
          </a:p>
          <a:p>
            <a:pPr eaLnBrk="1" hangingPunct="1">
              <a:lnSpc>
                <a:spcPct val="100000"/>
              </a:lnSpc>
            </a:pPr>
            <a:r>
              <a:rPr lang="en-US" altLang="en-GB" sz="3200" b="1" dirty="0">
                <a:solidFill>
                  <a:srgbClr val="000000"/>
                </a:solidFill>
                <a:ea typeface="ＭＳ Ｐゴシック" charset="-128"/>
              </a:rPr>
              <a:t>For the ARCP Panel</a:t>
            </a:r>
            <a:endParaRPr lang="en-US" altLang="en-GB" sz="3200" dirty="0">
              <a:solidFill>
                <a:srgbClr val="000000"/>
              </a:solidFill>
              <a:ea typeface="ＭＳ Ｐゴシック" charset="-128"/>
            </a:endParaRPr>
          </a:p>
          <a:p>
            <a:pPr marL="1016000" lvl="1" eaLnBrk="1" hangingPunct="1">
              <a:lnSpc>
                <a:spcPct val="100000"/>
              </a:lnSpc>
              <a:buSzPct val="125000"/>
            </a:pPr>
            <a:r>
              <a:rPr lang="en-US" altLang="en-GB" sz="3200" dirty="0">
                <a:ea typeface="ＭＳ Ｐゴシック" charset="-128"/>
              </a:rPr>
              <a:t>Evidence for their decision whether you can continue through training and whether you should get your CCT at the end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
          <p:cNvSpPr>
            <a:spLocks noGrp="1"/>
          </p:cNvSpPr>
          <p:nvPr>
            <p:ph type="title"/>
          </p:nvPr>
        </p:nvSpPr>
        <p:spPr>
          <a:xfrm>
            <a:off x="669925" y="339725"/>
            <a:ext cx="10331450" cy="676275"/>
          </a:xfrm>
        </p:spPr>
        <p:txBody>
          <a:bodyPr rtlCol="0">
            <a:normAutofit/>
          </a:bodyPr>
          <a:lstStyle/>
          <a:p>
            <a:pPr algn="l" defTabSz="1300460" eaLnBrk="1" fontAlgn="auto" hangingPunct="1">
              <a:spcAft>
                <a:spcPts val="0"/>
              </a:spcAft>
              <a:defRPr/>
            </a:pPr>
            <a:r>
              <a:rPr lang="en-US" sz="4000" b="1" dirty="0">
                <a:solidFill>
                  <a:schemeClr val="tx1">
                    <a:lumMod val="75000"/>
                    <a:lumOff val="25000"/>
                  </a:schemeClr>
                </a:solidFill>
              </a:rPr>
              <a:t>Login Page</a:t>
            </a:r>
            <a:endParaRPr lang="en-US" sz="4000" b="1" i="1" dirty="0">
              <a:solidFill>
                <a:schemeClr val="tx1">
                  <a:lumMod val="75000"/>
                  <a:lumOff val="25000"/>
                </a:schemeClr>
              </a:solidFill>
            </a:endParaRPr>
          </a:p>
        </p:txBody>
      </p:sp>
      <p:pic>
        <p:nvPicPr>
          <p:cNvPr id="44034" name="Content Placeholder 2" descr="Screen Shot 2013-08-11 at 21.08.54.png"/>
          <p:cNvPicPr>
            <a:picLocks noGrp="1" noChangeAspect="1"/>
          </p:cNvPicPr>
          <p:nvPr>
            <p:ph idx="1"/>
          </p:nvPr>
        </p:nvPicPr>
        <p:blipFill>
          <a:blip r:embed="rId3">
            <a:extLst>
              <a:ext uri="{28A0092B-C50C-407E-A947-70E740481C1C}">
                <a14:useLocalDpi xmlns:a14="http://schemas.microsoft.com/office/drawing/2010/main" val="0"/>
              </a:ext>
            </a:extLst>
          </a:blip>
          <a:srcRect t="16267" b="16267"/>
          <a:stretch>
            <a:fillRect/>
          </a:stretch>
        </p:blipFill>
        <p:spPr>
          <a:xfrm>
            <a:off x="165100" y="1060450"/>
            <a:ext cx="12601575" cy="8496300"/>
          </a:xfr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p:nvPr>
        </p:nvSpPr>
        <p:spPr>
          <a:xfrm>
            <a:off x="669925" y="268288"/>
            <a:ext cx="10115550" cy="828675"/>
          </a:xfrm>
        </p:spPr>
        <p:txBody>
          <a:bodyPr/>
          <a:lstStyle/>
          <a:p>
            <a:pPr algn="l" eaLnBrk="1" hangingPunct="1"/>
            <a:r>
              <a:rPr lang="en-US" altLang="en-GB" sz="4000" b="1">
                <a:ea typeface="ＭＳ Ｐゴシック" charset="-128"/>
              </a:rPr>
              <a:t>Home Page</a:t>
            </a:r>
            <a:endParaRPr lang="en-US" altLang="en-GB" sz="4000" b="1" i="1">
              <a:ea typeface="ＭＳ Ｐゴシック" charset="-128"/>
            </a:endParaRPr>
          </a:p>
        </p:txBody>
      </p:sp>
      <p:pic>
        <p:nvPicPr>
          <p:cNvPr id="45058" name="Content Placeholder 4" descr="Screen Shot 2013-08-11 at 21.13.34.png"/>
          <p:cNvPicPr>
            <a:picLocks noGrp="1" noChangeAspect="1"/>
          </p:cNvPicPr>
          <p:nvPr>
            <p:ph idx="1"/>
          </p:nvPr>
        </p:nvPicPr>
        <p:blipFill>
          <a:blip r:embed="rId3">
            <a:extLst>
              <a:ext uri="{28A0092B-C50C-407E-A947-70E740481C1C}">
                <a14:useLocalDpi xmlns:a14="http://schemas.microsoft.com/office/drawing/2010/main" val="0"/>
              </a:ext>
            </a:extLst>
          </a:blip>
          <a:srcRect l="-37245" r="-37245"/>
          <a:stretch>
            <a:fillRect/>
          </a:stretch>
        </p:blipFill>
        <p:spPr>
          <a:xfrm>
            <a:off x="-482600" y="1060450"/>
            <a:ext cx="13896975" cy="8424863"/>
          </a:xfr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tLang="en-GB" sz="5400">
                <a:ea typeface="ＭＳ Ｐゴシック" charset="-128"/>
              </a:rPr>
              <a:t>ePortfolio collects evidence of </a:t>
            </a:r>
            <a:r>
              <a:rPr lang="en-US" altLang="en-GB">
                <a:ea typeface="ＭＳ Ｐゴシック" charset="-128"/>
              </a:rPr>
              <a:t/>
            </a:r>
            <a:br>
              <a:rPr lang="en-US" altLang="en-GB">
                <a:ea typeface="ＭＳ Ｐゴシック" charset="-128"/>
              </a:rPr>
            </a:br>
            <a:r>
              <a:rPr lang="en-US" altLang="en-GB" sz="5500" b="1">
                <a:solidFill>
                  <a:srgbClr val="E2751D"/>
                </a:solidFill>
                <a:ea typeface="ＭＳ Ｐゴシック" charset="-128"/>
              </a:rPr>
              <a:t>MRCGP competences</a:t>
            </a:r>
          </a:p>
        </p:txBody>
      </p:sp>
      <p:sp>
        <p:nvSpPr>
          <p:cNvPr id="5" name="Content Placeholder 4"/>
          <p:cNvSpPr>
            <a:spLocks noGrp="1"/>
          </p:cNvSpPr>
          <p:nvPr>
            <p:ph sz="half" idx="1"/>
          </p:nvPr>
        </p:nvSpPr>
        <p:spPr>
          <a:xfrm>
            <a:off x="454025" y="2716213"/>
            <a:ext cx="5864225" cy="6264275"/>
          </a:xfrm>
        </p:spPr>
        <p:txBody>
          <a:bodyPr rtlCol="0"/>
          <a:lstStyle/>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Communication and Consultation Skills</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err="1" smtClean="0">
                <a:solidFill>
                  <a:schemeClr val="tx1">
                    <a:lumMod val="75000"/>
                    <a:lumOff val="25000"/>
                  </a:schemeClr>
                </a:solidFill>
                <a:ea typeface="+mn-ea"/>
                <a:cs typeface="+mn-cs"/>
              </a:rPr>
              <a:t>Practising</a:t>
            </a:r>
            <a:r>
              <a:rPr lang="en-US" dirty="0" smtClean="0">
                <a:solidFill>
                  <a:schemeClr val="tx1">
                    <a:lumMod val="75000"/>
                    <a:lumOff val="25000"/>
                  </a:schemeClr>
                </a:solidFill>
                <a:ea typeface="+mn-ea"/>
                <a:cs typeface="+mn-cs"/>
              </a:rPr>
              <a:t> Holistically</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Data Gathering and Interpretation</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Making a Diagnosis or Decision</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Clinical Management</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Managing Medical Complexity</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Primary Care Admin and IMT</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sp>
        <p:nvSpPr>
          <p:cNvPr id="6" name="Content Placeholder 5"/>
          <p:cNvSpPr>
            <a:spLocks noGrp="1"/>
          </p:cNvSpPr>
          <p:nvPr>
            <p:ph sz="half" idx="2"/>
          </p:nvPr>
        </p:nvSpPr>
        <p:spPr>
          <a:xfrm>
            <a:off x="6573838" y="2716213"/>
            <a:ext cx="5976937" cy="6192837"/>
          </a:xfrm>
        </p:spPr>
        <p:txBody>
          <a:bodyPr rtlCol="0"/>
          <a:lstStyle/>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Working with Colleagues and in Teams</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Community Orientation</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Maintaining Performance, Learning and Teaching</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Maintaining an Ethical Approach</a:t>
            </a: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Fitness to </a:t>
            </a:r>
            <a:r>
              <a:rPr lang="en-US" dirty="0" err="1" smtClean="0">
                <a:solidFill>
                  <a:schemeClr val="tx1">
                    <a:lumMod val="75000"/>
                    <a:lumOff val="25000"/>
                  </a:schemeClr>
                </a:solidFill>
                <a:ea typeface="+mn-ea"/>
                <a:cs typeface="+mn-cs"/>
              </a:rPr>
              <a:t>Practise</a:t>
            </a:r>
            <a:endParaRPr lang="en-US" dirty="0" smtClean="0">
              <a:solidFill>
                <a:schemeClr val="tx1">
                  <a:lumMod val="75000"/>
                  <a:lumOff val="25000"/>
                </a:schemeClr>
              </a:solidFill>
              <a:ea typeface="+mn-ea"/>
              <a:cs typeface="+mn-cs"/>
            </a:endParaRPr>
          </a:p>
          <a:p>
            <a:pPr marL="487672" indent="-487672" defTabSz="1300460" eaLnBrk="1" fontAlgn="auto" hangingPunct="1">
              <a:spcBef>
                <a:spcPts val="2844"/>
              </a:spcBef>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ea typeface="+mn-ea"/>
                <a:cs typeface="+mn-cs"/>
              </a:rPr>
              <a:t>Clinical Examination and Procedural Skills</a:t>
            </a:r>
            <a:endParaRPr lang="en-US" dirty="0">
              <a:solidFill>
                <a:schemeClr val="tx1">
                  <a:lumMod val="75000"/>
                  <a:lumOff val="25000"/>
                </a:schemeClr>
              </a:solidFill>
              <a:ea typeface="+mn-ea"/>
              <a:cs typeface="+mn-cs"/>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tLang="en-GB" b="1">
                <a:solidFill>
                  <a:srgbClr val="FF6600"/>
                </a:solidFill>
                <a:ea typeface="ＭＳ Ｐゴシック" charset="-128"/>
              </a:rPr>
              <a:t>PLEASE</a:t>
            </a:r>
          </a:p>
        </p:txBody>
      </p:sp>
      <p:sp>
        <p:nvSpPr>
          <p:cNvPr id="159747" name="Content Placeholder 2"/>
          <p:cNvSpPr>
            <a:spLocks noGrp="1"/>
          </p:cNvSpPr>
          <p:nvPr>
            <p:ph idx="1"/>
          </p:nvPr>
        </p:nvSpPr>
        <p:spPr>
          <a:xfrm>
            <a:off x="1092200" y="2716213"/>
            <a:ext cx="10179050" cy="5995987"/>
          </a:xfrm>
        </p:spPr>
        <p:txBody>
          <a:bodyPr/>
          <a:lstStyle/>
          <a:p>
            <a:pPr eaLnBrk="1" hangingPunct="1"/>
            <a:r>
              <a:rPr lang="en-US" altLang="en-GB">
                <a:ea typeface="ＭＳ Ｐゴシック" charset="-128"/>
              </a:rPr>
              <a:t>Get stuck into it as soon as possible</a:t>
            </a:r>
          </a:p>
          <a:p>
            <a:pPr eaLnBrk="1" hangingPunct="1"/>
            <a:r>
              <a:rPr lang="en-US" altLang="en-GB">
                <a:ea typeface="ＭＳ Ｐゴシック" charset="-128"/>
              </a:rPr>
              <a:t>Otherwise it will become a burden</a:t>
            </a:r>
          </a:p>
          <a:p>
            <a:pPr eaLnBrk="1" hangingPunct="1"/>
            <a:r>
              <a:rPr lang="en-GB" altLang="en-GB">
                <a:ea typeface="ＭＳ Ｐゴシック" charset="-128"/>
              </a:rPr>
              <a:t>Easier to spread the work out</a:t>
            </a:r>
            <a:endParaRPr lang="en-US" altLang="ja-JP">
              <a:ea typeface="ＭＳ Ｐゴシック" charset="-128"/>
            </a:endParaRPr>
          </a:p>
          <a:p>
            <a:pPr eaLnBrk="1" hangingPunct="1"/>
            <a:r>
              <a:rPr lang="en-US" altLang="en-GB">
                <a:ea typeface="ＭＳ Ｐゴシック" charset="-128"/>
              </a:rPr>
              <a:t>The more you put it off, the harder it gets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eaLnBrk="1" hangingPunct="1"/>
            <a:r>
              <a:rPr lang="en-US" altLang="en-GB" sz="6900" b="1">
                <a:ea typeface="ヒラギノ明朝 ProN W6" charset="-128"/>
              </a:rPr>
              <a:t>An introduction to…</a:t>
            </a:r>
          </a:p>
        </p:txBody>
      </p:sp>
      <p:sp>
        <p:nvSpPr>
          <p:cNvPr id="28674" name="Rectangle 2"/>
          <p:cNvSpPr>
            <a:spLocks noGrp="1" noChangeArrowheads="1"/>
          </p:cNvSpPr>
          <p:nvPr>
            <p:ph idx="1"/>
          </p:nvPr>
        </p:nvSpPr>
        <p:spPr/>
        <p:txBody>
          <a:bodyPr/>
          <a:lstStyle/>
          <a:p>
            <a:pPr eaLnBrk="1" hangingPunct="1"/>
            <a:r>
              <a:rPr lang="en-US" altLang="en-GB" dirty="0">
                <a:ea typeface="ＭＳ Ｐゴシック" charset="-128"/>
              </a:rPr>
              <a:t>MRCGP</a:t>
            </a:r>
          </a:p>
          <a:p>
            <a:pPr eaLnBrk="1" hangingPunct="1"/>
            <a:r>
              <a:rPr lang="en-US" altLang="en-GB" dirty="0">
                <a:ea typeface="ＭＳ Ｐゴシック" charset="-128"/>
              </a:rPr>
              <a:t>The </a:t>
            </a:r>
            <a:r>
              <a:rPr lang="en-US" altLang="en-GB" dirty="0" err="1">
                <a:ea typeface="ＭＳ Ｐゴシック" charset="-128"/>
              </a:rPr>
              <a:t>ePortfolio</a:t>
            </a:r>
            <a:endParaRPr lang="en-US" altLang="en-GB" dirty="0">
              <a:ea typeface="ＭＳ Ｐゴシック" charset="-128"/>
            </a:endParaRPr>
          </a:p>
          <a:p>
            <a:pPr eaLnBrk="1" hangingPunct="1"/>
            <a:r>
              <a:rPr lang="en-US" altLang="en-GB" dirty="0">
                <a:ea typeface="ＭＳ Ｐゴシック" charset="-128"/>
              </a:rPr>
              <a:t>Our educational </a:t>
            </a:r>
            <a:r>
              <a:rPr lang="en-US" altLang="en-GB" dirty="0" err="1">
                <a:ea typeface="ＭＳ Ｐゴシック" charset="-128"/>
              </a:rPr>
              <a:t>programmes</a:t>
            </a:r>
            <a:endParaRPr lang="en-US" altLang="en-GB" dirty="0">
              <a:ea typeface="ＭＳ Ｐゴシック" charset="-128"/>
            </a:endParaRPr>
          </a:p>
          <a:p>
            <a:pPr marL="1016000" lvl="1" eaLnBrk="1" hangingPunct="1">
              <a:buSzPct val="125000"/>
            </a:pPr>
            <a:endParaRPr lang="en-US" altLang="en-GB" dirty="0">
              <a:ea typeface="ＭＳ Ｐゴシック" charset="-128"/>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altLang="en-GB">
                <a:ea typeface="ＭＳ Ｐゴシック" charset="-128"/>
              </a:rPr>
              <a:t>ST1-1 requirements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3391837"/>
              </p:ext>
            </p:extLst>
          </p:nvPr>
        </p:nvGraphicFramePr>
        <p:xfrm>
          <a:off x="598488" y="2644775"/>
          <a:ext cx="11390312" cy="5644486"/>
        </p:xfrm>
        <a:graphic>
          <a:graphicData uri="http://schemas.openxmlformats.org/drawingml/2006/table">
            <a:tbl>
              <a:tblPr/>
              <a:tblGrid>
                <a:gridCol w="4252912"/>
                <a:gridCol w="7137400"/>
              </a:tblGrid>
              <a:tr h="155416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Log entries </a:t>
                      </a:r>
                      <a:r>
                        <a:rPr kumimoji="0" lang="en-US" altLang="en-GB" sz="2400" b="1" i="0" u="none" strike="noStrike" cap="none" normalizeH="0" baseline="0">
                          <a:ln>
                            <a:noFill/>
                          </a:ln>
                          <a:solidFill>
                            <a:srgbClr val="000000"/>
                          </a:solidFill>
                          <a:effectLst/>
                          <a:latin typeface="Arial" charset="0"/>
                          <a:ea typeface="ヒラギノ明朝 ProN W3" charset="-128"/>
                          <a:sym typeface="Hoefler Text" charset="0"/>
                        </a:rPr>
                        <a:t>–</a:t>
                      </a: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 reflections on clinical encounters, tutorials, lectures, significant event analyses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smtClean="0">
                          <a:ln>
                            <a:noFill/>
                          </a:ln>
                          <a:solidFill>
                            <a:srgbClr val="000000"/>
                          </a:solidFill>
                          <a:effectLst/>
                          <a:latin typeface="Arial" charset="0"/>
                          <a:ea typeface="ヒラギノ明朝 ProN W3" charset="-128"/>
                          <a:sym typeface="Hoefler Text" charset="0"/>
                        </a:rPr>
                        <a:t>1 or 2 </a:t>
                      </a: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per week</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Mini-CEX (COTs in GP)</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3 in 6 months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CbDs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3 in 6 months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MSFs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5 in 6 months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PSQ (GP only)</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1 </a:t>
                      </a:r>
                      <a:r>
                        <a:rPr kumimoji="0" lang="en-GB" altLang="en-GB" sz="2400" b="1" i="0" u="none" strike="noStrike" cap="none" normalizeH="0" baseline="0" dirty="0" smtClean="0">
                          <a:ln>
                            <a:noFill/>
                          </a:ln>
                          <a:solidFill>
                            <a:srgbClr val="000000"/>
                          </a:solidFill>
                          <a:effectLst/>
                          <a:latin typeface="Arial" charset="0"/>
                          <a:ea typeface="ヒラギノ明朝 ProN W3" charset="-128"/>
                          <a:sym typeface="Hoefler Text" charset="0"/>
                        </a:rPr>
                        <a:t>cycle in </a:t>
                      </a: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each GP </a:t>
                      </a:r>
                      <a:r>
                        <a:rPr kumimoji="0" lang="en-GB" altLang="en-GB" sz="2400" b="1" i="0" u="none" strike="noStrike" cap="none" normalizeH="0" baseline="0" dirty="0" smtClean="0">
                          <a:ln>
                            <a:noFill/>
                          </a:ln>
                          <a:solidFill>
                            <a:srgbClr val="000000"/>
                          </a:solidFill>
                          <a:effectLst/>
                          <a:latin typeface="Arial" charset="0"/>
                          <a:ea typeface="ヒラギノ明朝 ProN W3" charset="-128"/>
                          <a:sym typeface="Hoefler Text" charset="0"/>
                        </a:rPr>
                        <a:t>post (40 forms)</a:t>
                      </a:r>
                      <a:endPar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endParaRP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Audit (GP only)</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Complete first data collection in first GP post</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CSR</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a:ln>
                            <a:noFill/>
                          </a:ln>
                          <a:solidFill>
                            <a:srgbClr val="000000"/>
                          </a:solidFill>
                          <a:effectLst/>
                          <a:latin typeface="Arial" charset="0"/>
                          <a:ea typeface="ヒラギノ明朝 ProN W3" charset="-128"/>
                          <a:sym typeface="Hoefler Text" charset="0"/>
                        </a:rPr>
                        <a:t>1 in 6 months</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44513">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Educational Supervision Review</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c>
                  <a:txBody>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GB" sz="2400" b="1" i="0" u="none" strike="noStrike" cap="none" normalizeH="0" baseline="0" dirty="0">
                          <a:ln>
                            <a:noFill/>
                          </a:ln>
                          <a:solidFill>
                            <a:srgbClr val="000000"/>
                          </a:solidFill>
                          <a:effectLst/>
                          <a:latin typeface="Arial" charset="0"/>
                          <a:ea typeface="ヒラギノ明朝 ProN W3" charset="-128"/>
                          <a:sym typeface="Hoefler Text" charset="0"/>
                        </a:rPr>
                        <a:t>1 in 6 months (end of post)</a:t>
                      </a:r>
                    </a:p>
                  </a:txBody>
                  <a:tcPr marL="91434" marR="91434" marT="45712" marB="4571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7D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en-GB" sz="5400" b="1">
                <a:solidFill>
                  <a:srgbClr val="FF6600"/>
                </a:solidFill>
                <a:ea typeface="ＭＳ Ｐゴシック" charset="-128"/>
              </a:rPr>
              <a:t>Have we given you enough detail?</a:t>
            </a:r>
          </a:p>
        </p:txBody>
      </p:sp>
      <p:sp>
        <p:nvSpPr>
          <p:cNvPr id="50178" name="Content Placeholder 2"/>
          <p:cNvSpPr>
            <a:spLocks noGrp="1"/>
          </p:cNvSpPr>
          <p:nvPr>
            <p:ph idx="1"/>
          </p:nvPr>
        </p:nvSpPr>
        <p:spPr/>
        <p:txBody>
          <a:bodyPr/>
          <a:lstStyle/>
          <a:p>
            <a:pPr marL="50800" indent="0" eaLnBrk="1" hangingPunct="1">
              <a:buFont typeface="Wingdings 2" charset="2"/>
              <a:buNone/>
            </a:pPr>
            <a:r>
              <a:rPr lang="en-US" altLang="en-GB" i="1">
                <a:latin typeface="Arial" charset="0"/>
                <a:ea typeface="ＭＳ Ｐゴシック" charset="-128"/>
              </a:rPr>
              <a:t>From feedback from previous years …</a:t>
            </a:r>
          </a:p>
          <a:p>
            <a:pPr marL="50800" indent="0" eaLnBrk="1" hangingPunct="1">
              <a:buFont typeface="Wingdings 2" charset="2"/>
              <a:buNone/>
            </a:pPr>
            <a:endParaRPr lang="en-US" altLang="en-GB" sz="900" i="1">
              <a:latin typeface="Arial" charset="0"/>
              <a:ea typeface="ＭＳ Ｐゴシック" charset="-128"/>
            </a:endParaRPr>
          </a:p>
          <a:p>
            <a:pPr marL="385763" lvl="1" indent="0" eaLnBrk="1" hangingPunct="1"/>
            <a:r>
              <a:rPr lang="en-US" altLang="en-GB" sz="3200">
                <a:latin typeface="Arial" charset="0"/>
                <a:ea typeface="ＭＳ Ｐゴシック" charset="-128"/>
              </a:rPr>
              <a:t>Some of you will want more at this stage</a:t>
            </a:r>
          </a:p>
          <a:p>
            <a:pPr marL="385763" lvl="1" indent="0" eaLnBrk="1" hangingPunct="1"/>
            <a:r>
              <a:rPr lang="en-US" altLang="en-GB" sz="3200">
                <a:latin typeface="Arial" charset="0"/>
                <a:ea typeface="ＭＳ Ｐゴシック" charset="-128"/>
              </a:rPr>
              <a:t>Some of you will be overwhelmed by what we</a:t>
            </a:r>
            <a:r>
              <a:rPr lang="en-GB" altLang="en-GB" sz="3200">
                <a:latin typeface="Arial" charset="0"/>
                <a:ea typeface="ＭＳ Ｐゴシック" charset="-128"/>
              </a:rPr>
              <a:t> ha</a:t>
            </a:r>
            <a:r>
              <a:rPr lang="en-US" altLang="ja-JP" sz="3200">
                <a:latin typeface="Arial" charset="0"/>
                <a:ea typeface="ＭＳ Ｐゴシック" charset="-128"/>
              </a:rPr>
              <a:t>ve told you so far</a:t>
            </a:r>
          </a:p>
          <a:p>
            <a:pPr marL="385763" lvl="1" indent="0" eaLnBrk="1" hangingPunct="1"/>
            <a:r>
              <a:rPr lang="en-US" altLang="en-GB" sz="3200">
                <a:latin typeface="Arial" charset="0"/>
                <a:ea typeface="ＭＳ Ｐゴシック" charset="-128"/>
              </a:rPr>
              <a:t>We</a:t>
            </a:r>
            <a:r>
              <a:rPr lang="en-US" altLang="en-US" sz="3200">
                <a:latin typeface="Arial" charset="0"/>
                <a:ea typeface="ＭＳ Ｐゴシック" charset="-128"/>
              </a:rPr>
              <a:t>’</a:t>
            </a:r>
            <a:r>
              <a:rPr lang="en-US" altLang="ja-JP" sz="3200">
                <a:latin typeface="Arial" charset="0"/>
                <a:ea typeface="ＭＳ Ｐゴシック" charset="-128"/>
              </a:rPr>
              <a:t>ve aimed at the people in the middle</a:t>
            </a:r>
          </a:p>
          <a:p>
            <a:pPr marL="385763" lvl="1" indent="0" eaLnBrk="1" hangingPunct="1"/>
            <a:r>
              <a:rPr lang="en-US" altLang="en-GB" sz="3200">
                <a:latin typeface="Arial" charset="0"/>
                <a:ea typeface="ＭＳ Ｐゴシック" charset="-128"/>
              </a:rPr>
              <a:t>Modular courses provide more detail</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p:txBody>
          <a:bodyPr>
            <a:normAutofit/>
          </a:bodyPr>
          <a:lstStyle/>
          <a:p>
            <a:pPr eaLnBrk="1" hangingPunct="1"/>
            <a:r>
              <a:rPr lang="en-US" altLang="en-GB" sz="7200" dirty="0">
                <a:ea typeface="ＭＳ Ｐゴシック" charset="-128"/>
              </a:rPr>
              <a:t>Bradford GP Education</a:t>
            </a:r>
          </a:p>
        </p:txBody>
      </p:sp>
      <p:sp>
        <p:nvSpPr>
          <p:cNvPr id="51202" name="Subtitle 2"/>
          <p:cNvSpPr>
            <a:spLocks noGrp="1"/>
          </p:cNvSpPr>
          <p:nvPr>
            <p:ph type="subTitle" idx="1"/>
          </p:nvPr>
        </p:nvSpPr>
        <p:spPr/>
        <p:txBody>
          <a:bodyPr/>
          <a:lstStyle/>
          <a:p>
            <a:pPr eaLnBrk="1" hangingPunct="1">
              <a:spcBef>
                <a:spcPts val="425"/>
              </a:spcBef>
            </a:pPr>
            <a:r>
              <a:rPr lang="en-US" altLang="en-GB" dirty="0">
                <a:solidFill>
                  <a:srgbClr val="404040"/>
                </a:solidFill>
                <a:ea typeface="ＭＳ Ｐゴシック" charset="-128"/>
              </a:rPr>
              <a:t>An Educational Smorgasbord</a:t>
            </a:r>
          </a:p>
        </p:txBody>
      </p:sp>
      <p:pic>
        <p:nvPicPr>
          <p:cNvPr id="51203" name="Picture Placeholder 4" descr="images.jpe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90" b="15790"/>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tLang="en-GB" b="1">
                <a:solidFill>
                  <a:srgbClr val="FF6600"/>
                </a:solidFill>
                <a:ea typeface="ＭＳ Ｐゴシック" charset="-128"/>
              </a:rPr>
              <a:t>2 main aspects of learning</a:t>
            </a:r>
          </a:p>
        </p:txBody>
      </p:sp>
      <p:sp>
        <p:nvSpPr>
          <p:cNvPr id="52226" name="Content Placeholder 2"/>
          <p:cNvSpPr>
            <a:spLocks noGrp="1"/>
          </p:cNvSpPr>
          <p:nvPr>
            <p:ph idx="1"/>
          </p:nvPr>
        </p:nvSpPr>
        <p:spPr/>
        <p:txBody>
          <a:bodyPr/>
          <a:lstStyle/>
          <a:p>
            <a:pPr eaLnBrk="1" hangingPunct="1"/>
            <a:endParaRPr lang="en-US" altLang="en-GB">
              <a:ea typeface="ＭＳ Ｐゴシック" charset="-128"/>
            </a:endParaRPr>
          </a:p>
          <a:p>
            <a:pPr eaLnBrk="1" hangingPunct="1"/>
            <a:r>
              <a:rPr lang="en-US" altLang="en-GB">
                <a:ea typeface="ＭＳ Ｐゴシック" charset="-128"/>
              </a:rPr>
              <a:t>Learning from experience</a:t>
            </a:r>
          </a:p>
          <a:p>
            <a:pPr eaLnBrk="1" hangingPunct="1"/>
            <a:r>
              <a:rPr lang="en-US" altLang="en-GB">
                <a:ea typeface="ＭＳ Ｐゴシック" charset="-128"/>
              </a:rPr>
              <a:t>Formal educational programmes</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4"/>
          <p:cNvSpPr>
            <a:spLocks noChangeArrowheads="1"/>
          </p:cNvSpPr>
          <p:nvPr/>
        </p:nvSpPr>
        <p:spPr bwMode="black">
          <a:xfrm>
            <a:off x="650875" y="0"/>
            <a:ext cx="11703050"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0046" tIns="65023" rIns="130046" bIns="65023" anchor="ctr" anchorCtr="1"/>
          <a:lstStyle/>
          <a:p>
            <a:pPr>
              <a:defRPr/>
            </a:pPr>
            <a:r>
              <a:rPr lang="en-GB" sz="6300" b="1" dirty="0">
                <a:solidFill>
                  <a:srgbClr val="FF6600"/>
                </a:solidFill>
                <a:latin typeface="+mj-lt"/>
                <a:ea typeface="ヒラギノ明朝 ProN W3" charset="0"/>
                <a:cs typeface="ヒラギノ明朝 ProN W3" charset="0"/>
              </a:rPr>
              <a:t>Experiential learning</a:t>
            </a:r>
          </a:p>
        </p:txBody>
      </p:sp>
      <p:sp>
        <p:nvSpPr>
          <p:cNvPr id="48133" name="Oval 5"/>
          <p:cNvSpPr>
            <a:spLocks noChangeArrowheads="1"/>
          </p:cNvSpPr>
          <p:nvPr/>
        </p:nvSpPr>
        <p:spPr bwMode="auto">
          <a:xfrm>
            <a:off x="3902075" y="1625600"/>
            <a:ext cx="4984750" cy="1517650"/>
          </a:xfrm>
          <a:prstGeom prst="ellipse">
            <a:avLst/>
          </a:prstGeom>
          <a:gradFill>
            <a:gsLst>
              <a:gs pos="0">
                <a:srgbClr val="AB7942"/>
              </a:gs>
              <a:gs pos="41000">
                <a:srgbClr val="92D050"/>
              </a:gs>
              <a:gs pos="69000">
                <a:srgbClr val="00B0F0"/>
              </a:gs>
              <a:gs pos="100000">
                <a:srgbClr val="7030A0"/>
              </a:gs>
            </a:gsLst>
            <a:lin ang="5400000" scaled="1"/>
          </a:gradFill>
          <a:ln w="9525">
            <a:solidFill>
              <a:schemeClr val="tx1"/>
            </a:solidFill>
            <a:round/>
            <a:headEnd/>
            <a:tailEnd/>
          </a:ln>
        </p:spPr>
        <p:txBody>
          <a:bodyPr wrap="none" lIns="130046" tIns="65023" rIns="130046" bIns="65023"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GB" altLang="en-GB" sz="4600" b="1">
                <a:solidFill>
                  <a:srgbClr val="FFFFFF"/>
                </a:solidFill>
                <a:latin typeface="Century Gothic" charset="0"/>
              </a:rPr>
              <a:t>Experience</a:t>
            </a:r>
          </a:p>
        </p:txBody>
      </p:sp>
      <p:sp>
        <p:nvSpPr>
          <p:cNvPr id="48134" name="Oval 6"/>
          <p:cNvSpPr>
            <a:spLocks noChangeArrowheads="1"/>
          </p:cNvSpPr>
          <p:nvPr/>
        </p:nvSpPr>
        <p:spPr bwMode="auto">
          <a:xfrm>
            <a:off x="7802563" y="4010025"/>
            <a:ext cx="4335462" cy="2166938"/>
          </a:xfrm>
          <a:prstGeom prst="ellipse">
            <a:avLst/>
          </a:prstGeom>
          <a:gradFill>
            <a:gsLst>
              <a:gs pos="0">
                <a:srgbClr val="AB7942"/>
              </a:gs>
              <a:gs pos="41000">
                <a:srgbClr val="92D050"/>
              </a:gs>
              <a:gs pos="69000">
                <a:srgbClr val="00B0F0"/>
              </a:gs>
              <a:gs pos="100000">
                <a:srgbClr val="7030A0"/>
              </a:gs>
            </a:gsLst>
            <a:lin ang="5400000" scaled="1"/>
          </a:gradFill>
          <a:ln w="9525">
            <a:solidFill>
              <a:schemeClr val="tx1"/>
            </a:solidFill>
            <a:round/>
            <a:headEnd/>
            <a:tailEnd/>
          </a:ln>
        </p:spPr>
        <p:txBody>
          <a:bodyPr wrap="none" lIns="130046" tIns="65023" rIns="130046" bIns="65023"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GB" altLang="en-GB" sz="4600" b="1">
                <a:solidFill>
                  <a:srgbClr val="FFFFFF"/>
                </a:solidFill>
                <a:latin typeface="Century Gothic" charset="0"/>
              </a:rPr>
              <a:t>Observe and </a:t>
            </a:r>
          </a:p>
          <a:p>
            <a:pPr eaLnBrk="1" hangingPunct="1"/>
            <a:r>
              <a:rPr lang="en-GB" altLang="en-GB" sz="4600" b="1">
                <a:solidFill>
                  <a:srgbClr val="FFFFFF"/>
                </a:solidFill>
                <a:latin typeface="Century Gothic" charset="0"/>
              </a:rPr>
              <a:t>reflect</a:t>
            </a:r>
          </a:p>
        </p:txBody>
      </p:sp>
      <p:sp>
        <p:nvSpPr>
          <p:cNvPr id="48135" name="Oval 7"/>
          <p:cNvSpPr>
            <a:spLocks noChangeArrowheads="1"/>
          </p:cNvSpPr>
          <p:nvPr/>
        </p:nvSpPr>
        <p:spPr bwMode="auto">
          <a:xfrm>
            <a:off x="2492375" y="7043738"/>
            <a:ext cx="8020050" cy="2276475"/>
          </a:xfrm>
          <a:prstGeom prst="ellipse">
            <a:avLst/>
          </a:prstGeom>
          <a:gradFill>
            <a:gsLst>
              <a:gs pos="0">
                <a:srgbClr val="AB7942"/>
              </a:gs>
              <a:gs pos="41000">
                <a:srgbClr val="92D050"/>
              </a:gs>
              <a:gs pos="69000">
                <a:srgbClr val="00B0F0"/>
              </a:gs>
              <a:gs pos="100000">
                <a:srgbClr val="7030A0"/>
              </a:gs>
            </a:gsLst>
            <a:lin ang="5400000" scaled="1"/>
          </a:gradFill>
          <a:ln w="9525">
            <a:solidFill>
              <a:schemeClr val="tx1"/>
            </a:solidFill>
            <a:round/>
            <a:headEnd/>
            <a:tailEnd/>
          </a:ln>
        </p:spPr>
        <p:txBody>
          <a:bodyPr wrap="none" lIns="130046" tIns="65023" rIns="130046" bIns="65023"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GB" altLang="en-GB" sz="4600" b="1">
                <a:solidFill>
                  <a:srgbClr val="FFFFFF"/>
                </a:solidFill>
                <a:latin typeface="Century Gothic" charset="0"/>
              </a:rPr>
              <a:t>Develop concepts</a:t>
            </a:r>
          </a:p>
          <a:p>
            <a:pPr eaLnBrk="1" hangingPunct="1"/>
            <a:r>
              <a:rPr lang="en-GB" altLang="en-GB" sz="4600" b="1">
                <a:solidFill>
                  <a:srgbClr val="FFFFFF"/>
                </a:solidFill>
                <a:latin typeface="Century Gothic" charset="0"/>
              </a:rPr>
              <a:t> and generalisations</a:t>
            </a:r>
          </a:p>
        </p:txBody>
      </p:sp>
      <p:sp>
        <p:nvSpPr>
          <p:cNvPr id="48136" name="Oval 8"/>
          <p:cNvSpPr>
            <a:spLocks noChangeArrowheads="1"/>
          </p:cNvSpPr>
          <p:nvPr/>
        </p:nvSpPr>
        <p:spPr bwMode="auto">
          <a:xfrm>
            <a:off x="325438" y="3468688"/>
            <a:ext cx="5851525" cy="3251200"/>
          </a:xfrm>
          <a:prstGeom prst="ellipse">
            <a:avLst/>
          </a:prstGeom>
          <a:gradFill>
            <a:gsLst>
              <a:gs pos="0">
                <a:srgbClr val="AB7942"/>
              </a:gs>
              <a:gs pos="41000">
                <a:srgbClr val="92D050"/>
              </a:gs>
              <a:gs pos="69000">
                <a:srgbClr val="00B0F0"/>
              </a:gs>
              <a:gs pos="100000">
                <a:srgbClr val="7030A0"/>
              </a:gs>
            </a:gsLst>
            <a:lin ang="5400000" scaled="1"/>
          </a:gradFill>
          <a:ln w="9525">
            <a:solidFill>
              <a:schemeClr val="tx1"/>
            </a:solidFill>
            <a:round/>
            <a:headEnd/>
            <a:tailEnd/>
          </a:ln>
        </p:spPr>
        <p:txBody>
          <a:bodyPr wrap="none" lIns="130046" tIns="65023" rIns="130046" bIns="65023"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GB" altLang="en-GB" sz="4600" b="1">
                <a:solidFill>
                  <a:srgbClr val="FFFFFF"/>
                </a:solidFill>
                <a:latin typeface="Century Gothic" charset="0"/>
              </a:rPr>
              <a:t>Test implications </a:t>
            </a:r>
          </a:p>
          <a:p>
            <a:pPr eaLnBrk="1" hangingPunct="1"/>
            <a:r>
              <a:rPr lang="en-GB" altLang="en-GB" sz="4600" b="1">
                <a:solidFill>
                  <a:srgbClr val="FFFFFF"/>
                </a:solidFill>
                <a:latin typeface="Century Gothic" charset="0"/>
              </a:rPr>
              <a:t>of concepts </a:t>
            </a:r>
          </a:p>
          <a:p>
            <a:pPr eaLnBrk="1" hangingPunct="1"/>
            <a:r>
              <a:rPr lang="en-GB" altLang="en-GB" sz="4600" b="1">
                <a:solidFill>
                  <a:srgbClr val="FFFFFF"/>
                </a:solidFill>
                <a:latin typeface="Century Gothic" charset="0"/>
              </a:rPr>
              <a:t>in new situation</a:t>
            </a:r>
          </a:p>
        </p:txBody>
      </p:sp>
      <p:cxnSp>
        <p:nvCxnSpPr>
          <p:cNvPr id="48137" name="AutoShape 9"/>
          <p:cNvCxnSpPr>
            <a:cxnSpLocks noChangeShapeType="1"/>
          </p:cNvCxnSpPr>
          <p:nvPr/>
        </p:nvCxnSpPr>
        <p:spPr bwMode="auto">
          <a:xfrm>
            <a:off x="8886825" y="2384425"/>
            <a:ext cx="2616200" cy="1943100"/>
          </a:xfrm>
          <a:prstGeom prst="curvedConnector2">
            <a:avLst/>
          </a:prstGeom>
          <a:noFill/>
          <a:ln w="9525">
            <a:solidFill>
              <a:schemeClr val="tx1"/>
            </a:solidFill>
            <a:round/>
            <a:headEnd w="lg" len="lg"/>
            <a:tailEnd type="triangle" w="lg" len="lg"/>
          </a:ln>
          <a:extLst>
            <a:ext uri="{909E8E84-426E-40dd-AFC4-6F175D3DCCD1}">
              <a14:hiddenFill xmlns:a14="http://schemas.microsoft.com/office/drawing/2010/main" xmlns="">
                <a:noFill/>
              </a14:hiddenFill>
            </a:ext>
          </a:extLst>
        </p:spPr>
      </p:cxnSp>
      <p:cxnSp>
        <p:nvCxnSpPr>
          <p:cNvPr id="48138" name="AutoShape 10"/>
          <p:cNvCxnSpPr>
            <a:cxnSpLocks noChangeShapeType="1"/>
          </p:cNvCxnSpPr>
          <p:nvPr/>
        </p:nvCxnSpPr>
        <p:spPr bwMode="auto">
          <a:xfrm rot="5400000">
            <a:off x="9846469" y="6525419"/>
            <a:ext cx="2322512" cy="990600"/>
          </a:xfrm>
          <a:prstGeom prst="curvedConnector2">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48139" name="AutoShape 11"/>
          <p:cNvCxnSpPr>
            <a:cxnSpLocks noChangeShapeType="1"/>
            <a:stCxn id="48135" idx="2"/>
            <a:endCxn id="48136" idx="3"/>
          </p:cNvCxnSpPr>
          <p:nvPr/>
        </p:nvCxnSpPr>
        <p:spPr bwMode="auto">
          <a:xfrm rot="10800000">
            <a:off x="1182688" y="6242050"/>
            <a:ext cx="1309687" cy="1939925"/>
          </a:xfrm>
          <a:prstGeom prst="curvedConnector2">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48140" name="AutoShape 12"/>
          <p:cNvCxnSpPr>
            <a:cxnSpLocks noChangeShapeType="1"/>
            <a:stCxn id="48136" idx="1"/>
            <a:endCxn id="48133" idx="2"/>
          </p:cNvCxnSpPr>
          <p:nvPr/>
        </p:nvCxnSpPr>
        <p:spPr bwMode="auto">
          <a:xfrm rot="-5400000">
            <a:off x="1762125" y="1804988"/>
            <a:ext cx="1560513" cy="2719387"/>
          </a:xfrm>
          <a:prstGeom prst="curvedConnector2">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81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81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81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81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48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P spid="48134" grpId="0" animBg="1" autoUpdateAnimBg="0"/>
      <p:bldP spid="48135" grpId="0" animBg="1" autoUpdateAnimBg="0"/>
      <p:bldP spid="4813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rogramme_highlights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3" y="0"/>
            <a:ext cx="11449050" cy="960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TextBox 3"/>
          <p:cNvSpPr txBox="1">
            <a:spLocks noChangeArrowheads="1"/>
          </p:cNvSpPr>
          <p:nvPr/>
        </p:nvSpPr>
        <p:spPr bwMode="auto">
          <a:xfrm>
            <a:off x="1854200" y="7772400"/>
            <a:ext cx="9448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742950" indent="-285750" eaLnBrk="0" hangingPunct="0">
              <a:defRPr sz="3600">
                <a:solidFill>
                  <a:srgbClr val="595650"/>
                </a:solidFill>
                <a:latin typeface="Hoefler Text" charset="0"/>
                <a:ea typeface="ヒラギノ明朝 ProN W3" charset="0"/>
                <a:cs typeface="ヒラギノ明朝 ProN W3" charset="0"/>
                <a:sym typeface="Hoefler Text" charset="0"/>
              </a:defRPr>
            </a:lvl2pPr>
            <a:lvl3pPr marL="1143000" indent="-228600" eaLnBrk="0" hangingPunct="0">
              <a:defRPr sz="3600">
                <a:solidFill>
                  <a:srgbClr val="595650"/>
                </a:solidFill>
                <a:latin typeface="Hoefler Text" charset="0"/>
                <a:ea typeface="ヒラギノ明朝 ProN W3" charset="0"/>
                <a:cs typeface="ヒラギノ明朝 ProN W3" charset="0"/>
                <a:sym typeface="Hoefler Text" charset="0"/>
              </a:defRPr>
            </a:lvl3pPr>
            <a:lvl4pPr marL="1600200" indent="-228600" eaLnBrk="0" hangingPunct="0">
              <a:defRPr sz="3600">
                <a:solidFill>
                  <a:srgbClr val="595650"/>
                </a:solidFill>
                <a:latin typeface="Hoefler Text" charset="0"/>
                <a:ea typeface="ヒラギノ明朝 ProN W3" charset="0"/>
                <a:cs typeface="ヒラギノ明朝 ProN W3" charset="0"/>
                <a:sym typeface="Hoefler Text" charset="0"/>
              </a:defRPr>
            </a:lvl4pPr>
            <a:lvl5pPr marL="2057400" indent="-228600" eaLnBrk="0" hangingPunct="0">
              <a:defRPr sz="3600">
                <a:solidFill>
                  <a:srgbClr val="595650"/>
                </a:solidFill>
                <a:latin typeface="Hoefler Text" charset="0"/>
                <a:ea typeface="ヒラギノ明朝 ProN W3" charset="0"/>
                <a:cs typeface="ヒラギノ明朝 ProN W3" charset="0"/>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sz="4800" b="1" dirty="0" smtClean="0">
                <a:solidFill>
                  <a:srgbClr val="CECEEF"/>
                </a:solidFill>
                <a:latin typeface="+mj-lt"/>
                <a:cs typeface="Abadi MT Condensed Extra Bold" charset="0"/>
              </a:rPr>
              <a:t>Our Educational </a:t>
            </a:r>
            <a:r>
              <a:rPr lang="en-US" sz="4800" b="1" dirty="0" err="1" smtClean="0">
                <a:solidFill>
                  <a:srgbClr val="CECEEF"/>
                </a:solidFill>
                <a:latin typeface="+mj-lt"/>
                <a:cs typeface="Abadi MT Condensed Extra Bold" charset="0"/>
              </a:rPr>
              <a:t>Programmes</a:t>
            </a:r>
            <a:endParaRPr lang="en-US" sz="4800" b="1" dirty="0" smtClean="0">
              <a:solidFill>
                <a:srgbClr val="CECEEF"/>
              </a:solidFill>
              <a:latin typeface="+mj-lt"/>
              <a:cs typeface="Abadi MT Condensed Extra Bold"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tLang="en-GB" b="1">
                <a:solidFill>
                  <a:srgbClr val="FF6600"/>
                </a:solidFill>
                <a:ea typeface="ＭＳ Ｐゴシック" charset="-128"/>
              </a:rPr>
              <a:t>The Programmes</a:t>
            </a:r>
            <a:endParaRPr lang="en-US" altLang="en-GB">
              <a:ea typeface="ＭＳ Ｐゴシック" charset="-128"/>
            </a:endParaRPr>
          </a:p>
        </p:txBody>
      </p:sp>
      <p:sp>
        <p:nvSpPr>
          <p:cNvPr id="3" name="Content Placeholder 2"/>
          <p:cNvSpPr>
            <a:spLocks noGrp="1"/>
          </p:cNvSpPr>
          <p:nvPr>
            <p:ph idx="1"/>
          </p:nvPr>
        </p:nvSpPr>
        <p:spPr>
          <a:xfrm>
            <a:off x="814388" y="2789238"/>
            <a:ext cx="11376025" cy="6119812"/>
          </a:xfrm>
        </p:spPr>
        <p:txBody>
          <a:bodyPr/>
          <a:lstStyle/>
          <a:p>
            <a:pPr eaLnBrk="1" hangingPunct="1"/>
            <a:r>
              <a:rPr lang="en-US" altLang="en-GB" sz="3600" b="1" dirty="0">
                <a:solidFill>
                  <a:srgbClr val="000000"/>
                </a:solidFill>
                <a:ea typeface="ＭＳ Ｐゴシック" charset="-128"/>
              </a:rPr>
              <a:t>Half Day Release </a:t>
            </a:r>
            <a:r>
              <a:rPr lang="en-US" altLang="en-GB" sz="3600" dirty="0">
                <a:solidFill>
                  <a:srgbClr val="000000"/>
                </a:solidFill>
                <a:ea typeface="ＭＳ Ｐゴシック" charset="-128"/>
              </a:rPr>
              <a:t>- HDR - every Tuesday pm – those in GP posts must attend every session, those in hospital posts as many as you can</a:t>
            </a:r>
          </a:p>
          <a:p>
            <a:pPr eaLnBrk="1" hangingPunct="1"/>
            <a:r>
              <a:rPr lang="en-US" altLang="en-GB" sz="3600" b="1" dirty="0">
                <a:solidFill>
                  <a:srgbClr val="000000"/>
                </a:solidFill>
                <a:ea typeface="ＭＳ Ｐゴシック" charset="-128"/>
              </a:rPr>
              <a:t>WPBA Course </a:t>
            </a:r>
            <a:r>
              <a:rPr lang="en-US" altLang="en-GB" sz="3600" dirty="0">
                <a:solidFill>
                  <a:srgbClr val="000000"/>
                </a:solidFill>
                <a:ea typeface="ＭＳ Ｐゴシック" charset="-128"/>
              </a:rPr>
              <a:t>(part of Induction) - days 1 &amp; 2 – </a:t>
            </a:r>
            <a:r>
              <a:rPr lang="en-US" altLang="en-GB" sz="3600" b="1" dirty="0">
                <a:solidFill>
                  <a:srgbClr val="000000"/>
                </a:solidFill>
                <a:ea typeface="ＭＳ Ｐゴシック" charset="-128"/>
              </a:rPr>
              <a:t>mandatory</a:t>
            </a:r>
            <a:r>
              <a:rPr lang="en-US" altLang="en-GB" sz="3600" dirty="0">
                <a:solidFill>
                  <a:srgbClr val="000000"/>
                </a:solidFill>
                <a:ea typeface="ＭＳ Ｐゴシック" charset="-128"/>
              </a:rPr>
              <a:t> day courses on the </a:t>
            </a:r>
            <a:r>
              <a:rPr lang="en-US" altLang="en-GB" sz="3600" dirty="0" err="1">
                <a:solidFill>
                  <a:srgbClr val="000000"/>
                </a:solidFill>
                <a:ea typeface="ＭＳ Ｐゴシック" charset="-128"/>
              </a:rPr>
              <a:t>ePortfolio</a:t>
            </a:r>
            <a:r>
              <a:rPr lang="en-US" altLang="en-GB" sz="3600" dirty="0">
                <a:solidFill>
                  <a:srgbClr val="000000"/>
                </a:solidFill>
                <a:ea typeface="ＭＳ Ｐゴシック" charset="-128"/>
              </a:rPr>
              <a:t> and Work Place Based Assessments</a:t>
            </a:r>
          </a:p>
          <a:p>
            <a:pPr eaLnBrk="1" hangingPunct="1"/>
            <a:r>
              <a:rPr lang="en-US" altLang="en-GB" sz="3600" b="1" dirty="0">
                <a:solidFill>
                  <a:srgbClr val="000000"/>
                </a:solidFill>
                <a:ea typeface="ＭＳ Ｐゴシック" charset="-128"/>
              </a:rPr>
              <a:t>Modular Courses </a:t>
            </a:r>
            <a:r>
              <a:rPr lang="en-US" altLang="en-GB" sz="3600" dirty="0">
                <a:solidFill>
                  <a:srgbClr val="000000"/>
                </a:solidFill>
                <a:ea typeface="ＭＳ Ｐゴシック" charset="-128"/>
              </a:rPr>
              <a:t>– mandatory for hospital based trainees but open to all.</a:t>
            </a:r>
          </a:p>
          <a:p>
            <a:pPr eaLnBrk="1" hangingPunct="1"/>
            <a:r>
              <a:rPr lang="en-US" altLang="en-GB" sz="3600" b="1" dirty="0">
                <a:solidFill>
                  <a:srgbClr val="000000"/>
                </a:solidFill>
                <a:ea typeface="ＭＳ Ｐゴシック" charset="-128"/>
              </a:rPr>
              <a:t>Wednesday Tutorials </a:t>
            </a:r>
            <a:r>
              <a:rPr lang="en-US" altLang="en-GB" sz="3600" dirty="0">
                <a:solidFill>
                  <a:srgbClr val="000000"/>
                </a:solidFill>
                <a:ea typeface="ＭＳ Ｐゴシック" charset="-128"/>
              </a:rPr>
              <a:t>for those in GP posts</a:t>
            </a:r>
          </a:p>
          <a:p>
            <a:pPr eaLnBrk="1" hangingPunct="1"/>
            <a:endParaRPr lang="en-US" altLang="en-GB" dirty="0">
              <a:ea typeface="ＭＳ Ｐゴシック"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tLang="en-GB" sz="5900" b="1">
                <a:solidFill>
                  <a:srgbClr val="FF6600"/>
                </a:solidFill>
                <a:ea typeface="ＭＳ Ｐゴシック" charset="-128"/>
              </a:rPr>
              <a:t>The balance of the programme</a:t>
            </a:r>
          </a:p>
        </p:txBody>
      </p:sp>
      <p:sp>
        <p:nvSpPr>
          <p:cNvPr id="3" name="Content Placeholder 2"/>
          <p:cNvSpPr>
            <a:spLocks noGrp="1"/>
          </p:cNvSpPr>
          <p:nvPr>
            <p:ph idx="1"/>
          </p:nvPr>
        </p:nvSpPr>
        <p:spPr/>
        <p:txBody>
          <a:bodyPr/>
          <a:lstStyle/>
          <a:p>
            <a:pPr eaLnBrk="1" hangingPunct="1"/>
            <a:r>
              <a:rPr lang="en-US" altLang="en-GB">
                <a:ea typeface="ＭＳ Ｐゴシック" charset="-128"/>
              </a:rPr>
              <a:t>Holistic approach </a:t>
            </a:r>
            <a:r>
              <a:rPr lang="en-US" altLang="en-GB" i="1">
                <a:ea typeface="ＭＳ Ｐゴシック" charset="-128"/>
              </a:rPr>
              <a:t>and</a:t>
            </a:r>
            <a:r>
              <a:rPr lang="en-US" altLang="en-GB">
                <a:ea typeface="ＭＳ Ｐゴシック" charset="-128"/>
              </a:rPr>
              <a:t> specific knowledge</a:t>
            </a:r>
          </a:p>
          <a:p>
            <a:pPr eaLnBrk="1" hangingPunct="1"/>
            <a:r>
              <a:rPr lang="en-US" altLang="en-GB">
                <a:ea typeface="ＭＳ Ｐゴシック" charset="-128"/>
              </a:rPr>
              <a:t>Knowledge </a:t>
            </a:r>
            <a:r>
              <a:rPr lang="en-US" altLang="en-GB" i="1">
                <a:ea typeface="ＭＳ Ｐゴシック" charset="-128"/>
              </a:rPr>
              <a:t>and </a:t>
            </a:r>
            <a:r>
              <a:rPr lang="en-US" altLang="en-GB">
                <a:ea typeface="ＭＳ Ｐゴシック" charset="-128"/>
              </a:rPr>
              <a:t>skills </a:t>
            </a:r>
            <a:r>
              <a:rPr lang="en-US" altLang="en-GB" i="1">
                <a:ea typeface="ＭＳ Ｐゴシック" charset="-128"/>
              </a:rPr>
              <a:t>and</a:t>
            </a:r>
            <a:r>
              <a:rPr lang="en-US" altLang="en-GB">
                <a:ea typeface="ＭＳ Ｐゴシック" charset="-128"/>
              </a:rPr>
              <a:t> </a:t>
            </a:r>
            <a:r>
              <a:rPr lang="en-US" altLang="en-GB" b="1">
                <a:solidFill>
                  <a:srgbClr val="000000"/>
                </a:solidFill>
                <a:ea typeface="ＭＳ Ｐゴシック" charset="-128"/>
              </a:rPr>
              <a:t>attitudes</a:t>
            </a:r>
          </a:p>
          <a:p>
            <a:pPr eaLnBrk="1" hangingPunct="1"/>
            <a:r>
              <a:rPr lang="en-US" altLang="en-GB">
                <a:ea typeface="ＭＳ Ｐゴシック" charset="-128"/>
              </a:rPr>
              <a:t>Learning to learn, learning from each other, teaching others</a:t>
            </a:r>
          </a:p>
          <a:p>
            <a:pPr eaLnBrk="1" hangingPunct="1"/>
            <a:r>
              <a:rPr lang="en-US" altLang="en-GB">
                <a:ea typeface="ＭＳ Ｐゴシック" charset="-128"/>
              </a:rPr>
              <a:t>Different approaches suit different people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650875" y="390525"/>
            <a:ext cx="10620375" cy="2181225"/>
          </a:xfrm>
        </p:spPr>
        <p:txBody>
          <a:bodyPr/>
          <a:lstStyle/>
          <a:p>
            <a:pPr eaLnBrk="1" hangingPunct="1"/>
            <a:r>
              <a:rPr lang="en-US" altLang="en-GB" b="1">
                <a:solidFill>
                  <a:srgbClr val="FF6600"/>
                </a:solidFill>
                <a:ea typeface="ＭＳ Ｐゴシック" charset="-128"/>
              </a:rPr>
              <a:t>WPBA Course (2 days)</a:t>
            </a:r>
            <a:br>
              <a:rPr lang="en-US" altLang="en-GB" b="1">
                <a:solidFill>
                  <a:srgbClr val="FF6600"/>
                </a:solidFill>
                <a:ea typeface="ＭＳ Ｐゴシック" charset="-128"/>
              </a:rPr>
            </a:br>
            <a:r>
              <a:rPr lang="en-US" altLang="en-GB" sz="4800" b="1">
                <a:solidFill>
                  <a:schemeClr val="accent2"/>
                </a:solidFill>
                <a:ea typeface="ＭＳ Ｐゴシック" charset="-128"/>
              </a:rPr>
              <a:t>Choose one date from each box</a:t>
            </a:r>
            <a:endParaRPr lang="en-US" altLang="en-GB" sz="4800" b="1">
              <a:solidFill>
                <a:schemeClr val="accent2"/>
              </a:solidFill>
              <a:ea typeface="ヒラギノ明朝 ProN W6" charset="-128"/>
            </a:endParaRPr>
          </a:p>
        </p:txBody>
      </p:sp>
      <p:sp>
        <p:nvSpPr>
          <p:cNvPr id="171011" name="Rectangle 2"/>
          <p:cNvSpPr>
            <a:spLocks/>
          </p:cNvSpPr>
          <p:nvPr/>
        </p:nvSpPr>
        <p:spPr bwMode="auto">
          <a:xfrm>
            <a:off x="6578600" y="3454400"/>
            <a:ext cx="5092700" cy="39497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b="1" dirty="0" smtClean="0">
                <a:solidFill>
                  <a:srgbClr val="FFFF00"/>
                </a:solidFill>
                <a:latin typeface="Arial" charset="0"/>
                <a:cs typeface="Hoefler Text" charset="0"/>
              </a:rPr>
              <a:t>Day 2</a:t>
            </a:r>
          </a:p>
          <a:p>
            <a:pPr eaLnBrk="1" hangingPunct="1">
              <a:defRPr/>
            </a:pPr>
            <a:endParaRPr lang="en-US" b="1" dirty="0" smtClean="0">
              <a:solidFill>
                <a:srgbClr val="000090"/>
              </a:solidFill>
              <a:latin typeface="Arial" charset="0"/>
              <a:cs typeface="Hoefler Text" charset="0"/>
            </a:endParaRPr>
          </a:p>
          <a:p>
            <a:pPr eaLnBrk="1" hangingPunct="1">
              <a:defRPr/>
            </a:pPr>
            <a:r>
              <a:rPr lang="en-US" b="1" dirty="0" smtClean="0">
                <a:solidFill>
                  <a:srgbClr val="00FA00"/>
                </a:solidFill>
                <a:latin typeface="Arial" charset="0"/>
                <a:cs typeface="Hoefler Text" charset="0"/>
              </a:rPr>
              <a:t>Thurs </a:t>
            </a:r>
            <a:r>
              <a:rPr lang="en-GB" b="1" dirty="0" smtClean="0">
                <a:solidFill>
                  <a:srgbClr val="00FA00"/>
                </a:solidFill>
                <a:latin typeface="Arial" charset="0"/>
                <a:cs typeface="Hoefler Text" charset="0"/>
              </a:rPr>
              <a:t>7</a:t>
            </a:r>
            <a:r>
              <a:rPr lang="en-GB" b="1" baseline="30000" dirty="0" smtClean="0">
                <a:solidFill>
                  <a:srgbClr val="00FA00"/>
                </a:solidFill>
                <a:latin typeface="Arial" charset="0"/>
                <a:cs typeface="Hoefler Text" charset="0"/>
              </a:rPr>
              <a:t>th</a:t>
            </a:r>
            <a:r>
              <a:rPr lang="en-GB" b="1" dirty="0" smtClean="0">
                <a:solidFill>
                  <a:srgbClr val="00FA00"/>
                </a:solidFill>
                <a:latin typeface="Arial" charset="0"/>
                <a:cs typeface="Hoefler Text" charset="0"/>
              </a:rPr>
              <a:t> </a:t>
            </a:r>
            <a:r>
              <a:rPr lang="en-US" b="1" dirty="0" smtClean="0">
                <a:solidFill>
                  <a:srgbClr val="00FA00"/>
                </a:solidFill>
                <a:latin typeface="Arial" charset="0"/>
                <a:cs typeface="Hoefler Text" charset="0"/>
              </a:rPr>
              <a:t>September</a:t>
            </a:r>
            <a:endParaRPr lang="en-US" b="1" dirty="0">
              <a:solidFill>
                <a:srgbClr val="00FA00"/>
              </a:solidFill>
              <a:latin typeface="Arial" charset="0"/>
              <a:cs typeface="Hoefler Text" charset="0"/>
            </a:endParaRPr>
          </a:p>
          <a:p>
            <a:pPr eaLnBrk="1" hangingPunct="1">
              <a:defRPr/>
            </a:pPr>
            <a:r>
              <a:rPr lang="en-US" b="1" dirty="0" smtClean="0">
                <a:solidFill>
                  <a:srgbClr val="00FA00"/>
                </a:solidFill>
                <a:latin typeface="Arial" charset="0"/>
                <a:cs typeface="Hoefler Text" charset="0"/>
              </a:rPr>
              <a:t>Mon 11</a:t>
            </a:r>
            <a:r>
              <a:rPr lang="en-US" b="1" baseline="30000" dirty="0" smtClean="0">
                <a:solidFill>
                  <a:srgbClr val="00FA00"/>
                </a:solidFill>
                <a:latin typeface="Arial" charset="0"/>
                <a:cs typeface="Hoefler Text" charset="0"/>
              </a:rPr>
              <a:t>th</a:t>
            </a:r>
            <a:r>
              <a:rPr lang="en-US" b="1" dirty="0" smtClean="0">
                <a:solidFill>
                  <a:srgbClr val="00FA00"/>
                </a:solidFill>
                <a:latin typeface="Arial" charset="0"/>
                <a:cs typeface="Hoefler Text" charset="0"/>
              </a:rPr>
              <a:t> September</a:t>
            </a:r>
            <a:endParaRPr lang="en-US" b="1" dirty="0" smtClean="0">
              <a:solidFill>
                <a:srgbClr val="00FA00"/>
              </a:solidFill>
              <a:latin typeface="Arial" charset="0"/>
              <a:cs typeface="Hoefler Text" charset="0"/>
            </a:endParaRPr>
          </a:p>
        </p:txBody>
      </p:sp>
      <p:sp>
        <p:nvSpPr>
          <p:cNvPr id="171012" name="Rectangle 3"/>
          <p:cNvSpPr>
            <a:spLocks/>
          </p:cNvSpPr>
          <p:nvPr/>
        </p:nvSpPr>
        <p:spPr bwMode="auto">
          <a:xfrm>
            <a:off x="1333500" y="3454400"/>
            <a:ext cx="5105400" cy="39497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nchor="ct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endParaRPr lang="en-US" b="1" dirty="0" smtClean="0">
              <a:solidFill>
                <a:srgbClr val="000090"/>
              </a:solidFill>
              <a:latin typeface="Arial" charset="0"/>
              <a:cs typeface="Hoefler Text" charset="0"/>
            </a:endParaRPr>
          </a:p>
          <a:p>
            <a:pPr eaLnBrk="1" hangingPunct="1">
              <a:defRPr/>
            </a:pPr>
            <a:r>
              <a:rPr lang="en-US" b="1" dirty="0" smtClean="0">
                <a:solidFill>
                  <a:srgbClr val="FFFF00"/>
                </a:solidFill>
                <a:latin typeface="Arial" charset="0"/>
                <a:cs typeface="Hoefler Text" charset="0"/>
              </a:rPr>
              <a:t>Day 1</a:t>
            </a:r>
          </a:p>
          <a:p>
            <a:pPr eaLnBrk="1" hangingPunct="1">
              <a:defRPr/>
            </a:pPr>
            <a:endParaRPr lang="en-US" b="1" dirty="0" smtClean="0">
              <a:solidFill>
                <a:srgbClr val="000090"/>
              </a:solidFill>
              <a:latin typeface="Arial" charset="0"/>
              <a:cs typeface="Hoefler Text" charset="0"/>
            </a:endParaRPr>
          </a:p>
          <a:p>
            <a:pPr eaLnBrk="1" hangingPunct="1">
              <a:defRPr/>
            </a:pPr>
            <a:r>
              <a:rPr lang="en-GB" b="1" dirty="0" smtClean="0">
                <a:solidFill>
                  <a:srgbClr val="CCFFCC"/>
                </a:solidFill>
                <a:latin typeface="Arial" charset="0"/>
                <a:cs typeface="Hoefler Text" charset="0"/>
              </a:rPr>
              <a:t>Wed 23</a:t>
            </a:r>
            <a:r>
              <a:rPr lang="en-GB" b="1" baseline="30000" dirty="0" smtClean="0">
                <a:solidFill>
                  <a:srgbClr val="CCFFCC"/>
                </a:solidFill>
                <a:latin typeface="Arial" charset="0"/>
                <a:cs typeface="Hoefler Text" charset="0"/>
              </a:rPr>
              <a:t>rd</a:t>
            </a:r>
            <a:r>
              <a:rPr lang="en-GB" b="1" dirty="0" smtClean="0">
                <a:solidFill>
                  <a:srgbClr val="CCFFCC"/>
                </a:solidFill>
                <a:latin typeface="Arial" charset="0"/>
                <a:cs typeface="Hoefler Text" charset="0"/>
              </a:rPr>
              <a:t> </a:t>
            </a:r>
            <a:r>
              <a:rPr lang="en-US" b="1" dirty="0" smtClean="0">
                <a:solidFill>
                  <a:srgbClr val="CCFFCC"/>
                </a:solidFill>
                <a:latin typeface="Arial" charset="0"/>
                <a:cs typeface="Hoefler Text" charset="0"/>
              </a:rPr>
              <a:t>August</a:t>
            </a:r>
            <a:endParaRPr lang="en-US" b="1" dirty="0" smtClean="0">
              <a:solidFill>
                <a:srgbClr val="CCFFCC"/>
              </a:solidFill>
              <a:latin typeface="Arial" charset="0"/>
              <a:cs typeface="Hoefler Text" charset="0"/>
            </a:endParaRPr>
          </a:p>
          <a:p>
            <a:pPr eaLnBrk="1" hangingPunct="1">
              <a:defRPr/>
            </a:pPr>
            <a:r>
              <a:rPr lang="en-GB" b="1" dirty="0" smtClean="0">
                <a:solidFill>
                  <a:srgbClr val="CCFFCC"/>
                </a:solidFill>
                <a:latin typeface="Arial" charset="0"/>
                <a:cs typeface="Hoefler Text" charset="0"/>
              </a:rPr>
              <a:t>Wed 30</a:t>
            </a:r>
            <a:r>
              <a:rPr lang="en-GB" b="1" baseline="30000" dirty="0" smtClean="0">
                <a:solidFill>
                  <a:srgbClr val="CCFFCC"/>
                </a:solidFill>
                <a:latin typeface="Arial" charset="0"/>
                <a:cs typeface="Hoefler Text" charset="0"/>
              </a:rPr>
              <a:t>th</a:t>
            </a:r>
            <a:r>
              <a:rPr lang="en-GB" b="1" dirty="0" smtClean="0">
                <a:solidFill>
                  <a:srgbClr val="CCFFCC"/>
                </a:solidFill>
                <a:latin typeface="Arial" charset="0"/>
                <a:cs typeface="Hoefler Text" charset="0"/>
              </a:rPr>
              <a:t> </a:t>
            </a:r>
            <a:r>
              <a:rPr lang="en-GB" b="1" dirty="0" smtClean="0">
                <a:solidFill>
                  <a:srgbClr val="CCFFCC"/>
                </a:solidFill>
                <a:latin typeface="Arial" charset="0"/>
                <a:cs typeface="Hoefler Text" charset="0"/>
              </a:rPr>
              <a:t>August</a:t>
            </a:r>
            <a:endParaRPr lang="en-US" dirty="0" smtClean="0">
              <a:solidFill>
                <a:srgbClr val="CCFFCC"/>
              </a:solidFill>
              <a:latin typeface="Arial" charset="0"/>
              <a:cs typeface="Hoefler Text" charset="0"/>
            </a:endParaRPr>
          </a:p>
          <a:p>
            <a:pPr eaLnBrk="1" hangingPunct="1">
              <a:defRPr/>
            </a:pPr>
            <a:endParaRPr lang="en-US" dirty="0" smtClean="0">
              <a:solidFill>
                <a:schemeClr val="tx1"/>
              </a:solidFill>
              <a:latin typeface="Arial" charset="0"/>
              <a:cs typeface="Hoefler Text"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rtlCol="0">
            <a:normAutofit/>
          </a:bodyPr>
          <a:lstStyle/>
          <a:p>
            <a:pPr defTabSz="1300460" eaLnBrk="1" fontAlgn="auto" hangingPunct="1">
              <a:spcAft>
                <a:spcPts val="0"/>
              </a:spcAft>
              <a:defRPr/>
            </a:pPr>
            <a:r>
              <a:rPr lang="en-US" sz="4400" b="1" dirty="0" smtClean="0">
                <a:solidFill>
                  <a:srgbClr val="FF6600"/>
                </a:solidFill>
              </a:rPr>
              <a:t>ST1 Modular </a:t>
            </a:r>
            <a:r>
              <a:rPr lang="en-US" sz="4400" b="1" dirty="0">
                <a:solidFill>
                  <a:srgbClr val="FF6600"/>
                </a:solidFill>
              </a:rPr>
              <a:t>Course </a:t>
            </a:r>
            <a:r>
              <a:rPr lang="en-US" sz="4400" b="1" dirty="0" err="1">
                <a:solidFill>
                  <a:srgbClr val="FF6600"/>
                </a:solidFill>
              </a:rPr>
              <a:t>Programme</a:t>
            </a:r>
            <a:r>
              <a:rPr lang="en-US" sz="4400" b="1" dirty="0">
                <a:solidFill>
                  <a:srgbClr val="FF6600"/>
                </a:solidFill>
              </a:rPr>
              <a:t> </a:t>
            </a:r>
            <a:r>
              <a:rPr lang="en-US" sz="4400" b="1" dirty="0" smtClean="0">
                <a:solidFill>
                  <a:srgbClr val="FF6600"/>
                </a:solidFill>
              </a:rPr>
              <a:t>2017-18</a:t>
            </a:r>
            <a:r>
              <a:rPr lang="en-US" b="1" dirty="0">
                <a:solidFill>
                  <a:srgbClr val="FF6600"/>
                </a:solidFill>
              </a:rPr>
              <a:t/>
            </a:r>
            <a:br>
              <a:rPr lang="en-US" b="1" dirty="0">
                <a:solidFill>
                  <a:srgbClr val="FF6600"/>
                </a:solidFill>
              </a:rPr>
            </a:br>
            <a:r>
              <a:rPr lang="en-US" sz="4800" b="1" dirty="0">
                <a:solidFill>
                  <a:srgbClr val="FFFFFF"/>
                </a:solidFill>
              </a:rPr>
              <a:t>usually Wednesdays, venue varies</a:t>
            </a:r>
            <a:endParaRPr lang="en-US" sz="4800" b="1" dirty="0">
              <a:solidFill>
                <a:srgbClr val="FFFFFF"/>
              </a:solidFill>
              <a:ea typeface="ヒラギノ明朝 ProN W6" charset="0"/>
              <a:cs typeface="ヒラギノ明朝 ProN W6" charset="0"/>
            </a:endParaRPr>
          </a:p>
        </p:txBody>
      </p:sp>
      <p:sp>
        <p:nvSpPr>
          <p:cNvPr id="67586" name="Rectangle 2"/>
          <p:cNvSpPr>
            <a:spLocks noGrp="1" noChangeArrowheads="1"/>
          </p:cNvSpPr>
          <p:nvPr>
            <p:ph sz="half" idx="1"/>
          </p:nvPr>
        </p:nvSpPr>
        <p:spPr>
          <a:xfrm>
            <a:off x="814388" y="3054350"/>
            <a:ext cx="3024187" cy="5586413"/>
          </a:xfrm>
        </p:spPr>
        <p:txBody>
          <a:bodyPr rIns="457200"/>
          <a:lstStyle/>
          <a:p>
            <a:pPr marL="12700" indent="0" eaLnBrk="1" hangingPunct="1">
              <a:lnSpc>
                <a:spcPct val="90000"/>
              </a:lnSpc>
            </a:pPr>
            <a:r>
              <a:rPr lang="en-US" altLang="en-GB" dirty="0" smtClean="0">
                <a:latin typeface="Arial Narrow" charset="0"/>
                <a:ea typeface="ＭＳ Ｐゴシック" charset="-128"/>
                <a:sym typeface="Cambria" charset="0"/>
              </a:rPr>
              <a:t>These titles are provisional and subject to change</a:t>
            </a:r>
          </a:p>
          <a:p>
            <a:pPr marL="12700" indent="0" eaLnBrk="1" hangingPunct="1">
              <a:lnSpc>
                <a:spcPct val="90000"/>
              </a:lnSpc>
            </a:pPr>
            <a:r>
              <a:rPr lang="en-US" altLang="en-GB" dirty="0" smtClean="0">
                <a:latin typeface="Arial Narrow" charset="0"/>
                <a:ea typeface="ＭＳ Ｐゴシック" charset="-128"/>
                <a:sym typeface="Cambria" charset="0"/>
              </a:rPr>
              <a:t>The dates should be timetabled into your </a:t>
            </a:r>
            <a:r>
              <a:rPr lang="en-US" altLang="en-GB" dirty="0" err="1" smtClean="0">
                <a:latin typeface="Arial Narrow" charset="0"/>
                <a:ea typeface="ＭＳ Ｐゴシック" charset="-128"/>
                <a:sym typeface="Cambria" charset="0"/>
              </a:rPr>
              <a:t>rota</a:t>
            </a:r>
            <a:endParaRPr lang="en-US" altLang="en-GB" dirty="0">
              <a:latin typeface="Arial Narrow" charset="0"/>
              <a:ea typeface="ＭＳ Ｐゴシック" charset="-128"/>
              <a:sym typeface="Cambria" charset="0"/>
            </a:endParaRPr>
          </a:p>
          <a:p>
            <a:pPr marL="12700" indent="0" eaLnBrk="1" hangingPunct="1">
              <a:lnSpc>
                <a:spcPct val="90000"/>
              </a:lnSpc>
            </a:pPr>
            <a:r>
              <a:rPr lang="en-US" altLang="en-GB" dirty="0" smtClean="0">
                <a:latin typeface="Arial Narrow" charset="0"/>
                <a:ea typeface="ＭＳ Ｐゴシック" charset="-128"/>
                <a:sym typeface="Cambria" charset="0"/>
              </a:rPr>
              <a:t>Check with your </a:t>
            </a:r>
            <a:r>
              <a:rPr lang="en-US" altLang="en-GB" dirty="0" err="1" smtClean="0">
                <a:latin typeface="Arial Narrow" charset="0"/>
                <a:ea typeface="ＭＳ Ｐゴシック" charset="-128"/>
                <a:sym typeface="Cambria" charset="0"/>
              </a:rPr>
              <a:t>rota</a:t>
            </a:r>
            <a:r>
              <a:rPr lang="en-US" altLang="en-GB" dirty="0" smtClean="0">
                <a:latin typeface="Arial Narrow" charset="0"/>
                <a:ea typeface="ＭＳ Ｐゴシック" charset="-128"/>
                <a:sym typeface="Cambria" charset="0"/>
              </a:rPr>
              <a:t> coordinator to ensure you are able to attend them</a:t>
            </a:r>
            <a:endParaRPr lang="en-US" altLang="en-GB" dirty="0">
              <a:latin typeface="Arial Narrow" charset="0"/>
              <a:ea typeface="ＭＳ Ｐゴシック" charset="-128"/>
              <a:sym typeface="Cambria" charset="0"/>
            </a:endParaRPr>
          </a:p>
          <a:p>
            <a:pPr marL="12700" indent="0" eaLnBrk="1" hangingPunct="1">
              <a:lnSpc>
                <a:spcPct val="90000"/>
              </a:lnSpc>
            </a:pPr>
            <a:endParaRPr lang="en-US" altLang="en-GB" dirty="0">
              <a:latin typeface="Arial Narrow" charset="0"/>
              <a:ea typeface="ＭＳ Ｐゴシック" charset="-128"/>
              <a:sym typeface="Cambria" charset="0"/>
            </a:endParaRP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050253468"/>
              </p:ext>
            </p:extLst>
          </p:nvPr>
        </p:nvGraphicFramePr>
        <p:xfrm>
          <a:off x="3838575" y="2573338"/>
          <a:ext cx="7843838" cy="6119814"/>
        </p:xfrm>
        <a:graphic>
          <a:graphicData uri="http://schemas.openxmlformats.org/drawingml/2006/table">
            <a:tbl>
              <a:tblPr firstRow="1" bandRow="1">
                <a:tableStyleId>{C4B1156A-380E-4F78-BDF5-A606A8083BF9}</a:tableStyleId>
              </a:tblPr>
              <a:tblGrid>
                <a:gridCol w="3921919"/>
                <a:gridCol w="3921919"/>
              </a:tblGrid>
              <a:tr h="1019969">
                <a:tc>
                  <a:txBody>
                    <a:bodyPr/>
                    <a:lstStyle/>
                    <a:p>
                      <a:r>
                        <a:rPr lang="en-US" sz="2600" b="1" dirty="0" smtClean="0"/>
                        <a:t>WPBA Course</a:t>
                      </a:r>
                      <a:endParaRPr lang="en-US" sz="2600" b="1" dirty="0"/>
                    </a:p>
                  </a:txBody>
                  <a:tcPr marL="91434" marR="91434" marT="45719" marB="45719"/>
                </a:tc>
                <a:tc>
                  <a:txBody>
                    <a:bodyPr/>
                    <a:lstStyle/>
                    <a:p>
                      <a:r>
                        <a:rPr lang="en-US" sz="2600" b="1" dirty="0" smtClean="0"/>
                        <a:t>August</a:t>
                      </a:r>
                      <a:r>
                        <a:rPr lang="en-US" sz="2600" b="1" baseline="0" dirty="0" smtClean="0"/>
                        <a:t> &amp; September</a:t>
                      </a:r>
                      <a:endParaRPr lang="en-US" sz="2600" b="1" dirty="0"/>
                    </a:p>
                  </a:txBody>
                  <a:tcPr marL="91434" marR="91434" marT="45719" marB="45719"/>
                </a:tc>
              </a:tr>
              <a:tr h="1019969">
                <a:tc>
                  <a:txBody>
                    <a:bodyPr/>
                    <a:lstStyle/>
                    <a:p>
                      <a:r>
                        <a:rPr lang="en-US" sz="2600" b="1" dirty="0" smtClean="0"/>
                        <a:t>Medical Ethics</a:t>
                      </a:r>
                      <a:endParaRPr lang="en-US" sz="2600" b="1" dirty="0"/>
                    </a:p>
                  </a:txBody>
                  <a:tcPr marL="91434" marR="91434" marT="45719" marB="45719"/>
                </a:tc>
                <a:tc>
                  <a:txBody>
                    <a:bodyPr/>
                    <a:lstStyle/>
                    <a:p>
                      <a:r>
                        <a:rPr lang="en-US" sz="2600" b="1" dirty="0" smtClean="0"/>
                        <a:t>January</a:t>
                      </a:r>
                      <a:endParaRPr lang="en-US" sz="2600" b="1" dirty="0"/>
                    </a:p>
                  </a:txBody>
                  <a:tcPr marL="91434" marR="91434" marT="45719" marB="45719"/>
                </a:tc>
              </a:tr>
              <a:tr h="1019969">
                <a:tc>
                  <a:txBody>
                    <a:bodyPr/>
                    <a:lstStyle/>
                    <a:p>
                      <a:r>
                        <a:rPr lang="en-US" sz="2600" b="1" dirty="0" smtClean="0"/>
                        <a:t>AKT</a:t>
                      </a:r>
                      <a:r>
                        <a:rPr lang="en-US" sz="2600" b="1" baseline="0" dirty="0" smtClean="0"/>
                        <a:t> Preparation</a:t>
                      </a:r>
                      <a:endParaRPr lang="en-US" sz="2600" b="1" dirty="0"/>
                    </a:p>
                  </a:txBody>
                  <a:tcPr marL="91434" marR="91434" marT="45719" marB="45719"/>
                </a:tc>
                <a:tc>
                  <a:txBody>
                    <a:bodyPr/>
                    <a:lstStyle/>
                    <a:p>
                      <a:r>
                        <a:rPr lang="en-US" sz="2600" b="1" dirty="0" smtClean="0"/>
                        <a:t>Feb</a:t>
                      </a:r>
                      <a:r>
                        <a:rPr lang="en-US" sz="2600" b="1" baseline="0" dirty="0" smtClean="0"/>
                        <a:t> &amp; </a:t>
                      </a:r>
                      <a:r>
                        <a:rPr lang="en-US" sz="2600" b="1" dirty="0" smtClean="0"/>
                        <a:t>March</a:t>
                      </a:r>
                      <a:endParaRPr lang="en-US" sz="2600" b="1" dirty="0"/>
                    </a:p>
                  </a:txBody>
                  <a:tcPr marL="91434" marR="91434" marT="45719" marB="45719"/>
                </a:tc>
              </a:tr>
              <a:tr h="1019969">
                <a:tc>
                  <a:txBody>
                    <a:bodyPr/>
                    <a:lstStyle/>
                    <a:p>
                      <a:r>
                        <a:rPr lang="en-US" sz="2600" b="1" dirty="0" smtClean="0"/>
                        <a:t>ARCP Preparation</a:t>
                      </a:r>
                      <a:endParaRPr lang="en-US" sz="2600" b="1" dirty="0"/>
                    </a:p>
                  </a:txBody>
                  <a:tcPr marL="91434" marR="91434" marT="45719" marB="45719"/>
                </a:tc>
                <a:tc>
                  <a:txBody>
                    <a:bodyPr/>
                    <a:lstStyle/>
                    <a:p>
                      <a:r>
                        <a:rPr lang="en-US" sz="2600" b="1" dirty="0" smtClean="0"/>
                        <a:t>April</a:t>
                      </a:r>
                      <a:endParaRPr lang="en-US" sz="2600" b="1" dirty="0"/>
                    </a:p>
                  </a:txBody>
                  <a:tcPr marL="91434" marR="91434" marT="45719" marB="45719"/>
                </a:tc>
              </a:tr>
              <a:tr h="1019969">
                <a:tc>
                  <a:txBody>
                    <a:bodyPr/>
                    <a:lstStyle/>
                    <a:p>
                      <a:r>
                        <a:rPr lang="en-US" sz="2600" b="1" dirty="0" smtClean="0"/>
                        <a:t>Primary Care Consultation Skills</a:t>
                      </a:r>
                      <a:endParaRPr lang="en-US" sz="2600" b="1" dirty="0"/>
                    </a:p>
                  </a:txBody>
                  <a:tcPr marL="91434" marR="91434" marT="45719" marB="45719"/>
                </a:tc>
                <a:tc>
                  <a:txBody>
                    <a:bodyPr/>
                    <a:lstStyle/>
                    <a:p>
                      <a:r>
                        <a:rPr lang="en-US" sz="2600" b="1" dirty="0" smtClean="0"/>
                        <a:t>May</a:t>
                      </a:r>
                      <a:endParaRPr lang="en-US" sz="2600" b="1" dirty="0"/>
                    </a:p>
                  </a:txBody>
                  <a:tcPr marL="91434" marR="91434" marT="45719" marB="45719"/>
                </a:tc>
              </a:tr>
              <a:tr h="1019969">
                <a:tc>
                  <a:txBody>
                    <a:bodyPr/>
                    <a:lstStyle/>
                    <a:p>
                      <a:r>
                        <a:rPr lang="en-US" sz="2600" b="1" dirty="0" smtClean="0"/>
                        <a:t>Significant</a:t>
                      </a:r>
                      <a:r>
                        <a:rPr lang="en-US" sz="2600" b="1" baseline="0" dirty="0" smtClean="0"/>
                        <a:t> Events</a:t>
                      </a:r>
                      <a:r>
                        <a:rPr lang="en-US" sz="2600" b="1" dirty="0" smtClean="0"/>
                        <a:t> </a:t>
                      </a:r>
                      <a:endParaRPr lang="en-US" sz="2600" b="1" dirty="0"/>
                    </a:p>
                  </a:txBody>
                  <a:tcPr marL="91434" marR="91434" marT="45719" marB="45719"/>
                </a:tc>
                <a:tc>
                  <a:txBody>
                    <a:bodyPr/>
                    <a:lstStyle/>
                    <a:p>
                      <a:r>
                        <a:rPr lang="en-US" sz="2600" b="1" dirty="0" smtClean="0"/>
                        <a:t>July</a:t>
                      </a:r>
                      <a:endParaRPr lang="en-US" sz="2600" b="1" dirty="0"/>
                    </a:p>
                  </a:txBody>
                  <a:tcPr marL="91434" marR="91434" marT="45719" marB="45719"/>
                </a:tc>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p:txBody>
          <a:bodyPr/>
          <a:lstStyle/>
          <a:p>
            <a:pPr eaLnBrk="1" hangingPunct="1"/>
            <a:r>
              <a:rPr lang="en-US" altLang="en-GB" b="1">
                <a:ea typeface="ＭＳ Ｐゴシック" charset="-128"/>
              </a:rPr>
              <a:t>MRCGP</a:t>
            </a:r>
          </a:p>
        </p:txBody>
      </p:sp>
      <p:pic>
        <p:nvPicPr>
          <p:cNvPr id="29698" name="Picture 7" descr="mrcgp_image.jpg"/>
          <p:cNvPicPr>
            <a:picLocks noGrp="1" noChangeAspect="1"/>
          </p:cNvPicPr>
          <p:nvPr>
            <p:ph type="pic" idx="1"/>
          </p:nvPr>
        </p:nvPicPr>
        <p:blipFill>
          <a:blip r:embed="rId3">
            <a:extLst>
              <a:ext uri="{28A0092B-C50C-407E-A947-70E740481C1C}">
                <a14:useLocalDpi xmlns:a14="http://schemas.microsoft.com/office/drawing/2010/main" val="0"/>
              </a:ext>
            </a:extLst>
          </a:blip>
          <a:srcRect l="18409" r="18409"/>
          <a:stretch>
            <a:fillRect/>
          </a:stretch>
        </p:blipFill>
        <p:spPr>
          <a:noFill/>
        </p:spPr>
      </p:pic>
      <p:sp>
        <p:nvSpPr>
          <p:cNvPr id="29699" name="Text Placeholder 6"/>
          <p:cNvSpPr>
            <a:spLocks noGrp="1"/>
          </p:cNvSpPr>
          <p:nvPr>
            <p:ph type="body" sz="half" idx="2"/>
          </p:nvPr>
        </p:nvSpPr>
        <p:spPr/>
        <p:txBody>
          <a:bodyPr/>
          <a:lstStyle/>
          <a:p>
            <a:pPr eaLnBrk="1" hangingPunct="1">
              <a:spcBef>
                <a:spcPct val="0"/>
              </a:spcBef>
            </a:pPr>
            <a:r>
              <a:rPr lang="en-US" altLang="en-GB">
                <a:solidFill>
                  <a:srgbClr val="404040"/>
                </a:solidFill>
                <a:ea typeface="ＭＳ Ｐゴシック" charset="-128"/>
              </a:rPr>
              <a:t>Getting Membership of the Royal College of General Practitioners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val 1"/>
          <p:cNvSpPr>
            <a:spLocks/>
          </p:cNvSpPr>
          <p:nvPr/>
        </p:nvSpPr>
        <p:spPr bwMode="auto">
          <a:xfrm>
            <a:off x="952500" y="3924300"/>
            <a:ext cx="2603500" cy="2819400"/>
          </a:xfrm>
          <a:prstGeom prst="ellipse">
            <a:avLst/>
          </a:prstGeom>
          <a:solidFill>
            <a:srgbClr val="CADBFE"/>
          </a:solidFill>
          <a:ln w="25400">
            <a:solidFill>
              <a:srgbClr val="000000"/>
            </a:solidFill>
            <a:round/>
            <a:headEnd/>
            <a:tailEnd/>
          </a:ln>
        </p:spPr>
        <p:txBody>
          <a:bodyPr lIns="0" tIns="0" rIns="0" bIns="0"/>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endParaRPr lang="en-GB" altLang="en-GB"/>
          </a:p>
        </p:txBody>
      </p:sp>
      <p:sp>
        <p:nvSpPr>
          <p:cNvPr id="60418" name="Oval 2"/>
          <p:cNvSpPr>
            <a:spLocks/>
          </p:cNvSpPr>
          <p:nvPr/>
        </p:nvSpPr>
        <p:spPr bwMode="auto">
          <a:xfrm>
            <a:off x="2247900" y="2514600"/>
            <a:ext cx="2603500" cy="2819400"/>
          </a:xfrm>
          <a:prstGeom prst="ellipse">
            <a:avLst/>
          </a:prstGeom>
          <a:solidFill>
            <a:srgbClr val="A072FD"/>
          </a:solidFill>
          <a:ln w="25400">
            <a:solidFill>
              <a:srgbClr val="000000"/>
            </a:solidFill>
            <a:round/>
            <a:headEnd/>
            <a:tailEnd/>
          </a:ln>
        </p:spPr>
        <p:txBody>
          <a:bodyPr lIns="0" tIns="0" rIns="0" bIns="0"/>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endParaRPr lang="en-GB" altLang="en-GB"/>
          </a:p>
        </p:txBody>
      </p:sp>
      <p:sp>
        <p:nvSpPr>
          <p:cNvPr id="60419" name="Oval 3"/>
          <p:cNvSpPr>
            <a:spLocks/>
          </p:cNvSpPr>
          <p:nvPr/>
        </p:nvSpPr>
        <p:spPr bwMode="auto">
          <a:xfrm>
            <a:off x="2781300" y="4419600"/>
            <a:ext cx="2603500" cy="2819400"/>
          </a:xfrm>
          <a:prstGeom prst="ellipse">
            <a:avLst/>
          </a:prstGeom>
          <a:solidFill>
            <a:srgbClr val="FFE8CB"/>
          </a:solidFill>
          <a:ln w="25400">
            <a:solidFill>
              <a:srgbClr val="000000"/>
            </a:solidFill>
            <a:round/>
            <a:headEnd/>
            <a:tailEnd/>
          </a:ln>
        </p:spPr>
        <p:txBody>
          <a:bodyPr lIns="0" tIns="0" rIns="0" bIns="0"/>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endParaRPr lang="en-GB" altLang="en-GB"/>
          </a:p>
        </p:txBody>
      </p:sp>
      <p:sp>
        <p:nvSpPr>
          <p:cNvPr id="173061" name="Rectangle 4"/>
          <p:cNvSpPr>
            <a:spLocks/>
          </p:cNvSpPr>
          <p:nvPr/>
        </p:nvSpPr>
        <p:spPr bwMode="auto">
          <a:xfrm>
            <a:off x="1456457" y="5029220"/>
            <a:ext cx="1000274" cy="55399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dirty="0" smtClean="0">
                <a:solidFill>
                  <a:schemeClr val="bg1"/>
                </a:solidFill>
                <a:latin typeface="Arial" charset="0"/>
                <a:cs typeface="Hoefler Text" charset="0"/>
              </a:rPr>
              <a:t>HDR</a:t>
            </a:r>
          </a:p>
        </p:txBody>
      </p:sp>
      <p:sp>
        <p:nvSpPr>
          <p:cNvPr id="173062" name="Rectangle 5"/>
          <p:cNvSpPr>
            <a:spLocks/>
          </p:cNvSpPr>
          <p:nvPr/>
        </p:nvSpPr>
        <p:spPr bwMode="auto">
          <a:xfrm>
            <a:off x="2723232" y="3192502"/>
            <a:ext cx="1667123" cy="110799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spAutoFit/>
          </a:bodyP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dirty="0" smtClean="0">
                <a:solidFill>
                  <a:schemeClr val="bg1"/>
                </a:solidFill>
                <a:latin typeface="Arial" charset="0"/>
                <a:cs typeface="Hoefler Text" charset="0"/>
              </a:rPr>
              <a:t>Modular</a:t>
            </a:r>
          </a:p>
          <a:p>
            <a:pPr eaLnBrk="1" hangingPunct="1">
              <a:defRPr/>
            </a:pPr>
            <a:r>
              <a:rPr lang="en-US" dirty="0" smtClean="0">
                <a:solidFill>
                  <a:schemeClr val="bg1"/>
                </a:solidFill>
                <a:latin typeface="Arial" charset="0"/>
                <a:cs typeface="Hoefler Text" charset="0"/>
              </a:rPr>
              <a:t>courses</a:t>
            </a:r>
          </a:p>
        </p:txBody>
      </p:sp>
      <p:sp>
        <p:nvSpPr>
          <p:cNvPr id="173063" name="Rectangle 6"/>
          <p:cNvSpPr>
            <a:spLocks/>
          </p:cNvSpPr>
          <p:nvPr/>
        </p:nvSpPr>
        <p:spPr bwMode="auto">
          <a:xfrm>
            <a:off x="3095005" y="5262602"/>
            <a:ext cx="1966564" cy="110799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spAutoFit/>
          </a:bodyPr>
          <a:lstStyle>
            <a:lvl1pPr eaLnBrk="0" hangingPunct="0">
              <a:defRPr sz="3600">
                <a:solidFill>
                  <a:srgbClr val="595650"/>
                </a:solidFill>
                <a:latin typeface="Hoefler Text" charset="0"/>
                <a:ea typeface="ヒラギノ明朝 ProN W3" charset="0"/>
                <a:cs typeface="ヒラギノ明朝 ProN W3" charset="0"/>
                <a:sym typeface="Hoefler Text" charset="0"/>
              </a:defRPr>
            </a:lvl1pPr>
            <a:lvl2pPr marL="37931725" indent="-37474525" eaLnBrk="0" hangingPunct="0">
              <a:defRPr sz="3600">
                <a:solidFill>
                  <a:srgbClr val="595650"/>
                </a:solidFill>
                <a:latin typeface="Hoefler Text" charset="0"/>
                <a:ea typeface="ヒラギノ明朝 ProN W3" charset="0"/>
                <a:cs typeface="ヒラギノ明朝 ProN W3" charset="0"/>
                <a:sym typeface="Hoefler Text" charset="0"/>
              </a:defRPr>
            </a:lvl2pPr>
            <a:lvl3pPr eaLnBrk="0" hangingPunct="0">
              <a:defRPr sz="3600">
                <a:solidFill>
                  <a:srgbClr val="595650"/>
                </a:solidFill>
                <a:latin typeface="Hoefler Text" charset="0"/>
                <a:ea typeface="ヒラギノ明朝 ProN W3" charset="0"/>
                <a:cs typeface="ヒラギノ明朝 ProN W3" charset="0"/>
                <a:sym typeface="Hoefler Text" charset="0"/>
              </a:defRPr>
            </a:lvl3pPr>
            <a:lvl4pPr eaLnBrk="0" hangingPunct="0">
              <a:defRPr sz="3600">
                <a:solidFill>
                  <a:srgbClr val="595650"/>
                </a:solidFill>
                <a:latin typeface="Hoefler Text" charset="0"/>
                <a:ea typeface="ヒラギノ明朝 ProN W3" charset="0"/>
                <a:cs typeface="ヒラギノ明朝 ProN W3" charset="0"/>
                <a:sym typeface="Hoefler Text" charset="0"/>
              </a:defRPr>
            </a:lvl4pPr>
            <a:lvl5pPr eaLnBrk="0" hangingPunct="0">
              <a:defRPr sz="3600">
                <a:solidFill>
                  <a:srgbClr val="595650"/>
                </a:solidFill>
                <a:latin typeface="Hoefler Text" charset="0"/>
                <a:ea typeface="ヒラギノ明朝 ProN W3" charset="0"/>
                <a:cs typeface="ヒラギノ明朝 ProN W3" charset="0"/>
                <a:sym typeface="Hoefler Text" charset="0"/>
              </a:defRPr>
            </a:lvl5pPr>
            <a:lvl6pPr marL="4572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6pPr>
            <a:lvl7pPr marL="9144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7pPr>
            <a:lvl8pPr marL="13716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8pPr>
            <a:lvl9pPr marL="1828800" eaLnBrk="0" fontAlgn="base" hangingPunct="0">
              <a:spcBef>
                <a:spcPct val="0"/>
              </a:spcBef>
              <a:spcAft>
                <a:spcPct val="0"/>
              </a:spcAft>
              <a:defRPr sz="3600">
                <a:solidFill>
                  <a:srgbClr val="595650"/>
                </a:solidFill>
                <a:latin typeface="Hoefler Text" charset="0"/>
                <a:ea typeface="ヒラギノ明朝 ProN W3" charset="0"/>
                <a:cs typeface="ヒラギノ明朝 ProN W3" charset="0"/>
                <a:sym typeface="Hoefler Text" charset="0"/>
              </a:defRPr>
            </a:lvl9pPr>
          </a:lstStyle>
          <a:p>
            <a:pPr eaLnBrk="1" hangingPunct="1">
              <a:defRPr/>
            </a:pPr>
            <a:r>
              <a:rPr lang="en-US" dirty="0" smtClean="0">
                <a:solidFill>
                  <a:schemeClr val="bg1"/>
                </a:solidFill>
                <a:latin typeface="Arial" charset="0"/>
                <a:cs typeface="Hoefler Text" charset="0"/>
              </a:rPr>
              <a:t>other GP </a:t>
            </a:r>
          </a:p>
          <a:p>
            <a:pPr eaLnBrk="1" hangingPunct="1">
              <a:defRPr/>
            </a:pPr>
            <a:r>
              <a:rPr lang="en-US" dirty="0" smtClean="0">
                <a:solidFill>
                  <a:schemeClr val="bg1"/>
                </a:solidFill>
                <a:latin typeface="Arial" charset="0"/>
                <a:cs typeface="Hoefler Text" charset="0"/>
              </a:rPr>
              <a:t>teaching</a:t>
            </a:r>
          </a:p>
        </p:txBody>
      </p:sp>
      <p:sp>
        <p:nvSpPr>
          <p:cNvPr id="161806" name="AutoShape 7"/>
          <p:cNvSpPr>
            <a:spLocks/>
          </p:cNvSpPr>
          <p:nvPr/>
        </p:nvSpPr>
        <p:spPr bwMode="auto">
          <a:xfrm>
            <a:off x="6057900" y="4241800"/>
            <a:ext cx="1270000" cy="1270000"/>
          </a:xfrm>
          <a:prstGeom prst="rightArrow">
            <a:avLst>
              <a:gd name="adj1" fmla="val 32000"/>
              <a:gd name="adj2" fmla="val 44000"/>
            </a:avLst>
          </a:prstGeom>
          <a:solidFill>
            <a:schemeClr val="accent1">
              <a:lumMod val="40000"/>
              <a:lumOff val="60000"/>
            </a:schemeClr>
          </a:solidFill>
          <a:ln w="25400">
            <a:noFill/>
            <a:miter lim="800000"/>
            <a:headEnd/>
            <a:tailEnd/>
          </a:ln>
        </p:spPr>
        <p:txBody>
          <a:bodyPr lIns="0" tIns="0" rIns="0" bIns="0"/>
          <a:lstStyle/>
          <a:p>
            <a:pPr>
              <a:defRPr/>
            </a:pPr>
            <a:endParaRPr lang="en-GB">
              <a:ea typeface="ヒラギノ明朝 ProN W3" charset="0"/>
              <a:cs typeface="ヒラギノ明朝 ProN W3" charset="0"/>
            </a:endParaRPr>
          </a:p>
        </p:txBody>
      </p:sp>
      <p:sp>
        <p:nvSpPr>
          <p:cNvPr id="60424" name="Rectangle 8"/>
          <p:cNvSpPr>
            <a:spLocks/>
          </p:cNvSpPr>
          <p:nvPr/>
        </p:nvSpPr>
        <p:spPr bwMode="auto">
          <a:xfrm>
            <a:off x="7645400" y="4038600"/>
            <a:ext cx="39751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ja-JP" dirty="0" smtClean="0">
                <a:solidFill>
                  <a:schemeClr val="tx1"/>
                </a:solidFill>
              </a:rPr>
              <a:t>Add up to make the 16 </a:t>
            </a:r>
            <a:r>
              <a:rPr lang="en-US" altLang="ja-JP" dirty="0">
                <a:solidFill>
                  <a:schemeClr val="tx1"/>
                </a:solidFill>
              </a:rPr>
              <a:t>half days </a:t>
            </a:r>
            <a:r>
              <a:rPr lang="en-US" altLang="ja-JP" dirty="0" smtClean="0">
                <a:solidFill>
                  <a:schemeClr val="tx1"/>
                </a:solidFill>
              </a:rPr>
              <a:t>of </a:t>
            </a:r>
            <a:r>
              <a:rPr lang="en-US" altLang="ja-JP" dirty="0" smtClean="0">
                <a:solidFill>
                  <a:schemeClr val="tx1"/>
                </a:solidFill>
              </a:rPr>
              <a:t>educational </a:t>
            </a:r>
            <a:r>
              <a:rPr lang="en-US" altLang="ja-JP" dirty="0">
                <a:solidFill>
                  <a:schemeClr val="tx1"/>
                </a:solidFill>
              </a:rPr>
              <a:t>events </a:t>
            </a:r>
            <a:r>
              <a:rPr lang="en-US" altLang="ja-JP" dirty="0" smtClean="0">
                <a:solidFill>
                  <a:schemeClr val="tx1"/>
                </a:solidFill>
              </a:rPr>
              <a:t>required in </a:t>
            </a:r>
            <a:r>
              <a:rPr lang="en-US" altLang="ja-JP" dirty="0">
                <a:solidFill>
                  <a:schemeClr val="tx1"/>
                </a:solidFill>
              </a:rPr>
              <a:t>each 6 month post (excluding specialty teaching)</a:t>
            </a:r>
            <a:endParaRPr lang="en-US" altLang="en-GB" dirty="0">
              <a:solidFill>
                <a:schemeClr val="tx1"/>
              </a:solidFill>
            </a:endParaRPr>
          </a:p>
        </p:txBody>
      </p:sp>
      <p:sp>
        <p:nvSpPr>
          <p:cNvPr id="60425" name="TextBox 1"/>
          <p:cNvSpPr txBox="1">
            <a:spLocks noChangeArrowheads="1"/>
          </p:cNvSpPr>
          <p:nvPr/>
        </p:nvSpPr>
        <p:spPr bwMode="auto">
          <a:xfrm>
            <a:off x="1173163" y="1060450"/>
            <a:ext cx="103695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en-GB" sz="5400">
                <a:solidFill>
                  <a:schemeClr val="tx1"/>
                </a:solidFill>
              </a:rPr>
              <a:t>For those in hospital posts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tLang="en-GB" b="1">
                <a:solidFill>
                  <a:srgbClr val="FF6600"/>
                </a:solidFill>
                <a:ea typeface="ＭＳ Ｐゴシック" charset="-128"/>
              </a:rPr>
              <a:t>Who will support you?</a:t>
            </a:r>
          </a:p>
        </p:txBody>
      </p:sp>
      <p:sp>
        <p:nvSpPr>
          <p:cNvPr id="69634" name="Content Placeholder 2"/>
          <p:cNvSpPr>
            <a:spLocks noGrp="1"/>
          </p:cNvSpPr>
          <p:nvPr>
            <p:ph idx="1"/>
          </p:nvPr>
        </p:nvSpPr>
        <p:spPr>
          <a:xfrm>
            <a:off x="669925" y="2573338"/>
            <a:ext cx="11664950" cy="6696075"/>
          </a:xfrm>
        </p:spPr>
        <p:txBody>
          <a:bodyPr>
            <a:normAutofit/>
          </a:bodyPr>
          <a:lstStyle/>
          <a:p>
            <a:pPr eaLnBrk="1" hangingPunct="1">
              <a:lnSpc>
                <a:spcPct val="90000"/>
              </a:lnSpc>
            </a:pPr>
            <a:r>
              <a:rPr lang="en-US" altLang="en-GB" sz="3700" b="1">
                <a:solidFill>
                  <a:srgbClr val="000000"/>
                </a:solidFill>
                <a:ea typeface="ＭＳ Ｐゴシック" charset="-128"/>
              </a:rPr>
              <a:t>Clinical Supervisor</a:t>
            </a:r>
            <a:r>
              <a:rPr lang="en-US" altLang="en-GB" sz="3700">
                <a:solidFill>
                  <a:srgbClr val="000000"/>
                </a:solidFill>
                <a:ea typeface="ＭＳ Ｐゴシック" charset="-128"/>
              </a:rPr>
              <a:t> – consultant or GP trainer in each post</a:t>
            </a:r>
          </a:p>
          <a:p>
            <a:pPr eaLnBrk="1" hangingPunct="1">
              <a:lnSpc>
                <a:spcPct val="90000"/>
              </a:lnSpc>
            </a:pPr>
            <a:r>
              <a:rPr lang="en-US" altLang="en-GB" sz="3700" b="1">
                <a:solidFill>
                  <a:srgbClr val="000000"/>
                </a:solidFill>
                <a:ea typeface="ＭＳ Ｐゴシック" charset="-128"/>
              </a:rPr>
              <a:t>Educational Supervisor </a:t>
            </a:r>
            <a:r>
              <a:rPr lang="en-US" altLang="en-GB" sz="3700">
                <a:solidFill>
                  <a:srgbClr val="000000"/>
                </a:solidFill>
                <a:ea typeface="ＭＳ Ｐゴシック" charset="-128"/>
              </a:rPr>
              <a:t>– named trainer/TPD, usually same person through entire training – responsible for reviewing your progress via the ePortfolio, minimum once every 6 months.</a:t>
            </a:r>
          </a:p>
          <a:p>
            <a:pPr eaLnBrk="1" hangingPunct="1">
              <a:lnSpc>
                <a:spcPct val="90000"/>
              </a:lnSpc>
            </a:pPr>
            <a:r>
              <a:rPr lang="en-US" altLang="en-GB" sz="3700" b="1">
                <a:solidFill>
                  <a:srgbClr val="000000"/>
                </a:solidFill>
                <a:ea typeface="ＭＳ Ｐゴシック" charset="-128"/>
              </a:rPr>
              <a:t>TPD advisor </a:t>
            </a:r>
            <a:r>
              <a:rPr lang="en-US" altLang="en-GB" sz="3700">
                <a:solidFill>
                  <a:srgbClr val="000000"/>
                </a:solidFill>
                <a:ea typeface="ＭＳ Ｐゴシック" charset="-128"/>
              </a:rPr>
              <a:t>(one of us) – to contact with any concerns and issues about your training. </a:t>
            </a:r>
            <a:endParaRPr lang="en-US" altLang="ja-JP" sz="3700">
              <a:solidFill>
                <a:srgbClr val="000000"/>
              </a:solidFill>
              <a:ea typeface="ＭＳ Ｐゴシック" charset="-128"/>
            </a:endParaRPr>
          </a:p>
          <a:p>
            <a:pPr eaLnBrk="1" hangingPunct="1">
              <a:lnSpc>
                <a:spcPct val="90000"/>
              </a:lnSpc>
            </a:pPr>
            <a:r>
              <a:rPr lang="en-US" altLang="en-GB" sz="3700">
                <a:solidFill>
                  <a:srgbClr val="000000"/>
                </a:solidFill>
                <a:ea typeface="ＭＳ Ｐゴシック" charset="-128"/>
              </a:rPr>
              <a:t>We</a:t>
            </a:r>
            <a:r>
              <a:rPr lang="en-GB" altLang="en-US" sz="3700">
                <a:solidFill>
                  <a:srgbClr val="000000"/>
                </a:solidFill>
                <a:ea typeface="ＭＳ Ｐゴシック" charset="-128"/>
              </a:rPr>
              <a:t>’</a:t>
            </a:r>
            <a:r>
              <a:rPr lang="en-US" altLang="ja-JP" sz="3700">
                <a:solidFill>
                  <a:srgbClr val="000000"/>
                </a:solidFill>
                <a:ea typeface="ＭＳ Ｐゴシック" charset="-128"/>
              </a:rPr>
              <a:t>ll email soon with TWO lists: TPD advisor and Educational Supervisor</a:t>
            </a:r>
            <a:endParaRPr lang="en-US" altLang="en-GB" sz="3700">
              <a:solidFill>
                <a:srgbClr val="000000"/>
              </a:solidFill>
              <a:ea typeface="ＭＳ Ｐゴシック"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p:txBody>
          <a:bodyPr/>
          <a:lstStyle/>
          <a:p>
            <a:pPr eaLnBrk="1" hangingPunct="1"/>
            <a:r>
              <a:rPr lang="en-US" altLang="en-GB" b="1">
                <a:ea typeface="ＭＳ Ｐゴシック" charset="-128"/>
              </a:rPr>
              <a:t>Any Questions?</a:t>
            </a:r>
          </a:p>
        </p:txBody>
      </p:sp>
      <p:pic>
        <p:nvPicPr>
          <p:cNvPr id="62465" name="Content Placeholder 3" descr="journey-begins.jpg"/>
          <p:cNvPicPr>
            <a:picLocks noGrp="1" noChangeAspect="1"/>
          </p:cNvPicPr>
          <p:nvPr>
            <p:ph idx="1"/>
          </p:nvPr>
        </p:nvPicPr>
        <p:blipFill>
          <a:blip r:embed="rId3">
            <a:extLst>
              <a:ext uri="{28A0092B-C50C-407E-A947-70E740481C1C}">
                <a14:useLocalDpi xmlns:a14="http://schemas.microsoft.com/office/drawing/2010/main" val="0"/>
              </a:ext>
            </a:extLst>
          </a:blip>
          <a:srcRect t="14311" b="14311"/>
          <a:stretch>
            <a:fillRect/>
          </a:stretch>
        </p:blipFill>
        <p:spPr>
          <a:xfrm>
            <a:off x="309563" y="2355850"/>
            <a:ext cx="12314237" cy="6697663"/>
          </a:xfr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975360" y="689255"/>
            <a:ext cx="11054080" cy="1307226"/>
          </a:xfrm>
        </p:spPr>
        <p:txBody>
          <a:bodyPr/>
          <a:lstStyle/>
          <a:p>
            <a:pPr eaLnBrk="1" hangingPunct="1"/>
            <a:r>
              <a:rPr lang="en-US" altLang="en-GB" sz="5300" b="1" dirty="0">
                <a:solidFill>
                  <a:srgbClr val="FF6600"/>
                </a:solidFill>
                <a:ea typeface="ＭＳ Ｐゴシック" charset="-128"/>
              </a:rPr>
              <a:t>MRCGP </a:t>
            </a:r>
            <a:r>
              <a:rPr lang="en-US" altLang="en-GB" sz="5300" b="1" dirty="0" smtClean="0">
                <a:solidFill>
                  <a:srgbClr val="FF6600"/>
                </a:solidFill>
                <a:ea typeface="ＭＳ Ｐゴシック" charset="-128"/>
              </a:rPr>
              <a:t>– what’s it all about</a:t>
            </a:r>
            <a:endParaRPr lang="en-US" altLang="en-GB" sz="5800" i="1" dirty="0">
              <a:ea typeface="ＭＳ Ｐゴシック" charset="-128"/>
            </a:endParaRPr>
          </a:p>
        </p:txBody>
      </p:sp>
      <p:graphicFrame>
        <p:nvGraphicFramePr>
          <p:cNvPr id="3" name="Diagram 2"/>
          <p:cNvGraphicFramePr/>
          <p:nvPr>
            <p:extLst>
              <p:ext uri="{D42A27DB-BD31-4B8C-83A1-F6EECF244321}">
                <p14:modId xmlns:p14="http://schemas.microsoft.com/office/powerpoint/2010/main" val="1318195069"/>
              </p:ext>
            </p:extLst>
          </p:nvPr>
        </p:nvGraphicFramePr>
        <p:xfrm>
          <a:off x="1245816" y="1996480"/>
          <a:ext cx="9861974" cy="7571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r>
              <a:rPr lang="en-US" altLang="en-GB" sz="5300" b="1" dirty="0" smtClean="0">
                <a:solidFill>
                  <a:srgbClr val="FF6600"/>
                </a:solidFill>
                <a:ea typeface="ＭＳ Ｐゴシック" charset="-128"/>
              </a:rPr>
              <a:t>MRCGP</a:t>
            </a:r>
            <a:r>
              <a:rPr lang="en-US" altLang="en-GB" sz="5300" b="1" dirty="0" smtClean="0">
                <a:ea typeface="ヒラギノ明朝 ProN W6" charset="-128"/>
              </a:rPr>
              <a:t/>
            </a:r>
            <a:br>
              <a:rPr lang="en-US" altLang="en-GB" sz="5300" b="1" dirty="0" smtClean="0">
                <a:ea typeface="ヒラギノ明朝 ProN W6" charset="-128"/>
              </a:rPr>
            </a:br>
            <a:r>
              <a:rPr lang="en-US" altLang="en-GB" sz="4300" dirty="0" smtClean="0">
                <a:ea typeface="ＭＳ Ｐゴシック" charset="-128"/>
              </a:rPr>
              <a:t>What do YOU need to do right now?</a:t>
            </a:r>
            <a:endParaRPr lang="en-US" altLang="en-GB" sz="5800" dirty="0">
              <a:ea typeface="ＭＳ Ｐゴシック" charset="-128"/>
            </a:endParaRPr>
          </a:p>
        </p:txBody>
      </p:sp>
      <p:graphicFrame>
        <p:nvGraphicFramePr>
          <p:cNvPr id="2" name="Diagram 1"/>
          <p:cNvGraphicFramePr/>
          <p:nvPr>
            <p:extLst>
              <p:ext uri="{D42A27DB-BD31-4B8C-83A1-F6EECF244321}">
                <p14:modId xmlns:p14="http://schemas.microsoft.com/office/powerpoint/2010/main" val="46273186"/>
              </p:ext>
            </p:extLst>
          </p:nvPr>
        </p:nvGraphicFramePr>
        <p:xfrm>
          <a:off x="2245287" y="2959610"/>
          <a:ext cx="8669867"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eaLnBrk="1" hangingPunct="1"/>
            <a:r>
              <a:rPr lang="en-US" altLang="en-GB" sz="5300" b="1" dirty="0">
                <a:solidFill>
                  <a:srgbClr val="FF6600"/>
                </a:solidFill>
                <a:ea typeface="ＭＳ Ｐゴシック" charset="-128"/>
              </a:rPr>
              <a:t>MRCGP</a:t>
            </a:r>
            <a:r>
              <a:rPr lang="en-US" altLang="en-GB" sz="5300" dirty="0">
                <a:ea typeface="ＭＳ Ｐゴシック" charset="-128"/>
              </a:rPr>
              <a:t/>
            </a:r>
            <a:br>
              <a:rPr lang="en-US" altLang="en-GB" sz="5300" dirty="0">
                <a:ea typeface="ＭＳ Ｐゴシック" charset="-128"/>
              </a:rPr>
            </a:br>
            <a:r>
              <a:rPr lang="en-US" altLang="en-GB" sz="4300" dirty="0">
                <a:ea typeface="ＭＳ Ｐゴシック" charset="-128"/>
              </a:rPr>
              <a:t>The Components</a:t>
            </a:r>
            <a:endParaRPr lang="en-US" altLang="en-GB" sz="5800" dirty="0">
              <a:ea typeface="ＭＳ Ｐゴシック" charset="-128"/>
            </a:endParaRPr>
          </a:p>
        </p:txBody>
      </p:sp>
      <p:grpSp>
        <p:nvGrpSpPr>
          <p:cNvPr id="17410" name="Group 2"/>
          <p:cNvGrpSpPr>
            <a:grpSpLocks/>
          </p:cNvGrpSpPr>
          <p:nvPr/>
        </p:nvGrpSpPr>
        <p:grpSpPr bwMode="auto">
          <a:xfrm>
            <a:off x="2398713" y="2428875"/>
            <a:ext cx="8064500" cy="6335713"/>
            <a:chOff x="0" y="0"/>
            <a:chExt cx="3400" cy="2928"/>
          </a:xfrm>
        </p:grpSpPr>
        <p:sp>
          <p:nvSpPr>
            <p:cNvPr id="33795" name="AutoShape 3"/>
            <p:cNvSpPr>
              <a:spLocks/>
            </p:cNvSpPr>
            <p:nvPr/>
          </p:nvSpPr>
          <p:spPr bwMode="auto">
            <a:xfrm>
              <a:off x="856" y="0"/>
              <a:ext cx="1680" cy="1928"/>
            </a:xfrm>
            <a:prstGeom prst="diamond">
              <a:avLst/>
            </a:prstGeom>
            <a:gradFill>
              <a:gsLst>
                <a:gs pos="0">
                  <a:srgbClr val="0432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0000"/>
              </a:solidFill>
              <a:miter lim="800000"/>
              <a:headEnd/>
              <a:tailEnd/>
            </a:ln>
          </p:spPr>
          <p:txBody>
            <a:bodyPr lIns="0" tIns="0" rIns="0" bIns="0"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en-GB" b="1" dirty="0">
                  <a:solidFill>
                    <a:schemeClr val="tx1"/>
                  </a:solidFill>
                </a:rPr>
                <a:t>WPBA</a:t>
              </a:r>
            </a:p>
          </p:txBody>
        </p:sp>
        <p:sp>
          <p:nvSpPr>
            <p:cNvPr id="33796" name="AutoShape 4"/>
            <p:cNvSpPr>
              <a:spLocks/>
            </p:cNvSpPr>
            <p:nvPr/>
          </p:nvSpPr>
          <p:spPr bwMode="auto">
            <a:xfrm>
              <a:off x="1720" y="1000"/>
              <a:ext cx="1680" cy="1928"/>
            </a:xfrm>
            <a:prstGeom prst="diamond">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0000"/>
              </a:solidFill>
              <a:miter lim="800000"/>
              <a:headEnd/>
              <a:tailEnd/>
            </a:ln>
          </p:spPr>
          <p:txBody>
            <a:bodyPr lIns="0" tIns="0" rIns="0" bIns="0"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en-GB" b="1" dirty="0">
                  <a:solidFill>
                    <a:schemeClr val="tx1"/>
                  </a:solidFill>
                </a:rPr>
                <a:t>CSA</a:t>
              </a:r>
            </a:p>
          </p:txBody>
        </p:sp>
        <p:sp>
          <p:nvSpPr>
            <p:cNvPr id="33797" name="AutoShape 5"/>
            <p:cNvSpPr>
              <a:spLocks/>
            </p:cNvSpPr>
            <p:nvPr/>
          </p:nvSpPr>
          <p:spPr bwMode="auto">
            <a:xfrm>
              <a:off x="0" y="1000"/>
              <a:ext cx="1680" cy="1928"/>
            </a:xfrm>
            <a:prstGeom prst="diamond">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0000"/>
              </a:solidFill>
              <a:miter lim="800000"/>
              <a:headEnd/>
              <a:tailEnd/>
            </a:ln>
          </p:spPr>
          <p:txBody>
            <a:bodyPr lIns="0" tIns="0" rIns="0" bIns="0" anchor="ctr"/>
            <a:lstStyle>
              <a:lvl1pPr eaLnBrk="0" hangingPunct="0">
                <a:defRPr sz="3600">
                  <a:solidFill>
                    <a:srgbClr val="595650"/>
                  </a:solidFill>
                  <a:latin typeface="Hoefler Text" charset="0"/>
                  <a:ea typeface="ヒラギノ明朝 ProN W3" charset="-128"/>
                  <a:sym typeface="Hoefler Text" charset="0"/>
                </a:defRPr>
              </a:lvl1pPr>
              <a:lvl2pPr marL="742950" indent="-285750" eaLnBrk="0" hangingPunct="0">
                <a:defRPr sz="3600">
                  <a:solidFill>
                    <a:srgbClr val="595650"/>
                  </a:solidFill>
                  <a:latin typeface="Hoefler Text" charset="0"/>
                  <a:ea typeface="ヒラギノ明朝 ProN W3" charset="-128"/>
                  <a:sym typeface="Hoefler Text" charset="0"/>
                </a:defRPr>
              </a:lvl2pPr>
              <a:lvl3pPr marL="1143000" indent="-228600" eaLnBrk="0" hangingPunct="0">
                <a:defRPr sz="3600">
                  <a:solidFill>
                    <a:srgbClr val="595650"/>
                  </a:solidFill>
                  <a:latin typeface="Hoefler Text" charset="0"/>
                  <a:ea typeface="ヒラギノ明朝 ProN W3" charset="-128"/>
                  <a:sym typeface="Hoefler Text" charset="0"/>
                </a:defRPr>
              </a:lvl3pPr>
              <a:lvl4pPr marL="1600200" indent="-228600" eaLnBrk="0" hangingPunct="0">
                <a:defRPr sz="3600">
                  <a:solidFill>
                    <a:srgbClr val="595650"/>
                  </a:solidFill>
                  <a:latin typeface="Hoefler Text" charset="0"/>
                  <a:ea typeface="ヒラギノ明朝 ProN W3" charset="-128"/>
                  <a:sym typeface="Hoefler Text" charset="0"/>
                </a:defRPr>
              </a:lvl4pPr>
              <a:lvl5pPr marL="2057400" indent="-228600" eaLnBrk="0" hangingPunct="0">
                <a:defRPr sz="3600">
                  <a:solidFill>
                    <a:srgbClr val="595650"/>
                  </a:solidFill>
                  <a:latin typeface="Hoefler Text" charset="0"/>
                  <a:ea typeface="ヒラギノ明朝 ProN W3" charset="-128"/>
                  <a:sym typeface="Hoefler Text" charset="0"/>
                </a:defRPr>
              </a:lvl5pPr>
              <a:lvl6pPr marL="25146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6pPr>
              <a:lvl7pPr marL="29718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7pPr>
              <a:lvl8pPr marL="34290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8pPr>
              <a:lvl9pPr marL="3886200" indent="-228600" algn="ctr" eaLnBrk="0" fontAlgn="base" hangingPunct="0">
                <a:spcBef>
                  <a:spcPct val="0"/>
                </a:spcBef>
                <a:spcAft>
                  <a:spcPct val="0"/>
                </a:spcAft>
                <a:defRPr sz="3600">
                  <a:solidFill>
                    <a:srgbClr val="595650"/>
                  </a:solidFill>
                  <a:latin typeface="Hoefler Text" charset="0"/>
                  <a:ea typeface="ヒラギノ明朝 ProN W3" charset="-128"/>
                  <a:sym typeface="Hoefler Text" charset="0"/>
                </a:defRPr>
              </a:lvl9pPr>
            </a:lstStyle>
            <a:p>
              <a:pPr eaLnBrk="1" hangingPunct="1"/>
              <a:r>
                <a:rPr lang="en-US" altLang="en-GB" b="1" dirty="0">
                  <a:solidFill>
                    <a:schemeClr val="tx1"/>
                  </a:solidFill>
                </a:rPr>
                <a:t>AKT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eaLnBrk="1" hangingPunct="1"/>
            <a:r>
              <a:rPr lang="en-US" altLang="en-GB" sz="6000" b="1" dirty="0">
                <a:solidFill>
                  <a:srgbClr val="FF6600"/>
                </a:solidFill>
                <a:ea typeface="ＭＳ Ｐゴシック" charset="-128"/>
              </a:rPr>
              <a:t>MRCGP</a:t>
            </a:r>
            <a:r>
              <a:rPr lang="en-US" altLang="en-GB" sz="4800" dirty="0">
                <a:ea typeface="ＭＳ Ｐゴシック" charset="-128"/>
              </a:rPr>
              <a:t/>
            </a:r>
            <a:br>
              <a:rPr lang="en-US" altLang="en-GB" sz="4800" dirty="0">
                <a:ea typeface="ＭＳ Ｐゴシック" charset="-128"/>
              </a:rPr>
            </a:br>
            <a:r>
              <a:rPr lang="en-US" altLang="en-GB" sz="4800" dirty="0" smtClean="0">
                <a:ea typeface="ＭＳ Ｐゴシック" charset="-128"/>
              </a:rPr>
              <a:t>applied </a:t>
            </a:r>
            <a:r>
              <a:rPr lang="en-US" altLang="en-GB" sz="4800" dirty="0">
                <a:ea typeface="ＭＳ Ｐゴシック" charset="-128"/>
              </a:rPr>
              <a:t>knowledge </a:t>
            </a:r>
            <a:r>
              <a:rPr lang="en-US" altLang="en-GB" sz="4800" dirty="0" smtClean="0">
                <a:ea typeface="ＭＳ Ｐゴシック" charset="-128"/>
              </a:rPr>
              <a:t>test (AKT)</a:t>
            </a:r>
            <a:endParaRPr lang="en-US" altLang="en-GB" sz="4800" dirty="0">
              <a:ea typeface="ＭＳ Ｐゴシック" charset="-128"/>
            </a:endParaRPr>
          </a:p>
        </p:txBody>
      </p:sp>
      <p:sp>
        <p:nvSpPr>
          <p:cNvPr id="154627" name="Rectangle 2"/>
          <p:cNvSpPr>
            <a:spLocks noGrp="1" noChangeArrowheads="1"/>
          </p:cNvSpPr>
          <p:nvPr>
            <p:ph idx="1"/>
          </p:nvPr>
        </p:nvSpPr>
        <p:spPr>
          <a:xfrm>
            <a:off x="1030288" y="3005138"/>
            <a:ext cx="10944225" cy="5832475"/>
          </a:xfrm>
        </p:spPr>
        <p:txBody>
          <a:bodyPr>
            <a:normAutofit fontScale="92500" lnSpcReduction="10000"/>
          </a:bodyPr>
          <a:lstStyle/>
          <a:p>
            <a:pPr marL="622300" eaLnBrk="1" hangingPunct="1">
              <a:lnSpc>
                <a:spcPct val="110000"/>
              </a:lnSpc>
              <a:buSzPct val="125000"/>
            </a:pPr>
            <a:r>
              <a:rPr lang="en-US" altLang="en-GB" sz="4000" dirty="0">
                <a:ea typeface="ＭＳ Ｐゴシック" charset="-128"/>
              </a:rPr>
              <a:t>Summative assessment of the knowledge base that </a:t>
            </a:r>
            <a:r>
              <a:rPr lang="en-US" altLang="en-GB" sz="4000" i="1" u="sng" dirty="0">
                <a:ea typeface="ＭＳ Ｐゴシック" charset="-128"/>
              </a:rPr>
              <a:t>underpins</a:t>
            </a:r>
            <a:r>
              <a:rPr lang="en-US" altLang="en-GB" sz="4000" dirty="0">
                <a:ea typeface="ＭＳ Ｐゴシック" charset="-128"/>
              </a:rPr>
              <a:t> independent UK general practice within the context of the NHS</a:t>
            </a:r>
          </a:p>
          <a:p>
            <a:pPr marL="622300" eaLnBrk="1" hangingPunct="1">
              <a:lnSpc>
                <a:spcPct val="110000"/>
              </a:lnSpc>
              <a:buSzPct val="125000"/>
            </a:pPr>
            <a:r>
              <a:rPr lang="en-US" altLang="en-GB" sz="4000" dirty="0">
                <a:ea typeface="ＭＳ Ｐゴシック" charset="-128"/>
              </a:rPr>
              <a:t>Tests the application of this knowledge, mapped to the RCGP curriculum</a:t>
            </a:r>
          </a:p>
          <a:p>
            <a:pPr marL="1347401" lvl="2">
              <a:lnSpc>
                <a:spcPct val="110000"/>
              </a:lnSpc>
              <a:buSzPct val="125000"/>
            </a:pPr>
            <a:r>
              <a:rPr lang="en-US" altLang="en-GB" sz="3416" dirty="0">
                <a:ea typeface="ＭＳ Ｐゴシック" charset="-128"/>
              </a:rPr>
              <a:t>Clinical Medicine – 80%</a:t>
            </a:r>
          </a:p>
          <a:p>
            <a:pPr marL="1347401" lvl="2">
              <a:lnSpc>
                <a:spcPct val="110000"/>
              </a:lnSpc>
              <a:buSzPct val="125000"/>
            </a:pPr>
            <a:r>
              <a:rPr lang="en-US" altLang="en-GB" sz="3416" dirty="0">
                <a:ea typeface="ＭＳ Ｐゴシック" charset="-128"/>
              </a:rPr>
              <a:t>Critical appraisal &amp; Evidence based clinical practice (10%)</a:t>
            </a:r>
          </a:p>
          <a:p>
            <a:pPr marL="1347401" lvl="2">
              <a:lnSpc>
                <a:spcPct val="110000"/>
              </a:lnSpc>
              <a:buSzPct val="125000"/>
            </a:pPr>
            <a:r>
              <a:rPr lang="en-US" altLang="en-GB" sz="3416" dirty="0">
                <a:ea typeface="ＭＳ Ｐゴシック" charset="-128"/>
              </a:rPr>
              <a:t>Health informatics &amp; administration (10%)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62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en-GB" sz="6000" b="1" dirty="0">
                <a:solidFill>
                  <a:srgbClr val="FF6600"/>
                </a:solidFill>
                <a:ea typeface="ＭＳ Ｐゴシック" charset="-128"/>
              </a:rPr>
              <a:t>MRCGP</a:t>
            </a:r>
            <a:r>
              <a:rPr lang="en-US" altLang="en-GB" sz="4800" dirty="0">
                <a:ea typeface="ＭＳ Ｐゴシック" charset="-128"/>
              </a:rPr>
              <a:t/>
            </a:r>
            <a:br>
              <a:rPr lang="en-US" altLang="en-GB" sz="4800" dirty="0">
                <a:ea typeface="ＭＳ Ｐゴシック" charset="-128"/>
              </a:rPr>
            </a:br>
            <a:r>
              <a:rPr lang="en-US" altLang="en-GB" sz="4800" dirty="0" smtClean="0">
                <a:ea typeface="ＭＳ Ｐゴシック" charset="-128"/>
              </a:rPr>
              <a:t>applied </a:t>
            </a:r>
            <a:r>
              <a:rPr lang="en-US" altLang="en-GB" sz="4800" dirty="0">
                <a:ea typeface="ＭＳ Ｐゴシック" charset="-128"/>
              </a:rPr>
              <a:t>knowledge </a:t>
            </a:r>
            <a:r>
              <a:rPr lang="en-US" altLang="en-GB" sz="4800" dirty="0" smtClean="0">
                <a:ea typeface="ＭＳ Ｐゴシック" charset="-128"/>
              </a:rPr>
              <a:t>test (AKT)</a:t>
            </a:r>
            <a:endParaRPr lang="en-US" altLang="en-GB" sz="4800" dirty="0">
              <a:ea typeface="ＭＳ Ｐゴシック" charset="-128"/>
            </a:endParaRPr>
          </a:p>
        </p:txBody>
      </p:sp>
      <p:sp>
        <p:nvSpPr>
          <p:cNvPr id="61442" name="Content Placeholder 2"/>
          <p:cNvSpPr>
            <a:spLocks noGrp="1"/>
          </p:cNvSpPr>
          <p:nvPr>
            <p:ph idx="1"/>
          </p:nvPr>
        </p:nvSpPr>
        <p:spPr/>
        <p:txBody>
          <a:bodyPr/>
          <a:lstStyle/>
          <a:p>
            <a:pPr marL="622300" eaLnBrk="1" hangingPunct="1">
              <a:buSzPct val="125000"/>
            </a:pPr>
            <a:r>
              <a:rPr lang="en-US" altLang="en-GB" sz="3600" dirty="0">
                <a:ea typeface="ＭＳ Ｐゴシック" charset="-128"/>
              </a:rPr>
              <a:t>Computer based exam, sat in Pearson VUE Professional Testing </a:t>
            </a:r>
            <a:r>
              <a:rPr lang="en-US" altLang="en-GB" sz="3600" dirty="0" err="1">
                <a:ea typeface="ＭＳ Ｐゴシック" charset="-128"/>
              </a:rPr>
              <a:t>Centres</a:t>
            </a:r>
            <a:r>
              <a:rPr lang="en-US" altLang="en-GB" sz="3600" dirty="0">
                <a:ea typeface="ＭＳ Ｐゴシック" charset="-128"/>
              </a:rPr>
              <a:t> three times a year</a:t>
            </a:r>
          </a:p>
          <a:p>
            <a:pPr marL="622300" eaLnBrk="1" hangingPunct="1">
              <a:buSzPct val="125000"/>
            </a:pPr>
            <a:r>
              <a:rPr lang="en-US" altLang="en-GB" sz="3600" dirty="0">
                <a:ea typeface="ＭＳ Ｐゴシック" charset="-128"/>
              </a:rPr>
              <a:t>3 hours 10 minutes to do 200 question items</a:t>
            </a:r>
          </a:p>
          <a:p>
            <a:pPr marL="622300" eaLnBrk="1" hangingPunct="1">
              <a:buSzPct val="125000"/>
            </a:pPr>
            <a:r>
              <a:rPr lang="en-US" altLang="en-GB" sz="3600" dirty="0">
                <a:ea typeface="ＭＳ Ｐゴシック" charset="-128"/>
              </a:rPr>
              <a:t>Pass mark usually around 70%</a:t>
            </a:r>
          </a:p>
          <a:p>
            <a:pPr marL="622300" eaLnBrk="1" hangingPunct="1">
              <a:buSzPct val="125000"/>
            </a:pPr>
            <a:r>
              <a:rPr lang="en-US" altLang="en-GB" sz="3600" dirty="0">
                <a:ea typeface="ＭＳ Ｐゴシック" charset="-128"/>
              </a:rPr>
              <a:t>Can only be taken in ST2 or later, maximum 4 attempts allowed</a:t>
            </a:r>
          </a:p>
          <a:p>
            <a:pPr marL="622300" eaLnBrk="1" hangingPunct="1">
              <a:buSzPct val="125000"/>
            </a:pPr>
            <a:r>
              <a:rPr lang="en-US" altLang="en-GB" sz="3600" dirty="0">
                <a:ea typeface="ＭＳ Ｐゴシック" charset="-128"/>
              </a:rPr>
              <a:t>Costs </a:t>
            </a:r>
            <a:r>
              <a:rPr lang="en-US" altLang="en-GB" sz="3600" dirty="0" smtClean="0">
                <a:ea typeface="ＭＳ Ｐゴシック" charset="-128"/>
              </a:rPr>
              <a:t>£</a:t>
            </a:r>
            <a:r>
              <a:rPr lang="en-GB" altLang="en-GB" sz="3600" dirty="0" smtClean="0">
                <a:ea typeface="ＭＳ Ｐゴシック" charset="-128"/>
              </a:rPr>
              <a:t>450</a:t>
            </a:r>
            <a:endParaRPr lang="en-US" altLang="en-GB" sz="3600" dirty="0">
              <a:ea typeface="ＭＳ Ｐゴシック"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50875" y="390525"/>
            <a:ext cx="10804525" cy="2200275"/>
          </a:xfrm>
        </p:spPr>
        <p:txBody>
          <a:bodyPr/>
          <a:lstStyle/>
          <a:p>
            <a:pPr eaLnBrk="1" hangingPunct="1"/>
            <a:r>
              <a:rPr lang="en-US" altLang="en-GB" sz="6000" b="1" dirty="0">
                <a:solidFill>
                  <a:srgbClr val="FF6600"/>
                </a:solidFill>
                <a:ea typeface="ＭＳ Ｐゴシック" charset="-128"/>
              </a:rPr>
              <a:t>MRCGP</a:t>
            </a:r>
            <a:r>
              <a:rPr lang="en-US" altLang="en-GB" sz="6000" dirty="0">
                <a:ea typeface="ＭＳ Ｐゴシック" charset="-128"/>
              </a:rPr>
              <a:t/>
            </a:r>
            <a:br>
              <a:rPr lang="en-US" altLang="en-GB" sz="6000" dirty="0">
                <a:ea typeface="ＭＳ Ｐゴシック" charset="-128"/>
              </a:rPr>
            </a:br>
            <a:r>
              <a:rPr lang="en-US" altLang="en-GB" sz="4800" dirty="0" smtClean="0">
                <a:solidFill>
                  <a:schemeClr val="tx1"/>
                </a:solidFill>
                <a:ea typeface="ＭＳ Ｐゴシック" charset="-128"/>
              </a:rPr>
              <a:t>clinical </a:t>
            </a:r>
            <a:r>
              <a:rPr lang="en-US" altLang="en-GB" sz="4800" dirty="0">
                <a:solidFill>
                  <a:schemeClr val="tx1"/>
                </a:solidFill>
                <a:ea typeface="ＭＳ Ｐゴシック" charset="-128"/>
              </a:rPr>
              <a:t>skills </a:t>
            </a:r>
            <a:r>
              <a:rPr lang="en-US" altLang="en-GB" sz="4800" dirty="0" smtClean="0">
                <a:solidFill>
                  <a:schemeClr val="tx1"/>
                </a:solidFill>
                <a:ea typeface="ＭＳ Ｐゴシック" charset="-128"/>
              </a:rPr>
              <a:t>assessment (CSA)</a:t>
            </a:r>
            <a:endParaRPr lang="en-US" altLang="en-GB" sz="4800" dirty="0">
              <a:solidFill>
                <a:schemeClr val="tx1"/>
              </a:solidFill>
              <a:ea typeface="ＭＳ Ｐゴシック" charset="-128"/>
            </a:endParaRPr>
          </a:p>
        </p:txBody>
      </p:sp>
      <p:sp>
        <p:nvSpPr>
          <p:cNvPr id="19458" name="Content Placeholder 2"/>
          <p:cNvSpPr>
            <a:spLocks noGrp="1"/>
          </p:cNvSpPr>
          <p:nvPr>
            <p:ph idx="1"/>
          </p:nvPr>
        </p:nvSpPr>
        <p:spPr>
          <a:xfrm>
            <a:off x="1606550" y="2860675"/>
            <a:ext cx="9864725" cy="6119813"/>
          </a:xfrm>
        </p:spPr>
        <p:txBody>
          <a:bodyPr>
            <a:normAutofit/>
          </a:bodyPr>
          <a:lstStyle/>
          <a:p>
            <a:pPr eaLnBrk="1" hangingPunct="1"/>
            <a:r>
              <a:rPr lang="en-US" altLang="en-GB" sz="3600" dirty="0">
                <a:ea typeface="ＭＳ Ｐゴシック" charset="-128"/>
              </a:rPr>
              <a:t>Simulated GP surgery:</a:t>
            </a:r>
          </a:p>
          <a:p>
            <a:pPr lvl="1" eaLnBrk="1" hangingPunct="1"/>
            <a:r>
              <a:rPr lang="en-US" altLang="en-GB" sz="3200" dirty="0">
                <a:ea typeface="ＭＳ Ｐゴシック" charset="-128"/>
              </a:rPr>
              <a:t>tests ability to gather information </a:t>
            </a:r>
          </a:p>
          <a:p>
            <a:pPr lvl="1" eaLnBrk="1" hangingPunct="1"/>
            <a:r>
              <a:rPr lang="en-US" altLang="en-GB" sz="3200" dirty="0">
                <a:ea typeface="ＭＳ Ｐゴシック" charset="-128"/>
              </a:rPr>
              <a:t>apply understanding of disease processes and person-</a:t>
            </a:r>
            <a:r>
              <a:rPr lang="en-US" altLang="en-GB" sz="3200" dirty="0" err="1">
                <a:ea typeface="ＭＳ Ｐゴシック" charset="-128"/>
              </a:rPr>
              <a:t>centred</a:t>
            </a:r>
            <a:r>
              <a:rPr lang="en-US" altLang="en-GB" sz="3200" dirty="0">
                <a:ea typeface="ＭＳ Ｐゴシック" charset="-128"/>
              </a:rPr>
              <a:t> care appropriately in a </a:t>
            </a:r>
            <a:r>
              <a:rPr lang="en-US" altLang="en-GB" sz="3200" dirty="0" err="1">
                <a:ea typeface="ＭＳ Ｐゴシック" charset="-128"/>
              </a:rPr>
              <a:t>standardised</a:t>
            </a:r>
            <a:r>
              <a:rPr lang="en-US" altLang="en-GB" sz="3200" dirty="0">
                <a:ea typeface="ＭＳ Ｐゴシック" charset="-128"/>
              </a:rPr>
              <a:t> context</a:t>
            </a:r>
          </a:p>
          <a:p>
            <a:pPr lvl="1" eaLnBrk="1" hangingPunct="1"/>
            <a:r>
              <a:rPr lang="en-US" altLang="en-GB" sz="3200" dirty="0">
                <a:ea typeface="ＭＳ Ｐゴシック" charset="-128"/>
              </a:rPr>
              <a:t>make evidence-based decisions</a:t>
            </a:r>
          </a:p>
          <a:p>
            <a:pPr lvl="1" eaLnBrk="1" hangingPunct="1"/>
            <a:r>
              <a:rPr lang="en-US" altLang="en-GB" sz="3200" dirty="0">
                <a:ea typeface="ＭＳ Ｐゴシック" charset="-128"/>
              </a:rPr>
              <a:t>communicate effectively with patients and colleagues</a:t>
            </a:r>
          </a:p>
          <a:p>
            <a:pPr eaLnBrk="1" hangingPunct="1"/>
            <a:r>
              <a:rPr lang="en-US" altLang="en-GB" sz="3600" dirty="0">
                <a:ea typeface="ＭＳ Ｐゴシック" charset="-128"/>
              </a:rPr>
              <a:t>13 cases, different patient/examiner each time, complex marking scheme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2064</TotalTime>
  <Pages>0</Pages>
  <Words>2089</Words>
  <Characters>0</Characters>
  <Application>Microsoft Macintosh PowerPoint</Application>
  <PresentationFormat>Custom</PresentationFormat>
  <Lines>0</Lines>
  <Paragraphs>272</Paragraphs>
  <Slides>32</Slides>
  <Notes>30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Abadi MT Condensed Extra Bold</vt:lpstr>
      <vt:lpstr>Arial Narrow</vt:lpstr>
      <vt:lpstr>Avenir Black</vt:lpstr>
      <vt:lpstr>Calibri</vt:lpstr>
      <vt:lpstr>Cambria</vt:lpstr>
      <vt:lpstr>Century Gothic</vt:lpstr>
      <vt:lpstr>Hoefler Text</vt:lpstr>
      <vt:lpstr>ＭＳ Ｐゴシック</vt:lpstr>
      <vt:lpstr>Rockwell</vt:lpstr>
      <vt:lpstr>Rockwell Condensed</vt:lpstr>
      <vt:lpstr>Rockwell Extra Bold</vt:lpstr>
      <vt:lpstr>Wingdings</vt:lpstr>
      <vt:lpstr>Wingdings 2</vt:lpstr>
      <vt:lpstr>ヒラギノ明朝 ProN W3</vt:lpstr>
      <vt:lpstr>ヒラギノ明朝 ProN W6</vt:lpstr>
      <vt:lpstr>Arial</vt:lpstr>
      <vt:lpstr>Wood Type</vt:lpstr>
      <vt:lpstr>GP Training &amp; the MRCGP</vt:lpstr>
      <vt:lpstr>An introduction to…</vt:lpstr>
      <vt:lpstr>MRCGP</vt:lpstr>
      <vt:lpstr>MRCGP – what’s it all about</vt:lpstr>
      <vt:lpstr>MRCGP What do YOU need to do right now?</vt:lpstr>
      <vt:lpstr>MRCGP The Components</vt:lpstr>
      <vt:lpstr>MRCGP applied knowledge test (AKT)</vt:lpstr>
      <vt:lpstr>MRCGP applied knowledge test (AKT)</vt:lpstr>
      <vt:lpstr>MRCGP clinical skills assessment (CSA)</vt:lpstr>
      <vt:lpstr>MRCGP clinical skills assessment (CSA)</vt:lpstr>
      <vt:lpstr>MRCGP work place based assessment (WPBA)</vt:lpstr>
      <vt:lpstr>PowerPoint Presentation</vt:lpstr>
      <vt:lpstr>PowerPoint Presentation</vt:lpstr>
      <vt:lpstr>E-Portfolio</vt:lpstr>
      <vt:lpstr>ePortfolio What's it for?</vt:lpstr>
      <vt:lpstr>Login Page</vt:lpstr>
      <vt:lpstr>Home Page</vt:lpstr>
      <vt:lpstr>ePortfolio collects evidence of  MRCGP competences</vt:lpstr>
      <vt:lpstr>PLEASE</vt:lpstr>
      <vt:lpstr>ST1-1 requirements </vt:lpstr>
      <vt:lpstr>Have we given you enough detail?</vt:lpstr>
      <vt:lpstr>Bradford GP Education</vt:lpstr>
      <vt:lpstr>2 main aspects of learning</vt:lpstr>
      <vt:lpstr>PowerPoint Presentation</vt:lpstr>
      <vt:lpstr>PowerPoint Presentation</vt:lpstr>
      <vt:lpstr>The Programmes</vt:lpstr>
      <vt:lpstr>The balance of the programme</vt:lpstr>
      <vt:lpstr>WPBA Course (2 days) Choose one date from each box</vt:lpstr>
      <vt:lpstr>ST1 Modular Course Programme 2017-18 usually Wednesdays, venue varies</vt:lpstr>
      <vt:lpstr>PowerPoint Presentation</vt:lpstr>
      <vt:lpstr>Who will support you?</vt:lpstr>
      <vt:lpstr>Any 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nMRCGP &amp; the ePortfolio</dc:title>
  <dc:subject/>
  <dc:creator/>
  <cp:keywords/>
  <dc:description/>
  <cp:lastModifiedBy>Hasna Begum</cp:lastModifiedBy>
  <cp:revision>89</cp:revision>
  <cp:lastPrinted>2010-08-11T09:43:58Z</cp:lastPrinted>
  <dcterms:created xsi:type="dcterms:W3CDTF">2012-08-08T21:48:31Z</dcterms:created>
  <dcterms:modified xsi:type="dcterms:W3CDTF">2017-07-31T20:31:15Z</dcterms:modified>
</cp:coreProperties>
</file>