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6858000" cy="9906000" type="A4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76EC2-D24F-B324-C7BC-2E42CA3DBCE2}" v="1" dt="2022-02-07T10:17:38.940"/>
    <p1510:client id="{D78DC978-0906-1A42-9250-9E117B2EBF8E}" v="5" dt="2022-02-01T15:11:59.26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8"/>
  </p:normalViewPr>
  <p:slideViewPr>
    <p:cSldViewPr>
      <p:cViewPr varScale="1">
        <p:scale>
          <a:sx n="82" d="100"/>
          <a:sy n="82" d="100"/>
        </p:scale>
        <p:origin x="340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Pickering" userId="965e80a0-3d00-4574-b746-cf5b05c7ad42" providerId="ADAL" clId="{D78DC978-0906-1A42-9250-9E117B2EBF8E}"/>
    <pc:docChg chg="modSld">
      <pc:chgData name="Tony Pickering" userId="965e80a0-3d00-4574-b746-cf5b05c7ad42" providerId="ADAL" clId="{D78DC978-0906-1A42-9250-9E117B2EBF8E}" dt="2022-02-06T16:49:10.477" v="93" actId="20577"/>
      <pc:docMkLst>
        <pc:docMk/>
      </pc:docMkLst>
      <pc:sldChg chg="modSp mod">
        <pc:chgData name="Tony Pickering" userId="965e80a0-3d00-4574-b746-cf5b05c7ad42" providerId="ADAL" clId="{D78DC978-0906-1A42-9250-9E117B2EBF8E}" dt="2022-02-06T16:49:10.477" v="93" actId="20577"/>
        <pc:sldMkLst>
          <pc:docMk/>
          <pc:sldMk cId="437480667" sldId="259"/>
        </pc:sldMkLst>
        <pc:graphicFrameChg chg="mod modGraphic">
          <ac:chgData name="Tony Pickering" userId="965e80a0-3d00-4574-b746-cf5b05c7ad42" providerId="ADAL" clId="{D78DC978-0906-1A42-9250-9E117B2EBF8E}" dt="2022-02-06T16:49:10.477" v="93" actId="20577"/>
          <ac:graphicFrameMkLst>
            <pc:docMk/>
            <pc:sldMk cId="437480667" sldId="259"/>
            <ac:graphicFrameMk id="5" creationId="{316A967D-1497-49AD-982D-8DB6F4D1945A}"/>
          </ac:graphicFrameMkLst>
        </pc:graphicFrameChg>
      </pc:sldChg>
    </pc:docChg>
  </pc:docChgLst>
  <pc:docChgLst>
    <pc:chgData name="Alison Needler" userId="S::an15312@bristol.ac.uk::d8a70ea4-d4c6-465d-94c7-63d2c553754e" providerId="AD" clId="Web-{9409006E-2094-74EF-632A-8A881DC31530}"/>
    <pc:docChg chg="modSld">
      <pc:chgData name="Alison Needler" userId="S::an15312@bristol.ac.uk::d8a70ea4-d4c6-465d-94c7-63d2c553754e" providerId="AD" clId="Web-{9409006E-2094-74EF-632A-8A881DC31530}" dt="2022-01-31T09:47:00.749" v="13" actId="1076"/>
      <pc:docMkLst>
        <pc:docMk/>
      </pc:docMkLst>
      <pc:sldChg chg="modSp">
        <pc:chgData name="Alison Needler" userId="S::an15312@bristol.ac.uk::d8a70ea4-d4c6-465d-94c7-63d2c553754e" providerId="AD" clId="Web-{9409006E-2094-74EF-632A-8A881DC31530}" dt="2022-01-31T09:47:00.749" v="13" actId="1076"/>
        <pc:sldMkLst>
          <pc:docMk/>
          <pc:sldMk cId="437480667" sldId="259"/>
        </pc:sldMkLst>
        <pc:graphicFrameChg chg="mod modGraphic">
          <ac:chgData name="Alison Needler" userId="S::an15312@bristol.ac.uk::d8a70ea4-d4c6-465d-94c7-63d2c553754e" providerId="AD" clId="Web-{9409006E-2094-74EF-632A-8A881DC31530}" dt="2022-01-31T09:47:00.749" v="13" actId="1076"/>
          <ac:graphicFrameMkLst>
            <pc:docMk/>
            <pc:sldMk cId="437480667" sldId="259"/>
            <ac:graphicFrameMk id="5" creationId="{316A967D-1497-49AD-982D-8DB6F4D1945A}"/>
          </ac:graphicFrameMkLst>
        </pc:graphicFrameChg>
      </pc:sldChg>
    </pc:docChg>
  </pc:docChgLst>
  <pc:docChgLst>
    <pc:chgData name="Alison Needler" userId="S::an15312@bristol.ac.uk::d8a70ea4-d4c6-465d-94c7-63d2c553754e" providerId="AD" clId="Web-{137599E5-F07C-7787-225C-2E7D338B0D01}"/>
    <pc:docChg chg="modSld">
      <pc:chgData name="Alison Needler" userId="S::an15312@bristol.ac.uk::d8a70ea4-d4c6-465d-94c7-63d2c553754e" providerId="AD" clId="Web-{137599E5-F07C-7787-225C-2E7D338B0D01}" dt="2022-01-25T11:45:59.366" v="66" actId="20577"/>
      <pc:docMkLst>
        <pc:docMk/>
      </pc:docMkLst>
      <pc:sldChg chg="modSp">
        <pc:chgData name="Alison Needler" userId="S::an15312@bristol.ac.uk::d8a70ea4-d4c6-465d-94c7-63d2c553754e" providerId="AD" clId="Web-{137599E5-F07C-7787-225C-2E7D338B0D01}" dt="2022-01-25T11:45:59.366" v="66" actId="20577"/>
        <pc:sldMkLst>
          <pc:docMk/>
          <pc:sldMk cId="0" sldId="257"/>
        </pc:sldMkLst>
        <pc:spChg chg="mod">
          <ac:chgData name="Alison Needler" userId="S::an15312@bristol.ac.uk::d8a70ea4-d4c6-465d-94c7-63d2c553754e" providerId="AD" clId="Web-{137599E5-F07C-7787-225C-2E7D338B0D01}" dt="2022-01-25T11:37:48.905" v="33" actId="14100"/>
          <ac:spMkLst>
            <pc:docMk/>
            <pc:sldMk cId="0" sldId="257"/>
            <ac:spMk id="3" creationId="{00000000-0000-0000-0000-000000000000}"/>
          </ac:spMkLst>
        </pc:spChg>
        <pc:spChg chg="mod">
          <ac:chgData name="Alison Needler" userId="S::an15312@bristol.ac.uk::d8a70ea4-d4c6-465d-94c7-63d2c553754e" providerId="AD" clId="Web-{137599E5-F07C-7787-225C-2E7D338B0D01}" dt="2022-01-25T11:45:59.366" v="66" actId="20577"/>
          <ac:spMkLst>
            <pc:docMk/>
            <pc:sldMk cId="0" sldId="257"/>
            <ac:spMk id="7" creationId="{00000000-0000-0000-0000-000000000000}"/>
          </ac:spMkLst>
        </pc:spChg>
      </pc:sldChg>
    </pc:docChg>
  </pc:docChgLst>
  <pc:docChgLst>
    <pc:chgData name="Tony Pickering" userId="965e80a0-3d00-4574-b746-cf5b05c7ad42" providerId="ADAL" clId="{2E67319F-6B32-2140-8B53-9468DF639C51}"/>
    <pc:docChg chg="custSel modSld">
      <pc:chgData name="Tony Pickering" userId="965e80a0-3d00-4574-b746-cf5b05c7ad42" providerId="ADAL" clId="{2E67319F-6B32-2140-8B53-9468DF639C51}" dt="2022-01-26T12:39:01.746" v="72" actId="20577"/>
      <pc:docMkLst>
        <pc:docMk/>
      </pc:docMkLst>
      <pc:sldChg chg="modSp mod">
        <pc:chgData name="Tony Pickering" userId="965e80a0-3d00-4574-b746-cf5b05c7ad42" providerId="ADAL" clId="{2E67319F-6B32-2140-8B53-9468DF639C51}" dt="2022-01-26T12:39:01.746" v="72" actId="20577"/>
        <pc:sldMkLst>
          <pc:docMk/>
          <pc:sldMk cId="437480667" sldId="259"/>
        </pc:sldMkLst>
        <pc:graphicFrameChg chg="modGraphic">
          <ac:chgData name="Tony Pickering" userId="965e80a0-3d00-4574-b746-cf5b05c7ad42" providerId="ADAL" clId="{2E67319F-6B32-2140-8B53-9468DF639C51}" dt="2022-01-26T12:39:01.746" v="72" actId="20577"/>
          <ac:graphicFrameMkLst>
            <pc:docMk/>
            <pc:sldMk cId="437480667" sldId="259"/>
            <ac:graphicFrameMk id="5" creationId="{316A967D-1497-49AD-982D-8DB6F4D1945A}"/>
          </ac:graphicFrameMkLst>
        </pc:graphicFrameChg>
      </pc:sldChg>
    </pc:docChg>
  </pc:docChgLst>
  <pc:docChgLst>
    <pc:chgData name="Alison Needler" userId="S::an15312@bristol.ac.uk::d8a70ea4-d4c6-465d-94c7-63d2c553754e" providerId="AD" clId="Web-{F9636B27-B6CB-6D74-059D-C34305C53067}"/>
    <pc:docChg chg="modSld">
      <pc:chgData name="Alison Needler" userId="S::an15312@bristol.ac.uk::d8a70ea4-d4c6-465d-94c7-63d2c553754e" providerId="AD" clId="Web-{F9636B27-B6CB-6D74-059D-C34305C53067}" dt="2022-01-19T11:36:27.295" v="6" actId="20577"/>
      <pc:docMkLst>
        <pc:docMk/>
      </pc:docMkLst>
      <pc:sldChg chg="modSp">
        <pc:chgData name="Alison Needler" userId="S::an15312@bristol.ac.uk::d8a70ea4-d4c6-465d-94c7-63d2c553754e" providerId="AD" clId="Web-{F9636B27-B6CB-6D74-059D-C34305C53067}" dt="2022-01-19T11:20:55.182" v="3" actId="1076"/>
        <pc:sldMkLst>
          <pc:docMk/>
          <pc:sldMk cId="0" sldId="256"/>
        </pc:sldMkLst>
        <pc:spChg chg="mod">
          <ac:chgData name="Alison Needler" userId="S::an15312@bristol.ac.uk::d8a70ea4-d4c6-465d-94c7-63d2c553754e" providerId="AD" clId="Web-{F9636B27-B6CB-6D74-059D-C34305C53067}" dt="2022-01-19T11:20:55.182" v="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Alison Needler" userId="S::an15312@bristol.ac.uk::d8a70ea4-d4c6-465d-94c7-63d2c553754e" providerId="AD" clId="Web-{F9636B27-B6CB-6D74-059D-C34305C53067}" dt="2022-01-19T11:20:27.260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Alison Needler" userId="S::an15312@bristol.ac.uk::d8a70ea4-d4c6-465d-94c7-63d2c553754e" providerId="AD" clId="Web-{F9636B27-B6CB-6D74-059D-C34305C53067}" dt="2022-01-19T11:36:27.295" v="6" actId="20577"/>
        <pc:sldMkLst>
          <pc:docMk/>
          <pc:sldMk cId="0" sldId="257"/>
        </pc:sldMkLst>
        <pc:spChg chg="mod">
          <ac:chgData name="Alison Needler" userId="S::an15312@bristol.ac.uk::d8a70ea4-d4c6-465d-94c7-63d2c553754e" providerId="AD" clId="Web-{F9636B27-B6CB-6D74-059D-C34305C53067}" dt="2022-01-19T11:36:27.295" v="6" actId="20577"/>
          <ac:spMkLst>
            <pc:docMk/>
            <pc:sldMk cId="0" sldId="257"/>
            <ac:spMk id="7" creationId="{00000000-0000-0000-0000-000000000000}"/>
          </ac:spMkLst>
        </pc:spChg>
      </pc:sldChg>
    </pc:docChg>
  </pc:docChgLst>
  <pc:docChgLst>
    <pc:chgData name="Alison Needler" userId="S::an15312@bristol.ac.uk::d8a70ea4-d4c6-465d-94c7-63d2c553754e" providerId="AD" clId="Web-{E9466D2A-EEC9-8AF0-59A7-B1566FA9E2B5}"/>
    <pc:docChg chg="modSld">
      <pc:chgData name="Alison Needler" userId="S::an15312@bristol.ac.uk::d8a70ea4-d4c6-465d-94c7-63d2c553754e" providerId="AD" clId="Web-{E9466D2A-EEC9-8AF0-59A7-B1566FA9E2B5}" dt="2022-01-27T10:50:25.624" v="17"/>
      <pc:docMkLst>
        <pc:docMk/>
      </pc:docMkLst>
      <pc:sldChg chg="modSp">
        <pc:chgData name="Alison Needler" userId="S::an15312@bristol.ac.uk::d8a70ea4-d4c6-465d-94c7-63d2c553754e" providerId="AD" clId="Web-{E9466D2A-EEC9-8AF0-59A7-B1566FA9E2B5}" dt="2022-01-27T10:50:25.624" v="17"/>
        <pc:sldMkLst>
          <pc:docMk/>
          <pc:sldMk cId="437480667" sldId="259"/>
        </pc:sldMkLst>
        <pc:graphicFrameChg chg="mod modGraphic">
          <ac:chgData name="Alison Needler" userId="S::an15312@bristol.ac.uk::d8a70ea4-d4c6-465d-94c7-63d2c553754e" providerId="AD" clId="Web-{E9466D2A-EEC9-8AF0-59A7-B1566FA9E2B5}" dt="2022-01-27T10:50:25.624" v="17"/>
          <ac:graphicFrameMkLst>
            <pc:docMk/>
            <pc:sldMk cId="437480667" sldId="259"/>
            <ac:graphicFrameMk id="5" creationId="{316A967D-1497-49AD-982D-8DB6F4D1945A}"/>
          </ac:graphicFrameMkLst>
        </pc:graphicFrameChg>
      </pc:sldChg>
    </pc:docChg>
  </pc:docChgLst>
  <pc:docChgLst>
    <pc:chgData name="Alison Needler" userId="S::an15312@bristol.ac.uk::d8a70ea4-d4c6-465d-94c7-63d2c553754e" providerId="AD" clId="Web-{A2D76EC2-D24F-B324-C7BC-2E42CA3DBCE2}"/>
    <pc:docChg chg="modSld">
      <pc:chgData name="Alison Needler" userId="S::an15312@bristol.ac.uk::d8a70ea4-d4c6-465d-94c7-63d2c553754e" providerId="AD" clId="Web-{A2D76EC2-D24F-B324-C7BC-2E42CA3DBCE2}" dt="2022-02-07T10:17:38.940" v="0"/>
      <pc:docMkLst>
        <pc:docMk/>
      </pc:docMkLst>
      <pc:sldChg chg="addSp">
        <pc:chgData name="Alison Needler" userId="S::an15312@bristol.ac.uk::d8a70ea4-d4c6-465d-94c7-63d2c553754e" providerId="AD" clId="Web-{A2D76EC2-D24F-B324-C7BC-2E42CA3DBCE2}" dt="2022-02-07T10:17:38.940" v="0"/>
        <pc:sldMkLst>
          <pc:docMk/>
          <pc:sldMk cId="0" sldId="256"/>
        </pc:sldMkLst>
        <pc:spChg chg="add">
          <ac:chgData name="Alison Needler" userId="S::an15312@bristol.ac.uk::d8a70ea4-d4c6-465d-94c7-63d2c553754e" providerId="AD" clId="Web-{A2D76EC2-D24F-B324-C7BC-2E42CA3DBCE2}" dt="2022-02-07T10:17:38.940" v="0"/>
          <ac:spMkLst>
            <pc:docMk/>
            <pc:sldMk cId="0" sldId="256"/>
            <ac:spMk id="5" creationId="{6E513199-EB75-4CAD-BF03-C1D8C74761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02446-8741-914A-94CE-38EAD92D868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4875" y="1241425"/>
            <a:ext cx="23193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DF2CC-F55F-0744-A0DF-C04C60B6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3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F2CC-F55F-0744-A0DF-C04C60B65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8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DF2CC-F55F-0744-A0DF-C04C60B65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8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" y="0"/>
            <a:ext cx="6842759" cy="9905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292" y="8563355"/>
            <a:ext cx="6685915" cy="1330960"/>
          </a:xfrm>
          <a:custGeom>
            <a:avLst/>
            <a:gdLst/>
            <a:ahLst/>
            <a:cxnLst/>
            <a:rect l="l" t="t" r="r" b="b"/>
            <a:pathLst>
              <a:path w="6685915" h="1330959">
                <a:moveTo>
                  <a:pt x="0" y="1330451"/>
                </a:moveTo>
                <a:lnTo>
                  <a:pt x="6685788" y="1330451"/>
                </a:lnTo>
                <a:lnTo>
                  <a:pt x="6685788" y="0"/>
                </a:lnTo>
                <a:lnTo>
                  <a:pt x="0" y="0"/>
                </a:lnTo>
                <a:lnTo>
                  <a:pt x="0" y="1330451"/>
                </a:lnTo>
                <a:close/>
              </a:path>
            </a:pathLst>
          </a:custGeom>
          <a:solidFill>
            <a:srgbClr val="DCD7BA">
              <a:alpha val="8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5581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381" y="257048"/>
            <a:ext cx="6695236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054" y="4524883"/>
            <a:ext cx="5977890" cy="5057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203" y="8718966"/>
            <a:ext cx="662453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 Narrow"/>
                <a:cs typeface="Arial Narrow"/>
              </a:rPr>
              <a:t>National </a:t>
            </a:r>
            <a:r>
              <a:rPr sz="2400" b="1" spc="-5" dirty="0">
                <a:latin typeface="Arial Narrow"/>
                <a:cs typeface="Arial Narrow"/>
              </a:rPr>
              <a:t>Academic Foundation Programme</a:t>
            </a:r>
            <a:r>
              <a:rPr sz="2400" b="1" spc="30" dirty="0">
                <a:latin typeface="Arial Narrow"/>
                <a:cs typeface="Arial Narrow"/>
              </a:rPr>
              <a:t> </a:t>
            </a:r>
            <a:r>
              <a:rPr sz="2400" b="1" spc="-5" dirty="0">
                <a:latin typeface="Arial Narrow"/>
                <a:cs typeface="Arial Narrow"/>
              </a:rPr>
              <a:t>Conference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6710" y="9159958"/>
            <a:ext cx="3555365" cy="913070"/>
          </a:xfrm>
          <a:prstGeom prst="rect">
            <a:avLst/>
          </a:prstGeom>
        </p:spPr>
        <p:txBody>
          <a:bodyPr vert="horz" wrap="square" lIns="0" tIns="50800" rIns="0" bIns="0" rtlCol="0" anchor="t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700" dirty="0">
                <a:latin typeface="Arial Narrow"/>
                <a:cs typeface="Arial Narrow"/>
              </a:rPr>
              <a:t>Wills </a:t>
            </a:r>
            <a:r>
              <a:rPr sz="1700" spc="-5" dirty="0">
                <a:latin typeface="Arial Narrow"/>
                <a:cs typeface="Arial Narrow"/>
              </a:rPr>
              <a:t>Memorial </a:t>
            </a:r>
            <a:r>
              <a:rPr sz="1700" dirty="0">
                <a:latin typeface="Arial Narrow"/>
                <a:cs typeface="Arial Narrow"/>
              </a:rPr>
              <a:t>Building, University </a:t>
            </a:r>
            <a:r>
              <a:rPr sz="1700" spc="-5" dirty="0">
                <a:latin typeface="Arial Narrow"/>
                <a:cs typeface="Arial Narrow"/>
              </a:rPr>
              <a:t>of</a:t>
            </a:r>
            <a:r>
              <a:rPr sz="1700" spc="-120" dirty="0">
                <a:latin typeface="Arial Narrow"/>
                <a:cs typeface="Arial Narrow"/>
              </a:rPr>
              <a:t> </a:t>
            </a:r>
            <a:r>
              <a:rPr sz="1700" spc="-5" dirty="0">
                <a:latin typeface="Arial Narrow"/>
                <a:cs typeface="Arial Narrow"/>
              </a:rPr>
              <a:t>Bristol,</a:t>
            </a:r>
            <a:endParaRPr sz="1700" dirty="0">
              <a:latin typeface="Arial Narrow"/>
              <a:cs typeface="Arial Narrow"/>
            </a:endParaRPr>
          </a:p>
          <a:p>
            <a:pPr marL="635" algn="ctr">
              <a:lnSpc>
                <a:spcPct val="100000"/>
              </a:lnSpc>
              <a:spcBef>
                <a:spcPts val="305"/>
              </a:spcBef>
            </a:pPr>
            <a:r>
              <a:rPr lang="en-GB" sz="1700" dirty="0">
                <a:latin typeface="Arial Narrow"/>
                <a:cs typeface="Arial Narrow"/>
              </a:rPr>
              <a:t>Saturday 11</a:t>
            </a:r>
            <a:r>
              <a:rPr sz="1650" baseline="25252" dirty="0" err="1">
                <a:latin typeface="Arial Narrow"/>
                <a:cs typeface="Arial Narrow"/>
              </a:rPr>
              <a:t>th</a:t>
            </a:r>
            <a:r>
              <a:rPr sz="1650" baseline="25252" dirty="0">
                <a:latin typeface="Arial Narrow"/>
                <a:cs typeface="Arial Narrow"/>
              </a:rPr>
              <a:t>  </a:t>
            </a:r>
            <a:r>
              <a:rPr lang="en-GB" sz="1700" spc="-5" dirty="0">
                <a:latin typeface="Arial Narrow"/>
                <a:cs typeface="Arial Narrow"/>
              </a:rPr>
              <a:t>June</a:t>
            </a:r>
            <a:r>
              <a:rPr sz="1700" spc="-125" dirty="0">
                <a:latin typeface="Arial Narrow"/>
                <a:cs typeface="Arial Narrow"/>
              </a:rPr>
              <a:t> </a:t>
            </a:r>
            <a:r>
              <a:rPr sz="1700" dirty="0">
                <a:latin typeface="Arial Narrow"/>
                <a:cs typeface="Arial Narrow"/>
              </a:rPr>
              <a:t>202</a:t>
            </a:r>
            <a:r>
              <a:rPr lang="en-GB" sz="1700" dirty="0">
                <a:latin typeface="Arial Narrow"/>
                <a:cs typeface="Arial Narrow"/>
              </a:rPr>
              <a:t>2</a:t>
            </a:r>
          </a:p>
          <a:p>
            <a:pPr marL="635" algn="ctr">
              <a:spcBef>
                <a:spcPts val="305"/>
              </a:spcBef>
            </a:pPr>
            <a:endParaRPr lang="en-GB" sz="1700" dirty="0">
              <a:latin typeface="Arial Narrow"/>
              <a:cs typeface="Arial Narro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97679" y="195071"/>
            <a:ext cx="2438400" cy="11170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513199-EB75-4CAD-BF03-C1D8C74761FF}"/>
              </a:ext>
            </a:extLst>
          </p:cNvPr>
          <p:cNvSpPr txBox="1"/>
          <p:nvPr/>
        </p:nvSpPr>
        <p:spPr>
          <a:xfrm>
            <a:off x="2057399" y="4724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202</a:t>
            </a:r>
            <a:r>
              <a:rPr lang="en-GB" spc="-10" dirty="0"/>
              <a:t>2</a:t>
            </a:r>
            <a:r>
              <a:rPr spc="-10" dirty="0"/>
              <a:t> </a:t>
            </a:r>
            <a:r>
              <a:rPr spc="-5" dirty="0"/>
              <a:t>National Academic Foundation Programme</a:t>
            </a:r>
            <a:r>
              <a:rPr spc="-60" dirty="0"/>
              <a:t> </a:t>
            </a:r>
            <a:r>
              <a:rPr spc="-5" dirty="0"/>
              <a:t>Conference</a:t>
            </a:r>
          </a:p>
        </p:txBody>
      </p:sp>
      <p:sp>
        <p:nvSpPr>
          <p:cNvPr id="3" name="object 3"/>
          <p:cNvSpPr/>
          <p:nvPr/>
        </p:nvSpPr>
        <p:spPr>
          <a:xfrm>
            <a:off x="758704" y="780287"/>
            <a:ext cx="5321187" cy="34757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91455" y="3855720"/>
            <a:ext cx="1216152" cy="5577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77511" y="848867"/>
            <a:ext cx="1582420" cy="500380"/>
          </a:xfrm>
          <a:custGeom>
            <a:avLst/>
            <a:gdLst/>
            <a:ahLst/>
            <a:cxnLst/>
            <a:rect l="l" t="t" r="r" b="b"/>
            <a:pathLst>
              <a:path w="1582420" h="500380">
                <a:moveTo>
                  <a:pt x="0" y="499872"/>
                </a:moveTo>
                <a:lnTo>
                  <a:pt x="1581912" y="499872"/>
                </a:lnTo>
                <a:lnTo>
                  <a:pt x="1581912" y="0"/>
                </a:lnTo>
                <a:lnTo>
                  <a:pt x="0" y="0"/>
                </a:lnTo>
                <a:lnTo>
                  <a:pt x="0" y="499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18659" y="885444"/>
            <a:ext cx="1488948" cy="4312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440054" y="4419500"/>
            <a:ext cx="6044937" cy="530645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03251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Wills </a:t>
            </a:r>
            <a:r>
              <a:rPr spc="-10" dirty="0"/>
              <a:t>Memorial Building, </a:t>
            </a:r>
            <a:r>
              <a:rPr spc="-5" dirty="0"/>
              <a:t>University of</a:t>
            </a:r>
            <a:r>
              <a:rPr spc="25" dirty="0"/>
              <a:t> </a:t>
            </a:r>
            <a:r>
              <a:rPr dirty="0"/>
              <a:t>Bristol</a:t>
            </a:r>
            <a:endParaRPr lang="en-US" dirty="0"/>
          </a:p>
          <a:p>
            <a:pPr marL="1286510" algn="just">
              <a:lnSpc>
                <a:spcPct val="100000"/>
              </a:lnSpc>
            </a:pPr>
            <a:r>
              <a:rPr lang="en-GB" spc="-5" dirty="0"/>
              <a:t>Saturday</a:t>
            </a:r>
            <a:r>
              <a:rPr spc="-5" dirty="0"/>
              <a:t> </a:t>
            </a:r>
            <a:r>
              <a:rPr lang="en-GB" spc="-5" dirty="0"/>
              <a:t>11</a:t>
            </a:r>
            <a:r>
              <a:rPr lang="en-GB" sz="1800" baseline="25462" dirty="0"/>
              <a:t>th</a:t>
            </a:r>
            <a:r>
              <a:rPr sz="1800" baseline="25462" dirty="0"/>
              <a:t> </a:t>
            </a:r>
            <a:r>
              <a:rPr lang="en-GB" spc="-5" dirty="0"/>
              <a:t>June</a:t>
            </a:r>
            <a:r>
              <a:rPr sz="1800" spc="-5" dirty="0"/>
              <a:t> </a:t>
            </a:r>
            <a:r>
              <a:rPr sz="1800" spc="-10" dirty="0"/>
              <a:t>202</a:t>
            </a:r>
            <a:r>
              <a:rPr lang="en-GB" spc="-10" dirty="0"/>
              <a:t>2</a:t>
            </a:r>
            <a:r>
              <a:rPr sz="1800" spc="-10" dirty="0"/>
              <a:t>, 09.00 </a:t>
            </a:r>
            <a:r>
              <a:rPr sz="1800" dirty="0"/>
              <a:t>–</a:t>
            </a:r>
            <a:r>
              <a:rPr sz="1800" spc="-15" dirty="0"/>
              <a:t> </a:t>
            </a:r>
            <a:r>
              <a:rPr sz="1800" spc="-10" dirty="0"/>
              <a:t>18.00</a:t>
            </a:r>
            <a:endParaRPr lang="en-GB" sz="1800" dirty="0"/>
          </a:p>
          <a:p>
            <a:pPr marL="286385" marR="729615" indent="181610" algn="l">
              <a:lnSpc>
                <a:spcPts val="3110"/>
              </a:lnSpc>
              <a:spcBef>
                <a:spcPts val="195"/>
              </a:spcBef>
            </a:pPr>
            <a:r>
              <a:rPr lang="en-GB" spc="-5" dirty="0"/>
              <a:t>Open to </a:t>
            </a:r>
            <a:r>
              <a:rPr lang="en-GB" spc="-10" dirty="0"/>
              <a:t>Medical students </a:t>
            </a:r>
            <a:r>
              <a:rPr lang="en-GB" dirty="0"/>
              <a:t>&amp; </a:t>
            </a:r>
            <a:r>
              <a:rPr lang="en-GB" spc="-5" dirty="0"/>
              <a:t>Academic f</a:t>
            </a:r>
            <a:r>
              <a:rPr lang="en-GB" spc="-10" dirty="0"/>
              <a:t>oundation </a:t>
            </a:r>
            <a:r>
              <a:rPr lang="en-GB" spc="-5" dirty="0"/>
              <a:t>doctors  </a:t>
            </a:r>
          </a:p>
          <a:p>
            <a:pPr marL="286385" marR="729615" indent="181610" algn="l">
              <a:lnSpc>
                <a:spcPts val="3110"/>
              </a:lnSpc>
              <a:spcBef>
                <a:spcPts val="195"/>
              </a:spcBef>
            </a:pPr>
            <a:r>
              <a:rPr lang="en-GB" spc="-5" dirty="0"/>
              <a:t>Full all day </a:t>
            </a:r>
            <a:r>
              <a:rPr lang="en-GB" spc="-10" dirty="0"/>
              <a:t>program includes </a:t>
            </a:r>
            <a:r>
              <a:rPr lang="en-GB" spc="-5" dirty="0"/>
              <a:t>Keynote lectures</a:t>
            </a:r>
            <a:r>
              <a:rPr lang="en-GB" spc="140" dirty="0"/>
              <a:t> </a:t>
            </a:r>
            <a:r>
              <a:rPr lang="en-GB" spc="-10" dirty="0"/>
              <a:t>from:</a:t>
            </a:r>
            <a:endParaRPr lang="en-GB" dirty="0"/>
          </a:p>
          <a:p>
            <a:pPr marL="495300" algn="l">
              <a:lnSpc>
                <a:spcPts val="1895"/>
              </a:lnSpc>
            </a:pPr>
            <a:r>
              <a:rPr b="1" spc="-5" dirty="0">
                <a:latin typeface="Arial Narrow"/>
                <a:cs typeface="Arial Narrow"/>
              </a:rPr>
              <a:t>Professor Jane Norman</a:t>
            </a:r>
            <a:r>
              <a:rPr spc="-5" dirty="0"/>
              <a:t>, Dean of the Faculty of Health</a:t>
            </a:r>
            <a:r>
              <a:rPr spc="140" dirty="0"/>
              <a:t> </a:t>
            </a:r>
            <a:r>
              <a:rPr spc="-5" dirty="0"/>
              <a:t>Sciences</a:t>
            </a:r>
            <a:endParaRPr lang="en-GB" spc="-5" dirty="0"/>
          </a:p>
          <a:p>
            <a:pPr marL="286385" algn="l">
              <a:lnSpc>
                <a:spcPct val="100000"/>
              </a:lnSpc>
            </a:pPr>
            <a:r>
              <a:rPr dirty="0"/>
              <a:t>&amp; </a:t>
            </a:r>
            <a:r>
              <a:rPr b="1" dirty="0">
                <a:latin typeface="Arial Narrow"/>
                <a:cs typeface="Arial Narrow"/>
              </a:rPr>
              <a:t>Dr Liz </a:t>
            </a:r>
            <a:r>
              <a:rPr b="1" spc="-5" dirty="0">
                <a:latin typeface="Arial Narrow"/>
                <a:cs typeface="Arial Narrow"/>
              </a:rPr>
              <a:t>Coulthard</a:t>
            </a:r>
            <a:r>
              <a:rPr spc="-5" dirty="0"/>
              <a:t>, Associate Professor in Dementia</a:t>
            </a:r>
            <a:r>
              <a:rPr spc="-30" dirty="0"/>
              <a:t> </a:t>
            </a:r>
            <a:r>
              <a:rPr spc="-5" dirty="0"/>
              <a:t>Neurology</a:t>
            </a:r>
            <a:endParaRPr lang="en-GB" spc="-5" dirty="0"/>
          </a:p>
          <a:p>
            <a:pPr marL="286385" marR="232410" indent="-25400" algn="ctr">
              <a:lnSpc>
                <a:spcPct val="112000"/>
              </a:lnSpc>
              <a:spcBef>
                <a:spcPts val="555"/>
              </a:spcBef>
            </a:pPr>
            <a:r>
              <a:rPr dirty="0"/>
              <a:t>3 </a:t>
            </a:r>
            <a:r>
              <a:rPr spc="-10" dirty="0"/>
              <a:t>streams </a:t>
            </a:r>
            <a:r>
              <a:rPr spc="-5" dirty="0"/>
              <a:t>of parallel workshops </a:t>
            </a:r>
            <a:r>
              <a:rPr spc="-10" dirty="0"/>
              <a:t>including</a:t>
            </a:r>
            <a:r>
              <a:rPr spc="90" dirty="0"/>
              <a:t> </a:t>
            </a:r>
            <a:r>
              <a:rPr dirty="0"/>
              <a:t>:</a:t>
            </a:r>
            <a:endParaRPr lang="en-GB" dirty="0"/>
          </a:p>
          <a:p>
            <a:pPr marL="1429385" indent="-286385" algn="l">
              <a:lnSpc>
                <a:spcPts val="1595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r>
              <a:rPr sz="1400" spc="-5" dirty="0"/>
              <a:t>Getting onto the Academic Foundation</a:t>
            </a:r>
            <a:r>
              <a:rPr sz="1400" spc="-45" dirty="0"/>
              <a:t> </a:t>
            </a:r>
            <a:r>
              <a:rPr sz="1400" dirty="0"/>
              <a:t>Programme</a:t>
            </a:r>
            <a:endParaRPr lang="en-GB" sz="1400" dirty="0"/>
          </a:p>
          <a:p>
            <a:pPr marL="1429385" indent="-286385" algn="l">
              <a:lnSpc>
                <a:spcPct val="100000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r>
              <a:rPr sz="1400" spc="-5" dirty="0"/>
              <a:t>Developing an academic</a:t>
            </a:r>
            <a:r>
              <a:rPr sz="1400" spc="0" dirty="0"/>
              <a:t> </a:t>
            </a:r>
            <a:r>
              <a:rPr sz="1400" spc="-5" dirty="0"/>
              <a:t>career</a:t>
            </a:r>
            <a:endParaRPr lang="en-GB" sz="1400" dirty="0"/>
          </a:p>
          <a:p>
            <a:pPr marL="1429385" indent="-286385" algn="l">
              <a:lnSpc>
                <a:spcPct val="100000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r>
              <a:rPr sz="1400" spc="-5" dirty="0"/>
              <a:t>Paper writing</a:t>
            </a:r>
            <a:r>
              <a:rPr sz="1400" spc="-10" dirty="0"/>
              <a:t> </a:t>
            </a:r>
            <a:r>
              <a:rPr sz="1400" spc="-5" dirty="0"/>
              <a:t>skills</a:t>
            </a:r>
            <a:endParaRPr lang="en-GB" sz="1400" dirty="0"/>
          </a:p>
          <a:p>
            <a:pPr marL="1429385" indent="-286385" algn="l">
              <a:lnSpc>
                <a:spcPct val="100000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r>
              <a:rPr sz="1400" spc="-5" dirty="0"/>
              <a:t>Building an academic group</a:t>
            </a:r>
            <a:endParaRPr lang="en-GB" sz="1400" dirty="0"/>
          </a:p>
          <a:p>
            <a:pPr marL="1429385" indent="-286385" algn="l">
              <a:lnSpc>
                <a:spcPct val="100000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r>
              <a:rPr sz="1400" spc="-5" dirty="0"/>
              <a:t>Leadership and</a:t>
            </a:r>
            <a:r>
              <a:rPr sz="1400" spc="0" dirty="0"/>
              <a:t> </a:t>
            </a:r>
            <a:r>
              <a:rPr sz="1400" spc="-5" dirty="0"/>
              <a:t>education</a:t>
            </a:r>
            <a:endParaRPr lang="en-GB" sz="1400" dirty="0"/>
          </a:p>
          <a:p>
            <a:pPr marL="1429385" indent="-286385" algn="l">
              <a:lnSpc>
                <a:spcPct val="100000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r>
              <a:rPr sz="1400" dirty="0"/>
              <a:t>AFP </a:t>
            </a:r>
            <a:r>
              <a:rPr sz="1400" spc="-5" dirty="0"/>
              <a:t>leads</a:t>
            </a:r>
            <a:r>
              <a:rPr sz="1400" spc="-40" dirty="0"/>
              <a:t> </a:t>
            </a:r>
            <a:r>
              <a:rPr lang="en-GB" sz="1400" spc="-5" dirty="0"/>
              <a:t>Round Table</a:t>
            </a:r>
          </a:p>
          <a:p>
            <a:pPr marL="1429385" indent="-286385" algn="l">
              <a:lnSpc>
                <a:spcPct val="100000"/>
              </a:lnSpc>
              <a:buFont typeface="Arial"/>
              <a:buChar char="•"/>
              <a:tabLst>
                <a:tab pos="1429385" algn="l"/>
                <a:tab pos="1430020" algn="l"/>
              </a:tabLst>
            </a:pPr>
            <a:endParaRPr lang="en-GB" sz="1400" dirty="0"/>
          </a:p>
          <a:p>
            <a:pPr marL="95250" algn="ctr">
              <a:lnSpc>
                <a:spcPct val="100000"/>
              </a:lnSpc>
              <a:tabLst>
                <a:tab pos="1429385" algn="l"/>
                <a:tab pos="1430020" algn="l"/>
              </a:tabLst>
            </a:pPr>
            <a:r>
              <a:rPr sz="1400" spc="-5" dirty="0"/>
              <a:t>Oral and </a:t>
            </a:r>
            <a:r>
              <a:rPr sz="1400" dirty="0"/>
              <a:t>Poster </a:t>
            </a:r>
            <a:r>
              <a:rPr sz="1400" spc="-5" dirty="0"/>
              <a:t>sessions for </a:t>
            </a:r>
            <a:r>
              <a:rPr sz="1400" dirty="0"/>
              <a:t>Academic Foundation Trainees</a:t>
            </a:r>
            <a:r>
              <a:rPr lang="en-GB" sz="1400" dirty="0"/>
              <a:t>. </a:t>
            </a:r>
            <a:r>
              <a:rPr sz="1400" dirty="0"/>
              <a:t> Awards </a:t>
            </a:r>
            <a:r>
              <a:rPr sz="1400" spc="-5" dirty="0"/>
              <a:t>for</a:t>
            </a:r>
            <a:r>
              <a:rPr sz="1400" spc="-80" dirty="0"/>
              <a:t> </a:t>
            </a:r>
            <a:r>
              <a:rPr sz="1400" spc="-5" dirty="0"/>
              <a:t>best  presentations. Opportunities for</a:t>
            </a:r>
            <a:r>
              <a:rPr sz="1400" spc="-15" dirty="0"/>
              <a:t> </a:t>
            </a:r>
            <a:r>
              <a:rPr sz="1400" spc="-5" dirty="0"/>
              <a:t>networking</a:t>
            </a:r>
            <a:r>
              <a:rPr lang="en-GB" sz="1400" spc="-5" dirty="0"/>
              <a:t>.</a:t>
            </a:r>
            <a:endParaRPr sz="1400" dirty="0"/>
          </a:p>
          <a:p>
            <a:pPr marL="334010" algn="ctr">
              <a:spcBef>
                <a:spcPts val="1085"/>
              </a:spcBef>
            </a:pPr>
            <a:r>
              <a:rPr sz="1400" dirty="0"/>
              <a:t>Register </a:t>
            </a:r>
            <a:r>
              <a:rPr sz="1400" spc="-5" dirty="0"/>
              <a:t>here</a:t>
            </a:r>
            <a:r>
              <a:rPr lang="en-GB" sz="1400" spc="-5" dirty="0">
                <a:solidFill>
                  <a:srgbClr val="FFFFFF"/>
                </a:solidFill>
              </a:rPr>
              <a:t> </a:t>
            </a:r>
            <a:r>
              <a:rPr lang="en-GB" sz="1400" spc="-5" dirty="0"/>
              <a:t>https://bit.ly/NationalAFPRegistration</a:t>
            </a:r>
            <a:r>
              <a:rPr lang="en-GB" sz="1400" spc="-5" dirty="0">
                <a:solidFill>
                  <a:schemeClr val="tx1"/>
                </a:solidFill>
              </a:rPr>
              <a:t> </a:t>
            </a:r>
            <a:r>
              <a:rPr lang="en-GB" sz="1400" spc="-5" dirty="0">
                <a:solidFill>
                  <a:srgbClr val="FFFFFF"/>
                </a:solidFill>
              </a:rPr>
              <a:t> </a:t>
            </a:r>
            <a:br>
              <a:rPr lang="en-GB" sz="1400" spc="-5" dirty="0">
                <a:solidFill>
                  <a:srgbClr val="FFFFFF"/>
                </a:solidFill>
              </a:rPr>
            </a:br>
            <a:r>
              <a:rPr lang="en-GB" sz="1400" dirty="0">
                <a:solidFill>
                  <a:srgbClr val="FFFFFF"/>
                </a:solidFill>
              </a:rPr>
              <a:t>A</a:t>
            </a:r>
            <a:r>
              <a:rPr sz="1400" dirty="0"/>
              <a:t>bstract </a:t>
            </a:r>
            <a:r>
              <a:rPr sz="1400" spc="-5" dirty="0"/>
              <a:t>submission </a:t>
            </a:r>
            <a:r>
              <a:rPr lang="en-GB" sz="1400" spc="-5" dirty="0"/>
              <a:t>deadline</a:t>
            </a:r>
            <a:r>
              <a:rPr lang="en-GB" sz="1400" spc="25" dirty="0"/>
              <a:t> </a:t>
            </a:r>
            <a:r>
              <a:rPr lang="en-GB" sz="1400" b="1" spc="25" dirty="0"/>
              <a:t>25.03.22</a:t>
            </a:r>
            <a:endParaRPr lang="en-GB" sz="1400" b="1" spc="-5" dirty="0"/>
          </a:p>
          <a:p>
            <a:pPr marL="248285" marR="473075" algn="ctr">
              <a:lnSpc>
                <a:spcPct val="100000"/>
              </a:lnSpc>
              <a:spcBef>
                <a:spcPts val="1025"/>
              </a:spcBef>
            </a:pPr>
            <a:r>
              <a:rPr sz="1400" dirty="0"/>
              <a:t>All </a:t>
            </a:r>
            <a:r>
              <a:rPr sz="1400" spc="-5" dirty="0"/>
              <a:t>food and </a:t>
            </a:r>
            <a:r>
              <a:rPr sz="1400" dirty="0"/>
              <a:t>wine reception</a:t>
            </a:r>
            <a:r>
              <a:rPr sz="1400" spc="75" dirty="0"/>
              <a:t> </a:t>
            </a:r>
            <a:r>
              <a:rPr sz="1400" spc="-5" dirty="0"/>
              <a:t>included</a:t>
            </a:r>
            <a:endParaRPr lang="en-GB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3C5B-5FEF-4529-A8E3-EF562BA9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81" y="228600"/>
            <a:ext cx="6695236" cy="338554"/>
          </a:xfrm>
        </p:spPr>
        <p:txBody>
          <a:bodyPr/>
          <a:lstStyle/>
          <a:p>
            <a:r>
              <a:rPr lang="en-GB" spc="-10" dirty="0"/>
              <a:t>2022 </a:t>
            </a:r>
            <a:r>
              <a:rPr lang="en-GB" spc="-5" dirty="0"/>
              <a:t>National Academic Foundation Programme</a:t>
            </a:r>
            <a:r>
              <a:rPr lang="en-GB" spc="-60" dirty="0"/>
              <a:t> </a:t>
            </a:r>
            <a:r>
              <a:rPr lang="en-GB" spc="-5" dirty="0"/>
              <a:t>Conference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6A967D-1497-49AD-982D-8DB6F4D19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38930"/>
              </p:ext>
            </p:extLst>
          </p:nvPr>
        </p:nvGraphicFramePr>
        <p:xfrm>
          <a:off x="201296" y="650392"/>
          <a:ext cx="6455409" cy="7583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251">
                  <a:extLst>
                    <a:ext uri="{9D8B030D-6E8A-4147-A177-3AD203B41FA5}">
                      <a16:colId xmlns:a16="http://schemas.microsoft.com/office/drawing/2014/main" val="2709859035"/>
                    </a:ext>
                  </a:extLst>
                </a:gridCol>
                <a:gridCol w="1904546">
                  <a:extLst>
                    <a:ext uri="{9D8B030D-6E8A-4147-A177-3AD203B41FA5}">
                      <a16:colId xmlns:a16="http://schemas.microsoft.com/office/drawing/2014/main" val="733717679"/>
                    </a:ext>
                  </a:extLst>
                </a:gridCol>
                <a:gridCol w="1859806">
                  <a:extLst>
                    <a:ext uri="{9D8B030D-6E8A-4147-A177-3AD203B41FA5}">
                      <a16:colId xmlns:a16="http://schemas.microsoft.com/office/drawing/2014/main" val="4052323166"/>
                    </a:ext>
                  </a:extLst>
                </a:gridCol>
                <a:gridCol w="1859806">
                  <a:extLst>
                    <a:ext uri="{9D8B030D-6E8A-4147-A177-3AD203B41FA5}">
                      <a16:colId xmlns:a16="http://schemas.microsoft.com/office/drawing/2014/main" val="1090269337"/>
                    </a:ext>
                  </a:extLst>
                </a:gridCol>
              </a:tblGrid>
              <a:tr h="132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9:00-9:20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Registration </a:t>
                      </a:r>
                      <a:endParaRPr lang="en-GB" sz="120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65054"/>
                  </a:ext>
                </a:extLst>
              </a:tr>
              <a:tr h="52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9:20-9:30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Welcome - Tony Pickering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70408"/>
                  </a:ext>
                </a:extLst>
              </a:tr>
              <a:tr h="28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9:30-10:15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Keynote – Dr Elizabeth Coulthard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Great Hall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527461"/>
                  </a:ext>
                </a:extLst>
              </a:tr>
              <a:tr h="234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10:20-11:00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Workshop1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Getting into AFP</a:t>
                      </a:r>
                      <a:endParaRPr lang="en-GB" sz="1100" dirty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noProof="0" dirty="0">
                          <a:effectLst/>
                          <a:latin typeface="Calibri"/>
                        </a:rPr>
                        <a:t>Tony Pickering/ Jonny Chan/Anu Goenka/Becky Foster +AF1</a:t>
                      </a:r>
                      <a:endParaRPr lang="en-GB" sz="1100" dirty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dirty="0">
                          <a:effectLst/>
                        </a:rPr>
                        <a:t>Room 3.31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Workshop2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Academic Development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Lucy Pocock/Mike Ambler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Workshop3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Looking forward to S(A)FP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 leads round </a:t>
                      </a:r>
                      <a:r>
                        <a:rPr lang="en-GB" sz="1200" dirty="0">
                          <a:effectLst/>
                        </a:rPr>
                        <a:t>t</a:t>
                      </a:r>
                      <a:r>
                        <a:rPr lang="en-GB" sz="1200">
                          <a:effectLst/>
                        </a:rPr>
                        <a:t>able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Paul Baker/Bill Irish/Clare van Hamel/</a:t>
                      </a: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Debbie Sharp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extLst>
                  <a:ext uri="{0D108BD9-81ED-4DB2-BD59-A6C34878D82A}">
                    <a16:rowId xmlns:a16="http://schemas.microsoft.com/office/drawing/2014/main" val="937862336"/>
                  </a:ext>
                </a:extLst>
              </a:tr>
              <a:tr h="28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11:00-11:15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Coffee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158429"/>
                  </a:ext>
                </a:extLst>
              </a:tr>
              <a:tr h="522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11:15-12:00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“Tall Tales and Epic Fails”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Talks from past AFP trainees on what adventures came next...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Great Hall</a:t>
                      </a: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893654"/>
                  </a:ext>
                </a:extLst>
              </a:tr>
              <a:tr h="28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12:00-12:30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Lunch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829617"/>
                  </a:ext>
                </a:extLst>
              </a:tr>
              <a:tr h="28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12:30-13:30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Posters ± funder stands - </a:t>
                      </a:r>
                      <a:r>
                        <a:rPr lang="en-GB" sz="1000" dirty="0">
                          <a:effectLst/>
                        </a:rPr>
                        <a:t>Great Hall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38369"/>
                  </a:ext>
                </a:extLst>
              </a:tr>
              <a:tr h="387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13:30-14:30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Presentations 1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Presentations 2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Presentations 3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Reception room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extLst>
                  <a:ext uri="{0D108BD9-81ED-4DB2-BD59-A6C34878D82A}">
                    <a16:rowId xmlns:a16="http://schemas.microsoft.com/office/drawing/2014/main" val="4204741838"/>
                  </a:ext>
                </a:extLst>
              </a:tr>
              <a:tr h="793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14:30-15:10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Workshop 4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Paper Writing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Anna Murray/Mike Whitehouse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Workshop 5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Getting Funded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Jonathan Barratt/Lorraine </a:t>
                      </a:r>
                      <a:r>
                        <a:rPr lang="en-GB" sz="900">
                          <a:effectLst/>
                        </a:rPr>
                        <a:t>Harper NIHR academy 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Workshop 6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Leadership &amp; Education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Nick Cooper/Gillian Vance   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extLst>
                  <a:ext uri="{0D108BD9-81ED-4DB2-BD59-A6C34878D82A}">
                    <a16:rowId xmlns:a16="http://schemas.microsoft.com/office/drawing/2014/main" val="3483726323"/>
                  </a:ext>
                </a:extLst>
              </a:tr>
              <a:tr h="28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15:10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15:30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Tea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90249"/>
                  </a:ext>
                </a:extLst>
              </a:tr>
              <a:tr h="399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15:30-16:15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Keynote – Professor Jane Norman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Great Hall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13402"/>
                  </a:ext>
                </a:extLst>
              </a:tr>
              <a:tr h="387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16:15-17:00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Presentations 4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Presentations 5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Room 3.32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Presentations 6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Reception room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extLst>
                  <a:ext uri="{0D108BD9-81ED-4DB2-BD59-A6C34878D82A}">
                    <a16:rowId xmlns:a16="http://schemas.microsoft.com/office/drawing/2014/main" val="1828163366"/>
                  </a:ext>
                </a:extLst>
              </a:tr>
              <a:tr h="424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17:00-18:00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Libations, Prizes and liberties - networking with peers and faculty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399" marR="67399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8046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DFEEFE-0359-4729-A8BC-70A62384A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6214"/>
              </p:ext>
            </p:extLst>
          </p:nvPr>
        </p:nvGraphicFramePr>
        <p:xfrm>
          <a:off x="201295" y="8153400"/>
          <a:ext cx="6417869" cy="1400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7869">
                  <a:extLst>
                    <a:ext uri="{9D8B030D-6E8A-4147-A177-3AD203B41FA5}">
                      <a16:colId xmlns:a16="http://schemas.microsoft.com/office/drawing/2014/main" val="3487166588"/>
                    </a:ext>
                  </a:extLst>
                </a:gridCol>
              </a:tblGrid>
              <a:tr h="250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Stands over lunchtime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0726742"/>
                  </a:ext>
                </a:extLst>
              </a:tr>
              <a:tr h="513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Presentation themes (1-3)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Discovery Science &amp; Translation / Delivery &amp; Outcomes / Acute Care &amp; Infectious Diseases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44549758"/>
                  </a:ext>
                </a:extLst>
              </a:tr>
              <a:tr h="465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Presentation themes (4-6)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Surgery and Perioperative Medicine / Paediatrics + Women &amp; Children / Psychiatry &amp; Public Health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6120403"/>
                  </a:ext>
                </a:extLst>
              </a:tr>
              <a:tr h="150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98977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48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B3936A6934B044B857C9FDE6AC55B6" ma:contentTypeVersion="13" ma:contentTypeDescription="Create a new document." ma:contentTypeScope="" ma:versionID="0ec2ad5b9b1af809e8f27e4f8fddbef6">
  <xsd:schema xmlns:xsd="http://www.w3.org/2001/XMLSchema" xmlns:xs="http://www.w3.org/2001/XMLSchema" xmlns:p="http://schemas.microsoft.com/office/2006/metadata/properties" xmlns:ns2="c3b506f6-47a1-427b-94e7-b4e952fedfd5" xmlns:ns3="683a28c8-471d-4140-8dcb-ff464b2f4f45" targetNamespace="http://schemas.microsoft.com/office/2006/metadata/properties" ma:root="true" ma:fieldsID="f34d4cd6c405a0652860b1f3f2679419" ns2:_="" ns3:_="">
    <xsd:import namespace="c3b506f6-47a1-427b-94e7-b4e952fedfd5"/>
    <xsd:import namespace="683a28c8-471d-4140-8dcb-ff464b2f4f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506f6-47a1-427b-94e7-b4e952fedf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a28c8-471d-4140-8dcb-ff464b2f4f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862EDC-FBFF-4599-8D9D-F3E7C7D53B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895AC0-934B-4718-A31D-509613768AAF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c3b506f6-47a1-427b-94e7-b4e952fedfd5"/>
    <ds:schemaRef ds:uri="http://schemas.microsoft.com/office/2006/documentManagement/types"/>
    <ds:schemaRef ds:uri="683a28c8-471d-4140-8dcb-ff464b2f4f45"/>
  </ds:schemaRefs>
</ds:datastoreItem>
</file>

<file path=customXml/itemProps3.xml><?xml version="1.0" encoding="utf-8"?>
<ds:datastoreItem xmlns:ds="http://schemas.openxmlformats.org/officeDocument/2006/customXml" ds:itemID="{90E32080-7DBA-492D-A64D-4C58E8B08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b506f6-47a1-427b-94e7-b4e952fedfd5"/>
    <ds:schemaRef ds:uri="683a28c8-471d-4140-8dcb-ff464b2f4f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4559</TotalTime>
  <Words>391</Words>
  <Application>Microsoft Office PowerPoint</Application>
  <PresentationFormat>A4 Paper (210x297 mm)</PresentationFormat>
  <Paragraphs>95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2022 National Academic Foundation Programme Conference</vt:lpstr>
      <vt:lpstr>2022 National Academic Foundation Programme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 Pickering</dc:creator>
  <cp:lastModifiedBy>Tony Pickering</cp:lastModifiedBy>
  <cp:revision>20</cp:revision>
  <cp:lastPrinted>2019-12-19T09:15:50Z</cp:lastPrinted>
  <dcterms:created xsi:type="dcterms:W3CDTF">2019-12-18T15:12:28Z</dcterms:created>
  <dcterms:modified xsi:type="dcterms:W3CDTF">2022-02-07T10:17:39Z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2019-12-18T00:00:00Z</vt:filetime>
  </property>
  <property fmtid="{D5CDD505-2E9C-101B-9397-08002B2CF9AE}" pid="5" name="ContentTypeId">
    <vt:lpwstr>0x010100FFB3936A6934B044B857C9FDE6AC55B6</vt:lpwstr>
  </property>
</Properties>
</file>