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4" r:id="rId1"/>
  </p:sldMasterIdLst>
  <p:notesMasterIdLst>
    <p:notesMasterId r:id="rId14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2040" y="-6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7F8AF8-0548-414D-B90B-A872A8CC27C3}" type="datetimeFigureOut">
              <a:rPr lang="en-US" smtClean="0"/>
              <a:t>10/08/17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9B434-2170-C146-9D19-771842B6C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058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GB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28E0E-BA32-C54A-86E8-3A335EBC8E03}" type="datetimeFigureOut">
              <a:rPr lang="en-US" smtClean="0"/>
              <a:t>10/08/17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A5C6-C406-6A4B-B0FC-D68CAA10DE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28E0E-BA32-C54A-86E8-3A335EBC8E03}" type="datetimeFigureOut">
              <a:rPr lang="en-US" smtClean="0"/>
              <a:t>10/08/17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A5C6-C406-6A4B-B0FC-D68CAA10DE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28E0E-BA32-C54A-86E8-3A335EBC8E03}" type="datetimeFigureOut">
              <a:rPr lang="en-US" smtClean="0"/>
              <a:t>10/08/17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A5C6-C406-6A4B-B0FC-D68CAA10DE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28E0E-BA32-C54A-86E8-3A335EBC8E03}" type="datetimeFigureOut">
              <a:rPr lang="en-US" smtClean="0"/>
              <a:t>10/08/17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A5C6-C406-6A4B-B0FC-D68CAA10DE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28E0E-BA32-C54A-86E8-3A335EBC8E03}" type="datetimeFigureOut">
              <a:rPr lang="en-US" smtClean="0"/>
              <a:t>10/08/17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A5C6-C406-6A4B-B0FC-D68CAA10DE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28E0E-BA32-C54A-86E8-3A335EBC8E03}" type="datetimeFigureOut">
              <a:rPr lang="en-US" smtClean="0"/>
              <a:t>10/08/17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A5C6-C406-6A4B-B0FC-D68CAA10DEA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28E0E-BA32-C54A-86E8-3A335EBC8E03}" type="datetimeFigureOut">
              <a:rPr lang="en-US" smtClean="0"/>
              <a:t>10/08/17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A5C6-C406-6A4B-B0FC-D68CAA10DE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28E0E-BA32-C54A-86E8-3A335EBC8E03}" type="datetimeFigureOut">
              <a:rPr lang="en-US" smtClean="0"/>
              <a:t>10/08/17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A5C6-C406-6A4B-B0FC-D68CAA10DE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28E0E-BA32-C54A-86E8-3A335EBC8E03}" type="datetimeFigureOut">
              <a:rPr lang="en-US" smtClean="0"/>
              <a:t>10/08/17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A5C6-C406-6A4B-B0FC-D68CAA10DE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28E0E-BA32-C54A-86E8-3A335EBC8E03}" type="datetimeFigureOut">
              <a:rPr lang="en-US" smtClean="0"/>
              <a:t>10/08/17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13AA5C6-C406-6A4B-B0FC-D68CAA10DE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28E0E-BA32-C54A-86E8-3A335EBC8E03}" type="datetimeFigureOut">
              <a:rPr lang="en-US" smtClean="0"/>
              <a:t>10/08/17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A5C6-C406-6A4B-B0FC-D68CAA10DE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A428E0E-BA32-C54A-86E8-3A335EBC8E03}" type="datetimeFigureOut">
              <a:rPr lang="en-US" smtClean="0"/>
              <a:t>10/08/17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413AA5C6-C406-6A4B-B0FC-D68CAA10DEA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GP Posts on the BRADFORD </a:t>
            </a:r>
            <a:r>
              <a:rPr lang="en-US" dirty="0" err="1" smtClean="0"/>
              <a:t>SCheme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to make the most of them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100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04694" y="1097280"/>
            <a:ext cx="3618666" cy="3899238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sz="2400" dirty="0" smtClean="0"/>
              <a:t>Geographical position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Inner city/urban/semi-rural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Size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Demography of patients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Building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Number of sites</a:t>
            </a:r>
          </a:p>
          <a:p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700015" y="1097280"/>
            <a:ext cx="3979981" cy="3899238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sz="2400" dirty="0" smtClean="0"/>
              <a:t>Doctor’s interests – clinical, </a:t>
            </a:r>
            <a:r>
              <a:rPr lang="en-US" sz="2400" dirty="0" err="1" smtClean="0"/>
              <a:t>medicopolitical</a:t>
            </a:r>
            <a:r>
              <a:rPr lang="en-US" sz="2400" dirty="0" smtClean="0"/>
              <a:t>, other teaching, non-NHS work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Demography of team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Systems, IT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Management style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Ethos/values/priorities</a:t>
            </a:r>
            <a:endParaRPr lang="en-US" sz="2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Variation between Practices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82967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Top Tips from former trainees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sz="2400" dirty="0" smtClean="0"/>
              <a:t>80% of your first GP rotation should be learning/developing your own consultation model.  If you nail this early you will fly through ST3 assessments and the CSA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The remaining 20% should be learning the day to day GP jobs, practice structure, OOH service, build up on some foundation knowledge and making full use of the e-portfolio</a:t>
            </a:r>
          </a:p>
          <a:p>
            <a:pPr>
              <a:buFont typeface="Arial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0391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Top Tips From Former Trainees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826106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sz="2400" dirty="0" smtClean="0"/>
              <a:t>Try and get the audit out of the way in your first GP post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If you are on call, make sure there is a trainer with you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Getting on well with your trainer is key and makes everything easier</a:t>
            </a:r>
          </a:p>
          <a:p>
            <a:pPr>
              <a:buFont typeface="Arial"/>
              <a:buChar char="•"/>
            </a:pPr>
            <a:r>
              <a:rPr lang="en-US" sz="2400" dirty="0"/>
              <a:t>Keep a list of your referrals and then check back to read clinic letters to learn from </a:t>
            </a:r>
            <a:r>
              <a:rPr lang="en-US" sz="2400" dirty="0" smtClean="0"/>
              <a:t>them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62642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GP Posts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sz="2400" dirty="0" smtClean="0"/>
              <a:t>All the rotations have 18m GP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GP posts are 12m in ST3; the other 6m is either in ST1 or ST2, usually a different practice to the one in ST3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64433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What’s different in GP?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5375306"/>
          </a:xfrm>
        </p:spPr>
        <p:txBody>
          <a:bodyPr>
            <a:noAutofit/>
          </a:bodyPr>
          <a:lstStyle/>
          <a:p>
            <a:pPr>
              <a:buFont typeface="Arial"/>
              <a:buChar char="•"/>
            </a:pPr>
            <a:r>
              <a:rPr lang="en-US" sz="2400" dirty="0" smtClean="0"/>
              <a:t>Practices are </a:t>
            </a:r>
            <a:r>
              <a:rPr lang="en-US" sz="2400" b="0" u="sng" dirty="0" smtClean="0"/>
              <a:t>businesses</a:t>
            </a:r>
            <a:r>
              <a:rPr lang="en-US" sz="2400" b="0" dirty="0" smtClean="0"/>
              <a:t> contracted to provide primary medical care for the NHS – you are therefore a </a:t>
            </a:r>
            <a:r>
              <a:rPr lang="en-US" sz="2400" b="0" i="1" dirty="0" smtClean="0"/>
              <a:t>practice employee</a:t>
            </a:r>
          </a:p>
          <a:p>
            <a:pPr>
              <a:buFont typeface="Arial"/>
              <a:buChar char="•"/>
            </a:pPr>
            <a:r>
              <a:rPr lang="en-US" sz="2400" b="0" dirty="0" smtClean="0"/>
              <a:t>Your trainer</a:t>
            </a:r>
          </a:p>
          <a:p>
            <a:pPr lvl="3">
              <a:buFont typeface="Arial"/>
              <a:buChar char="•"/>
            </a:pPr>
            <a:r>
              <a:rPr lang="en-US" sz="2400" b="0" dirty="0" smtClean="0"/>
              <a:t>More personal relationship than </a:t>
            </a:r>
            <a:r>
              <a:rPr lang="en-US" sz="2400" dirty="0" smtClean="0"/>
              <a:t>with consultants</a:t>
            </a:r>
          </a:p>
          <a:p>
            <a:pPr lvl="3">
              <a:buFont typeface="Arial"/>
              <a:buChar char="•"/>
            </a:pPr>
            <a:r>
              <a:rPr lang="en-US" sz="2400" b="0" dirty="0" smtClean="0"/>
              <a:t>Many roles – teacher, employer, mentor, assessor, possibly friend</a:t>
            </a:r>
          </a:p>
          <a:p>
            <a:pPr>
              <a:buFont typeface="Arial"/>
              <a:buChar char="•"/>
            </a:pPr>
            <a:r>
              <a:rPr lang="en-US" sz="2400" b="0" dirty="0" smtClean="0"/>
              <a:t>Practice staff – be relaxed but respectful</a:t>
            </a:r>
          </a:p>
          <a:p>
            <a:pPr>
              <a:buFont typeface="Arial"/>
              <a:buChar char="•"/>
            </a:pPr>
            <a:r>
              <a:rPr lang="en-US" sz="2400" b="0" dirty="0" smtClean="0"/>
              <a:t>Practice manager – a key person to get to know</a:t>
            </a:r>
          </a:p>
        </p:txBody>
      </p:sp>
    </p:spTree>
    <p:extLst>
      <p:ext uri="{BB962C8B-B14F-4D97-AF65-F5344CB8AC3E}">
        <p14:creationId xmlns:p14="http://schemas.microsoft.com/office/powerpoint/2010/main" val="1244208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What’s different in GP?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sz="2400" b="0" dirty="0"/>
              <a:t>Give and take – practices may be more </a:t>
            </a:r>
            <a:r>
              <a:rPr lang="en-US" sz="2400" b="0" dirty="0" smtClean="0"/>
              <a:t>flexible </a:t>
            </a:r>
            <a:r>
              <a:rPr lang="en-US" sz="2400" b="0" dirty="0"/>
              <a:t>employers than hospitals, if you are seen as helpful, conscientious and </a:t>
            </a:r>
            <a:r>
              <a:rPr lang="en-US" sz="2400" b="0" dirty="0" smtClean="0"/>
              <a:t>flexible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91212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Work in GP Posts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826106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sz="2400" dirty="0" smtClean="0"/>
              <a:t>You won’t be thrown in at the deep end – there will be an </a:t>
            </a:r>
            <a:r>
              <a:rPr lang="en-US" sz="2400" b="0" dirty="0" smtClean="0"/>
              <a:t>induction period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Appointment intervals are long at the start – with the eventual aim to reduce to 10 minutes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Timetable – 7 clinical sessions per week plus educational time with trainer, HDR, study half-day (pro rata for this part time)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Friendly environment but actual work may feel quite isolated</a:t>
            </a:r>
          </a:p>
        </p:txBody>
      </p:sp>
    </p:spTree>
    <p:extLst>
      <p:ext uri="{BB962C8B-B14F-4D97-AF65-F5344CB8AC3E}">
        <p14:creationId xmlns:p14="http://schemas.microsoft.com/office/powerpoint/2010/main" val="1906233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Work in GP Posts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sz="2400" dirty="0"/>
              <a:t>Good personal </a:t>
            </a:r>
            <a:r>
              <a:rPr lang="en-US" sz="2400" dirty="0" err="1"/>
              <a:t>organisation</a:t>
            </a:r>
            <a:r>
              <a:rPr lang="en-US" sz="2400" dirty="0"/>
              <a:t> needed – follow through, not </a:t>
            </a:r>
            <a:r>
              <a:rPr lang="en-US" sz="2400" dirty="0" smtClean="0"/>
              <a:t>handover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Long </a:t>
            </a:r>
            <a:r>
              <a:rPr lang="en-US" sz="2400" dirty="0"/>
              <a:t>days, possibly 8.30 – 6.30ish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Visits </a:t>
            </a:r>
            <a:r>
              <a:rPr lang="en-US" sz="2400" dirty="0"/>
              <a:t>by agreement, usually reduced number </a:t>
            </a:r>
            <a:r>
              <a:rPr lang="en-US" sz="2400" dirty="0" smtClean="0"/>
              <a:t>to allow attendance at HDR/Wednesday tutorials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56149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Out of Hours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7"/>
            <a:ext cx="7520940" cy="5450297"/>
          </a:xfrm>
        </p:spPr>
        <p:txBody>
          <a:bodyPr>
            <a:normAutofit fontScale="92500" lnSpcReduction="20000"/>
          </a:bodyPr>
          <a:lstStyle/>
          <a:p>
            <a:pPr>
              <a:buFont typeface="Arial"/>
              <a:buChar char="•"/>
            </a:pPr>
            <a:r>
              <a:rPr lang="en-US" sz="2400" dirty="0" smtClean="0"/>
              <a:t>You are required to do a minimum of </a:t>
            </a:r>
            <a:r>
              <a:rPr lang="en-US" sz="2400" u="sng" dirty="0" smtClean="0"/>
              <a:t>one session per month in GP</a:t>
            </a:r>
            <a:r>
              <a:rPr lang="en-US" sz="2400" dirty="0" smtClean="0"/>
              <a:t> (one session should last 4-6 hours)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Rota: </a:t>
            </a:r>
            <a:r>
              <a:rPr lang="en-US" sz="2400" dirty="0" smtClean="0"/>
              <a:t>you need to log into </a:t>
            </a:r>
            <a:r>
              <a:rPr lang="en-US" sz="2400" dirty="0" err="1" smtClean="0"/>
              <a:t>drive.google</a:t>
            </a:r>
            <a:r>
              <a:rPr lang="en-US" sz="2400" dirty="0" smtClean="0"/>
              <a:t> and book your session on the rota there. </a:t>
            </a:r>
            <a:endParaRPr lang="en-US" sz="2400" dirty="0" smtClean="0"/>
          </a:p>
          <a:p>
            <a:pPr>
              <a:buFont typeface="Arial"/>
              <a:buChar char="•"/>
            </a:pPr>
            <a:r>
              <a:rPr lang="en-US" sz="2400" dirty="0" smtClean="0"/>
              <a:t>Good to confirm with the supervisor in advance by text / email.</a:t>
            </a:r>
            <a:endParaRPr lang="en-US" sz="2400" dirty="0" smtClean="0"/>
          </a:p>
          <a:p>
            <a:pPr>
              <a:buFont typeface="Arial"/>
              <a:buChar char="•"/>
            </a:pPr>
            <a:r>
              <a:rPr lang="en-US" sz="2400" dirty="0" smtClean="0"/>
              <a:t>Most sessions with Local Care Direct (LCD) seeing patients at OOH </a:t>
            </a:r>
            <a:r>
              <a:rPr lang="en-US" sz="2400" dirty="0" err="1" smtClean="0"/>
              <a:t>centre</a:t>
            </a:r>
            <a:r>
              <a:rPr lang="en-US" sz="2400" dirty="0" smtClean="0"/>
              <a:t> or visiting them, with a trainer or other experienced GP supervising you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Record on your </a:t>
            </a:r>
            <a:r>
              <a:rPr lang="en-US" sz="2400" dirty="0" err="1"/>
              <a:t>e</a:t>
            </a:r>
            <a:r>
              <a:rPr lang="en-US" sz="2400" dirty="0" err="1" smtClean="0"/>
              <a:t>portfolio</a:t>
            </a:r>
            <a:r>
              <a:rPr lang="en-US" sz="2400" dirty="0" smtClean="0"/>
              <a:t>, each session should be filed separately under Out of Hours on the Learning Log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HEEYH say get a record of your hours on the ‘Log of Out of Hours Form’ signed off for each session by the supervisor, from Y&amp;H website and this should be uploaded to the </a:t>
            </a:r>
            <a:r>
              <a:rPr lang="en-US" sz="2400" dirty="0" err="1" smtClean="0"/>
              <a:t>eporfolio</a:t>
            </a:r>
            <a:r>
              <a:rPr lang="en-US" sz="2400" dirty="0" smtClean="0"/>
              <a:t> prior to ARCP panel at the end of the year. I think this is duplication, but it comes from instances when GPRs have ‘made up’ sessions.</a:t>
            </a:r>
          </a:p>
          <a:p>
            <a:pPr>
              <a:buFont typeface="Arial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48570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Education in GP Posts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867976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sz="2400" dirty="0" smtClean="0"/>
              <a:t>Support during surgeries and OOH sessions, and debriefing after each surgery.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Teaching with trainer according to your educational needs. 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Assessments by trainer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Possibly teaching and/or assessments by other practice members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Wednesday group tutorials at The Ridge, 1.30pm – 2.45pm</a:t>
            </a:r>
          </a:p>
        </p:txBody>
      </p:sp>
    </p:spTree>
    <p:extLst>
      <p:ext uri="{BB962C8B-B14F-4D97-AF65-F5344CB8AC3E}">
        <p14:creationId xmlns:p14="http://schemas.microsoft.com/office/powerpoint/2010/main" val="13261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 Few Expectations of You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/>
              <a:buChar char="•"/>
            </a:pPr>
            <a:r>
              <a:rPr lang="en-US" sz="2400" dirty="0" smtClean="0"/>
              <a:t>Transport to get yourself to visits and educational sessions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Regular attendance at HDR – this is part of your contract and is a 2 way street (the practice should enable you to go, and you should go). 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Reliable attendance of OOH sessions this is a training requirements, failure to meet this means failing training)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Moonlighting – not encouraged but can be done with explicit agreement of your trainer if you are in full time training; not permitted if you are training </a:t>
            </a:r>
            <a:r>
              <a:rPr lang="en-US" sz="2400" dirty="0" smtClean="0"/>
              <a:t>LTFT </a:t>
            </a:r>
            <a:r>
              <a:rPr lang="en-US" sz="2400" dirty="0" err="1" smtClean="0"/>
              <a:t>wiithout</a:t>
            </a:r>
            <a:r>
              <a:rPr lang="en-US" sz="2400" dirty="0" smtClean="0"/>
              <a:t> explicit permission from Senior Management Team at HEEYH.</a:t>
            </a:r>
            <a:endParaRPr lang="en-US" sz="2400" dirty="0" smtClean="0"/>
          </a:p>
          <a:p>
            <a:pPr>
              <a:buFont typeface="Arial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5596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1085</TotalTime>
  <Words>755</Words>
  <Application>Microsoft Macintosh PowerPoint</Application>
  <PresentationFormat>On-screen Show (4:3)</PresentationFormat>
  <Paragraphs>61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Angles</vt:lpstr>
      <vt:lpstr>GP Posts on the BRADFORD SCheme</vt:lpstr>
      <vt:lpstr>GP Posts</vt:lpstr>
      <vt:lpstr>What’s different in GP?</vt:lpstr>
      <vt:lpstr>What’s different in GP?</vt:lpstr>
      <vt:lpstr>Work in GP Posts</vt:lpstr>
      <vt:lpstr>Work in GP Posts</vt:lpstr>
      <vt:lpstr>Out of Hours </vt:lpstr>
      <vt:lpstr>Education in GP Posts</vt:lpstr>
      <vt:lpstr>A Few Expectations of You</vt:lpstr>
      <vt:lpstr>Variation between Practices</vt:lpstr>
      <vt:lpstr>Top Tips from former trainees</vt:lpstr>
      <vt:lpstr>Top Tips From Former Trainees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GP posts</dc:title>
  <dc:creator>Office 2004 Test Drive User</dc:creator>
  <cp:lastModifiedBy>Nicholas Price</cp:lastModifiedBy>
  <cp:revision>15</cp:revision>
  <dcterms:created xsi:type="dcterms:W3CDTF">2013-08-08T19:57:07Z</dcterms:created>
  <dcterms:modified xsi:type="dcterms:W3CDTF">2017-08-10T06:33:20Z</dcterms:modified>
</cp:coreProperties>
</file>